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90" r:id="rId29"/>
    <p:sldId id="284" r:id="rId30"/>
    <p:sldId id="291" r:id="rId31"/>
    <p:sldId id="285" r:id="rId32"/>
    <p:sldId id="286" r:id="rId33"/>
    <p:sldId id="292" r:id="rId34"/>
    <p:sldId id="287" r:id="rId35"/>
    <p:sldId id="293" r:id="rId36"/>
    <p:sldId id="288" r:id="rId37"/>
    <p:sldId id="294" r:id="rId38"/>
    <p:sldId id="289"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CF95E8-2C6C-4AAE-8CCF-AD66C4E44282}" type="datetimeFigureOut">
              <a:rPr lang="en-US" smtClean="0"/>
              <a:t>6/25/2011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95E8-2C6C-4AAE-8CCF-AD66C4E44282}" type="datetimeFigureOut">
              <a:rPr lang="en-US" smtClean="0"/>
              <a:t>6/25/2011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95E8-2C6C-4AAE-8CCF-AD66C4E44282}" type="datetimeFigureOut">
              <a:rPr lang="en-US" smtClean="0"/>
              <a:t>6/25/2011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F95E8-2C6C-4AAE-8CCF-AD66C4E44282}" type="datetimeFigureOut">
              <a:rPr lang="en-US" smtClean="0"/>
              <a:t>6/25/2011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CF95E8-2C6C-4AAE-8CCF-AD66C4E44282}" type="datetimeFigureOut">
              <a:rPr lang="en-US" smtClean="0"/>
              <a:t>6/25/2011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CF95E8-2C6C-4AAE-8CCF-AD66C4E44282}" type="datetimeFigureOut">
              <a:rPr lang="en-US" smtClean="0"/>
              <a:t>6/25/2011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CF95E8-2C6C-4AAE-8CCF-AD66C4E44282}" type="datetimeFigureOut">
              <a:rPr lang="en-US" smtClean="0"/>
              <a:t>6/25/2011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CF95E8-2C6C-4AAE-8CCF-AD66C4E44282}" type="datetimeFigureOut">
              <a:rPr lang="en-US" smtClean="0"/>
              <a:t>6/25/2011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F95E8-2C6C-4AAE-8CCF-AD66C4E44282}" type="datetimeFigureOut">
              <a:rPr lang="en-US" smtClean="0"/>
              <a:t>6/25/2011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95E8-2C6C-4AAE-8CCF-AD66C4E44282}" type="datetimeFigureOut">
              <a:rPr lang="en-US" smtClean="0"/>
              <a:t>6/25/2011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F95E8-2C6C-4AAE-8CCF-AD66C4E44282}" type="datetimeFigureOut">
              <a:rPr lang="en-US" smtClean="0"/>
              <a:t>6/25/2011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1CA89-4D90-4ED7-9FFA-C1F3AD381C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F95E8-2C6C-4AAE-8CCF-AD66C4E44282}" type="datetimeFigureOut">
              <a:rPr lang="en-US" smtClean="0"/>
              <a:t>6/25/2011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1CA89-4D90-4ED7-9FFA-C1F3AD381C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0"/>
            <a:ext cx="8458200" cy="3219450"/>
          </a:xfrm>
        </p:spPr>
        <p:txBody>
          <a:bodyPr>
            <a:normAutofit fontScale="90000"/>
          </a:bodyPr>
          <a:lstStyle/>
          <a:p>
            <a:r>
              <a:rPr lang="en-US" sz="3600" b="1" dirty="0">
                <a:latin typeface="Times New Roman" pitchFamily="18" charset="0"/>
                <a:cs typeface="Times New Roman" pitchFamily="18" charset="0"/>
              </a:rPr>
              <a:t>APPLYING </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MALCOLM </a:t>
            </a:r>
            <a:r>
              <a:rPr lang="en-US" sz="3600" b="1" dirty="0" err="1">
                <a:latin typeface="Times New Roman" pitchFamily="18" charset="0"/>
                <a:cs typeface="Times New Roman" pitchFamily="18" charset="0"/>
              </a:rPr>
              <a:t>BALDRIGE</a:t>
            </a:r>
            <a:r>
              <a:rPr lang="en-US" sz="3600" b="1" dirty="0">
                <a:latin typeface="Times New Roman" pitchFamily="18" charset="0"/>
                <a:cs typeface="Times New Roman" pitchFamily="18" charset="0"/>
              </a:rPr>
              <a:t> AWARD MODEL </a:t>
            </a:r>
            <a:r>
              <a:rPr lang="en-US" sz="3600" b="1" dirty="0" smtClean="0">
                <a:latin typeface="Times New Roman" pitchFamily="18" charset="0"/>
                <a:cs typeface="Times New Roman" pitchFamily="18" charset="0"/>
              </a:rPr>
              <a:t>TO VIETNAM </a:t>
            </a:r>
            <a:r>
              <a:rPr lang="en-US" sz="3600" b="1" dirty="0">
                <a:latin typeface="Times New Roman" pitchFamily="18" charset="0"/>
                <a:cs typeface="Times New Roman" pitchFamily="18" charset="0"/>
              </a:rPr>
              <a:t>HIGHER EDUCATION QUALITY MANAGEMENT</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4" name="Title 1"/>
          <p:cNvSpPr txBox="1">
            <a:spLocks/>
          </p:cNvSpPr>
          <p:nvPr/>
        </p:nvSpPr>
        <p:spPr>
          <a:xfrm>
            <a:off x="304800" y="2514600"/>
            <a:ext cx="8458200" cy="321945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381000" y="5105400"/>
            <a:ext cx="8458200" cy="1314450"/>
          </a:xfrm>
          <a:prstGeom prst="rect">
            <a:avLst/>
          </a:prstGeom>
        </p:spPr>
        <p:txBody>
          <a:bodyPr vert="horz" lIns="91440" tIns="45720" rIns="91440" bIns="45720" rtlCol="0" anchor="ctr">
            <a:normAutofit fontScale="975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29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Nguyen </a:t>
            </a:r>
            <a:r>
              <a:rPr kumimoji="0" lang="en-US" sz="29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Thi</a:t>
            </a:r>
            <a:r>
              <a:rPr kumimoji="0" lang="en-US" sz="29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9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Hao</a:t>
            </a:r>
            <a:r>
              <a:rPr kumimoji="0" lang="en-US" sz="29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M.A.</a:t>
            </a:r>
          </a:p>
          <a:p>
            <a:pPr lvl="0" algn="r">
              <a:spcBef>
                <a:spcPct val="0"/>
              </a:spcBef>
            </a:pPr>
            <a:r>
              <a:rPr lang="en-US" sz="2500" dirty="0" smtClean="0">
                <a:latin typeface="Times New Roman" pitchFamily="18" charset="0"/>
                <a:ea typeface="+mj-ea"/>
                <a:cs typeface="Times New Roman" pitchFamily="18" charset="0"/>
              </a:rPr>
              <a:t>University of Social Sciences and Humanities, </a:t>
            </a:r>
            <a:r>
              <a:rPr lang="en-US" sz="2500" dirty="0" err="1">
                <a:latin typeface="Times New Roman" pitchFamily="18" charset="0"/>
                <a:cs typeface="Times New Roman" pitchFamily="18" charset="0"/>
              </a:rPr>
              <a:t>Hochiminh</a:t>
            </a:r>
            <a:r>
              <a:rPr lang="en-US" sz="2500" dirty="0">
                <a:latin typeface="Times New Roman" pitchFamily="18" charset="0"/>
                <a:cs typeface="Times New Roman" pitchFamily="18" charset="0"/>
              </a:rPr>
              <a:t> City</a:t>
            </a:r>
            <a:endParaRPr kumimoji="0" lang="en-US" sz="250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ounded Rectangle 3"/>
          <p:cNvSpPr/>
          <p:nvPr/>
        </p:nvSpPr>
        <p:spPr>
          <a:xfrm>
            <a:off x="2895600" y="228600"/>
            <a:ext cx="4191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Performance System</a:t>
            </a:r>
            <a:endParaRPr lang="en-US" sz="3200" dirty="0"/>
          </a:p>
        </p:txBody>
      </p:sp>
      <p:cxnSp>
        <p:nvCxnSpPr>
          <p:cNvPr id="8" name="Straight Arrow Connector 7"/>
          <p:cNvCxnSpPr>
            <a:stCxn id="4" idx="2"/>
            <a:endCxn id="16" idx="0"/>
          </p:cNvCxnSpPr>
          <p:nvPr/>
        </p:nvCxnSpPr>
        <p:spPr>
          <a:xfrm rot="5400000">
            <a:off x="3581400" y="1257300"/>
            <a:ext cx="121920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029200" y="1447800"/>
            <a:ext cx="17526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1981200" y="26670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Leadership triad </a:t>
            </a:r>
            <a:endParaRPr lang="en-US" sz="2800" dirty="0">
              <a:latin typeface="Times New Roman" pitchFamily="18" charset="0"/>
              <a:cs typeface="Times New Roman" pitchFamily="18" charset="0"/>
            </a:endParaRPr>
          </a:p>
        </p:txBody>
      </p:sp>
      <p:sp>
        <p:nvSpPr>
          <p:cNvPr id="17" name="Rounded Rectangle 16"/>
          <p:cNvSpPr/>
          <p:nvPr/>
        </p:nvSpPr>
        <p:spPr>
          <a:xfrm>
            <a:off x="5334000" y="26670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itchFamily="18" charset="0"/>
                <a:cs typeface="Times New Roman" pitchFamily="18" charset="0"/>
              </a:rPr>
              <a:t>Results triad </a:t>
            </a:r>
            <a:endParaRPr lang="en-US" sz="2800" dirty="0">
              <a:latin typeface="Times New Roman" pitchFamily="18" charset="0"/>
              <a:cs typeface="Times New Roman" pitchFamily="18" charset="0"/>
            </a:endParaRPr>
          </a:p>
        </p:txBody>
      </p:sp>
      <p:cxnSp>
        <p:nvCxnSpPr>
          <p:cNvPr id="19" name="Straight Arrow Connector 18"/>
          <p:cNvCxnSpPr>
            <a:stCxn id="16" idx="2"/>
          </p:cNvCxnSpPr>
          <p:nvPr/>
        </p:nvCxnSpPr>
        <p:spPr>
          <a:xfrm rot="5400000">
            <a:off x="2152650" y="3562350"/>
            <a:ext cx="9144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6" idx="2"/>
          </p:cNvCxnSpPr>
          <p:nvPr/>
        </p:nvCxnSpPr>
        <p:spPr>
          <a:xfrm rot="16200000" flipH="1">
            <a:off x="3638550" y="3638550"/>
            <a:ext cx="914400" cy="1409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6" idx="2"/>
          </p:cNvCxnSpPr>
          <p:nvPr/>
        </p:nvCxnSpPr>
        <p:spPr>
          <a:xfrm rot="5400000">
            <a:off x="2914650" y="432435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143000" y="4800600"/>
            <a:ext cx="1447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Leadership </a:t>
            </a:r>
            <a:endParaRPr lang="en-US" sz="2000" dirty="0">
              <a:solidFill>
                <a:schemeClr val="tx1"/>
              </a:solidFill>
              <a:latin typeface="Times New Roman" pitchFamily="18" charset="0"/>
              <a:cs typeface="Times New Roman" pitchFamily="18" charset="0"/>
            </a:endParaRPr>
          </a:p>
        </p:txBody>
      </p:sp>
      <p:sp>
        <p:nvSpPr>
          <p:cNvPr id="32" name="Rectangle 31"/>
          <p:cNvSpPr/>
          <p:nvPr/>
        </p:nvSpPr>
        <p:spPr>
          <a:xfrm>
            <a:off x="2667000" y="4800600"/>
            <a:ext cx="12954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Strategic planning</a:t>
            </a:r>
            <a:endParaRPr lang="en-US" sz="2000" dirty="0">
              <a:solidFill>
                <a:schemeClr val="tx1"/>
              </a:solidFill>
              <a:latin typeface="Times New Roman" pitchFamily="18" charset="0"/>
              <a:cs typeface="Times New Roman" pitchFamily="18" charset="0"/>
            </a:endParaRPr>
          </a:p>
        </p:txBody>
      </p:sp>
      <p:sp>
        <p:nvSpPr>
          <p:cNvPr id="33" name="Rectangle 32"/>
          <p:cNvSpPr/>
          <p:nvPr/>
        </p:nvSpPr>
        <p:spPr>
          <a:xfrm>
            <a:off x="3962400" y="4800600"/>
            <a:ext cx="12954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Customer focus</a:t>
            </a:r>
            <a:endParaRPr lang="en-US" sz="2000" dirty="0">
              <a:solidFill>
                <a:schemeClr val="tx1"/>
              </a:solidFill>
              <a:latin typeface="Times New Roman" pitchFamily="18" charset="0"/>
              <a:cs typeface="Times New Roman" pitchFamily="18" charset="0"/>
            </a:endParaRPr>
          </a:p>
        </p:txBody>
      </p:sp>
      <p:cxnSp>
        <p:nvCxnSpPr>
          <p:cNvPr id="34" name="Straight Arrow Connector 33"/>
          <p:cNvCxnSpPr/>
          <p:nvPr/>
        </p:nvCxnSpPr>
        <p:spPr>
          <a:xfrm rot="5400000">
            <a:off x="5657850" y="3562350"/>
            <a:ext cx="9144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H="1">
            <a:off x="7143750" y="3638550"/>
            <a:ext cx="914400" cy="1409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6419850" y="432435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7467600" y="4800600"/>
            <a:ext cx="12954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Results focus</a:t>
            </a:r>
            <a:endParaRPr lang="en-US" sz="2000" dirty="0">
              <a:solidFill>
                <a:schemeClr val="tx1"/>
              </a:solidFill>
              <a:latin typeface="Times New Roman" pitchFamily="18" charset="0"/>
              <a:cs typeface="Times New Roman" pitchFamily="18" charset="0"/>
            </a:endParaRPr>
          </a:p>
        </p:txBody>
      </p:sp>
      <p:sp>
        <p:nvSpPr>
          <p:cNvPr id="42" name="Rectangle 41"/>
          <p:cNvSpPr/>
          <p:nvPr/>
        </p:nvSpPr>
        <p:spPr>
          <a:xfrm>
            <a:off x="6324600" y="4800600"/>
            <a:ext cx="1447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Operations</a:t>
            </a:r>
          </a:p>
          <a:p>
            <a:pPr algn="ctr"/>
            <a:r>
              <a:rPr lang="en-US" sz="2000" dirty="0" smtClean="0">
                <a:solidFill>
                  <a:schemeClr val="tx1"/>
                </a:solidFill>
                <a:latin typeface="Times New Roman" pitchFamily="18" charset="0"/>
                <a:cs typeface="Times New Roman" pitchFamily="18" charset="0"/>
              </a:rPr>
              <a:t>focus</a:t>
            </a:r>
            <a:endParaRPr lang="en-US" sz="2000" dirty="0">
              <a:solidFill>
                <a:schemeClr val="tx1"/>
              </a:solidFill>
              <a:latin typeface="Times New Roman" pitchFamily="18" charset="0"/>
              <a:cs typeface="Times New Roman" pitchFamily="18" charset="0"/>
            </a:endParaRPr>
          </a:p>
        </p:txBody>
      </p:sp>
      <p:sp>
        <p:nvSpPr>
          <p:cNvPr id="43" name="Rectangle 42"/>
          <p:cNvSpPr/>
          <p:nvPr/>
        </p:nvSpPr>
        <p:spPr>
          <a:xfrm>
            <a:off x="5105400" y="4800600"/>
            <a:ext cx="12954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latin typeface="Times New Roman" pitchFamily="18" charset="0"/>
                <a:cs typeface="Times New Roman" pitchFamily="18" charset="0"/>
              </a:rPr>
              <a:t>Workforce focus</a:t>
            </a:r>
            <a:endParaRPr lang="en-US" sz="20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991600" cy="4525963"/>
          </a:xfrm>
        </p:spPr>
        <p:txBody>
          <a:bodyPr>
            <a:normAutofit/>
          </a:bodyPr>
          <a:lstStyle/>
          <a:p>
            <a:pPr>
              <a:buNone/>
            </a:pPr>
            <a:r>
              <a:rPr lang="en-US" sz="2800" dirty="0" smtClean="0">
                <a:latin typeface="Times New Roman" pitchFamily="18" charset="0"/>
                <a:cs typeface="Times New Roman" pitchFamily="18" charset="0"/>
              </a:rPr>
              <a:t>	Measurement</a:t>
            </a:r>
            <a:r>
              <a:rPr lang="en-US" sz="2800" dirty="0">
                <a:latin typeface="Times New Roman" pitchFamily="18" charset="0"/>
                <a:cs typeface="Times New Roman" pitchFamily="18" charset="0"/>
              </a:rPr>
              <a:t>, Analysis, and Knowledge Management (category 4) are critical to the effective management of organization and to a fact-based, knowledge-driven system for improving performance and competitiveness. </a:t>
            </a:r>
          </a:p>
          <a:p>
            <a:endParaRPr lang="en-US" sz="2800" dirty="0">
              <a:latin typeface="Times New Roman" pitchFamily="18" charset="0"/>
              <a:cs typeface="Times New Roman" pitchFamily="18" charset="0"/>
            </a:endParaRPr>
          </a:p>
        </p:txBody>
      </p:sp>
      <p:sp>
        <p:nvSpPr>
          <p:cNvPr id="4" name="Title 3"/>
          <p:cNvSpPr>
            <a:spLocks noGrp="1"/>
          </p:cNvSpPr>
          <p:nvPr>
            <p:ph type="title"/>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System Foundation</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Leadership </a:t>
            </a:r>
            <a:r>
              <a:rPr lang="en-US" dirty="0" smtClean="0"/>
              <a:t/>
            </a:r>
            <a:br>
              <a:rPr lang="en-US" dirty="0" smtClean="0"/>
            </a:b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how our organization’s senior leaders’ personal actions guide and sustain organization. Likewise, organization’s governance system and how organization fulfills its legal, ethical, and societal responsibilities and supports its key communities are also examined.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Strategic Planning</a:t>
            </a:r>
            <a:r>
              <a:rPr lang="en-US" dirty="0" smtClean="0"/>
              <a:t/>
            </a:r>
            <a:br>
              <a:rPr lang="en-US" dirty="0" smtClean="0"/>
            </a:br>
            <a:endParaRPr lang="en-US" dirty="0"/>
          </a:p>
        </p:txBody>
      </p:sp>
      <p:sp>
        <p:nvSpPr>
          <p:cNvPr id="3" name="Content Placeholder 2"/>
          <p:cNvSpPr>
            <a:spLocks noGrp="1"/>
          </p:cNvSpPr>
          <p:nvPr>
            <p:ph idx="1"/>
          </p:nvPr>
        </p:nvSpPr>
        <p:spPr>
          <a:xfrm>
            <a:off x="76200" y="1600200"/>
            <a:ext cx="90678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how organizations develop strategic objectives and action plans. Furthermore, it also examines how chosen strategic objectives and action plans are implemented and changed if circumstances require, and how progress is measured. </a:t>
            </a:r>
          </a:p>
          <a:p>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Customer Focus</a:t>
            </a:r>
            <a:r>
              <a:rPr lang="en-US" dirty="0" smtClean="0"/>
              <a:t/>
            </a:r>
            <a:br>
              <a:rPr lang="en-US" dirty="0" smtClean="0"/>
            </a:br>
            <a:endParaRPr lang="en-US" dirty="0"/>
          </a:p>
        </p:txBody>
      </p:sp>
      <p:sp>
        <p:nvSpPr>
          <p:cNvPr id="3" name="Content Placeholder 2"/>
          <p:cNvSpPr>
            <a:spLocks noGrp="1"/>
          </p:cNvSpPr>
          <p:nvPr>
            <p:ph idx="1"/>
          </p:nvPr>
        </p:nvSpPr>
        <p:spPr>
          <a:xfrm>
            <a:off x="0" y="1600200"/>
            <a:ext cx="91440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how organization engages its students and stakeholders for long-term market success.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engagement strategy includes how an organization listens to the voice of its customers (students and stakeholders), builds customer relationships, and uses customer information to improve and identify opportunities for innovation. </a:t>
            </a:r>
          </a:p>
          <a:p>
            <a:endParaRPr lang="en-US"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296400" cy="1143000"/>
          </a:xfrm>
        </p:spPr>
        <p:txBody>
          <a:bodyPr>
            <a:normAutofit fontScale="90000"/>
          </a:bodyPr>
          <a:lstStyle/>
          <a:p>
            <a:r>
              <a:rPr lang="en-US" b="1" i="1" dirty="0" smtClean="0"/>
              <a:t>Measurement, Analysis, </a:t>
            </a:r>
            <a:br>
              <a:rPr lang="en-US" b="1" i="1" dirty="0" smtClean="0"/>
            </a:br>
            <a:r>
              <a:rPr lang="en-US" b="1" i="1" dirty="0" smtClean="0"/>
              <a:t>and Knowledge Management </a:t>
            </a:r>
            <a:r>
              <a:rPr lang="en-US" dirty="0" smtClean="0"/>
              <a:t/>
            </a:r>
            <a:br>
              <a:rPr lang="en-US" dirty="0" smtClean="0"/>
            </a:br>
            <a:endParaRPr lang="en-US" dirty="0"/>
          </a:p>
        </p:txBody>
      </p:sp>
      <p:sp>
        <p:nvSpPr>
          <p:cNvPr id="3" name="Content Placeholder 2"/>
          <p:cNvSpPr>
            <a:spLocks noGrp="1"/>
          </p:cNvSpPr>
          <p:nvPr>
            <p:ph idx="1"/>
          </p:nvPr>
        </p:nvSpPr>
        <p:spPr>
          <a:xfrm>
            <a:off x="0" y="1874837"/>
            <a:ext cx="89916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how an organization selects, gathers, analyzes, manages, and improves its data, information, and knowledge assets and how it manages its information technology.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category also examines how an organization uses reviewed findings to improve its performance.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792162"/>
          </a:xfrm>
        </p:spPr>
        <p:txBody>
          <a:bodyPr>
            <a:normAutofit fontScale="90000"/>
          </a:bodyPr>
          <a:lstStyle/>
          <a:p>
            <a:r>
              <a:rPr lang="en-US" b="1" i="1" dirty="0" smtClean="0"/>
              <a:t>Workforce Focus </a:t>
            </a:r>
            <a:r>
              <a:rPr lang="en-US" dirty="0" smtClean="0"/>
              <a:t/>
            </a:r>
            <a:br>
              <a:rPr lang="en-US" dirty="0" smtClean="0"/>
            </a:br>
            <a:endParaRPr lang="en-US" dirty="0"/>
          </a:p>
        </p:txBody>
      </p:sp>
      <p:sp>
        <p:nvSpPr>
          <p:cNvPr id="3" name="Content Placeholder 2"/>
          <p:cNvSpPr>
            <a:spLocks noGrp="1"/>
          </p:cNvSpPr>
          <p:nvPr>
            <p:ph idx="1"/>
          </p:nvPr>
        </p:nvSpPr>
        <p:spPr>
          <a:xfrm>
            <a:off x="76200" y="1600200"/>
            <a:ext cx="90678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organization’s ability to assess workforce capability and capacity needs and build a workforce environment conducive to high performance.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category also examines how an organization engages, manages, and develops its workforce to utilize its full potential in alignment with an organization’s overall mission, strategy, and action plans.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Operations Focus </a:t>
            </a:r>
            <a:r>
              <a:rPr lang="en-US" dirty="0" smtClean="0"/>
              <a:t/>
            </a:r>
            <a:br>
              <a:rPr lang="en-US" dirty="0" smtClean="0"/>
            </a:br>
            <a:endParaRPr lang="en-US" dirty="0"/>
          </a:p>
        </p:txBody>
      </p:sp>
      <p:sp>
        <p:nvSpPr>
          <p:cNvPr id="3" name="Content Placeholder 2"/>
          <p:cNvSpPr>
            <a:spLocks noGrp="1"/>
          </p:cNvSpPr>
          <p:nvPr>
            <p:ph idx="1"/>
          </p:nvPr>
        </p:nvSpPr>
        <p:spPr>
          <a:xfrm>
            <a:off x="76200" y="1600200"/>
            <a:ext cx="8915400" cy="4525963"/>
          </a:xfrm>
        </p:spPr>
        <p:txBody>
          <a:bodyPr>
            <a:norm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how an organization designs, manages, and improves its work systems and work processes to deliver student and stakeholder value and achieve organizational success and sustainability. Also examined is organization’s readiness for emergencies.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Results</a:t>
            </a:r>
            <a:r>
              <a:rPr lang="en-US" dirty="0" smtClean="0"/>
              <a:t/>
            </a:r>
            <a:br>
              <a:rPr lang="en-US" dirty="0" smtClean="0"/>
            </a:br>
            <a:endParaRPr lang="en-US" dirty="0"/>
          </a:p>
        </p:txBody>
      </p:sp>
      <p:sp>
        <p:nvSpPr>
          <p:cNvPr id="3" name="Content Placeholder 2"/>
          <p:cNvSpPr>
            <a:spLocks noGrp="1"/>
          </p:cNvSpPr>
          <p:nvPr>
            <p:ph idx="1"/>
          </p:nvPr>
        </p:nvSpPr>
        <p:spPr>
          <a:xfrm>
            <a:off x="0" y="838200"/>
            <a:ext cx="9144000" cy="4525963"/>
          </a:xfrm>
        </p:spPr>
        <p:txBody>
          <a:bodyPr>
            <a:noAutofit/>
          </a:bodyPr>
          <a:lstStyle/>
          <a:p>
            <a:pPr>
              <a:buNone/>
            </a:pPr>
            <a:r>
              <a:rPr lang="en-US" sz="2800" dirty="0" smtClean="0">
                <a:latin typeface="Times New Roman" pitchFamily="18" charset="0"/>
                <a:cs typeface="Times New Roman" pitchFamily="18" charset="0"/>
              </a:rPr>
              <a:t>	To examine </a:t>
            </a:r>
            <a:r>
              <a:rPr lang="en-US" sz="2800" dirty="0">
                <a:latin typeface="Times New Roman" pitchFamily="18" charset="0"/>
                <a:cs typeface="Times New Roman" pitchFamily="18" charset="0"/>
              </a:rPr>
              <a:t>an organization’s performance and improvement in all key areas—student learning and process </a:t>
            </a:r>
            <a:r>
              <a:rPr lang="en-US" sz="2800" dirty="0" smtClean="0">
                <a:latin typeface="Times New Roman" pitchFamily="18" charset="0"/>
                <a:cs typeface="Times New Roman" pitchFamily="18" charset="0"/>
              </a:rPr>
              <a:t>outcomes, </a:t>
            </a:r>
            <a:r>
              <a:rPr lang="en-US" sz="2800" dirty="0">
                <a:latin typeface="Times New Roman" pitchFamily="18" charset="0"/>
                <a:cs typeface="Times New Roman" pitchFamily="18" charset="0"/>
              </a:rPr>
              <a:t>customer-focused </a:t>
            </a:r>
            <a:r>
              <a:rPr lang="en-US" sz="2800" dirty="0" smtClean="0">
                <a:latin typeface="Times New Roman" pitchFamily="18" charset="0"/>
                <a:cs typeface="Times New Roman" pitchFamily="18" charset="0"/>
              </a:rPr>
              <a:t>outcomes, </a:t>
            </a:r>
            <a:r>
              <a:rPr lang="en-US" sz="2800" dirty="0">
                <a:latin typeface="Times New Roman" pitchFamily="18" charset="0"/>
                <a:cs typeface="Times New Roman" pitchFamily="18" charset="0"/>
              </a:rPr>
              <a:t>workforce-focused </a:t>
            </a:r>
            <a:r>
              <a:rPr lang="en-US" sz="2800" dirty="0" smtClean="0">
                <a:latin typeface="Times New Roman" pitchFamily="18" charset="0"/>
                <a:cs typeface="Times New Roman" pitchFamily="18" charset="0"/>
              </a:rPr>
              <a:t>outcomes, </a:t>
            </a:r>
            <a:r>
              <a:rPr lang="en-US" sz="2800" dirty="0">
                <a:latin typeface="Times New Roman" pitchFamily="18" charset="0"/>
                <a:cs typeface="Times New Roman" pitchFamily="18" charset="0"/>
              </a:rPr>
              <a:t>leadership and governance </a:t>
            </a:r>
            <a:r>
              <a:rPr lang="en-US" sz="2800" dirty="0" smtClean="0">
                <a:latin typeface="Times New Roman" pitchFamily="18" charset="0"/>
                <a:cs typeface="Times New Roman" pitchFamily="18" charset="0"/>
              </a:rPr>
              <a:t>outcomes, </a:t>
            </a:r>
            <a:r>
              <a:rPr lang="en-US" sz="2800" dirty="0">
                <a:latin typeface="Times New Roman" pitchFamily="18" charset="0"/>
                <a:cs typeface="Times New Roman" pitchFamily="18" charset="0"/>
              </a:rPr>
              <a:t>and budgetary, financial and market outcomes. </a:t>
            </a:r>
            <a:endParaRPr lang="en-US" sz="28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3. Context </a:t>
            </a:r>
            <a:r>
              <a:rPr lang="en-US" sz="3600" b="1" dirty="0">
                <a:latin typeface="Times New Roman" pitchFamily="18" charset="0"/>
                <a:cs typeface="Times New Roman" pitchFamily="18" charset="0"/>
              </a:rPr>
              <a:t>of quality management in Vietnamese higher education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4525963"/>
          </a:xfrm>
        </p:spPr>
        <p:txBody>
          <a:bodyPr>
            <a:normAutofit/>
          </a:bodyPr>
          <a:lstStyle/>
          <a:p>
            <a:pPr>
              <a:buNone/>
            </a:pPr>
            <a:r>
              <a:rPr lang="en-US" sz="2800" dirty="0" smtClean="0">
                <a:latin typeface="Times New Roman" pitchFamily="18" charset="0"/>
                <a:cs typeface="Times New Roman" pitchFamily="18" charset="0"/>
              </a:rPr>
              <a:t>	Currently</a:t>
            </a:r>
            <a:r>
              <a:rPr lang="en-US" sz="2800" dirty="0">
                <a:latin typeface="Times New Roman" pitchFamily="18" charset="0"/>
                <a:cs typeface="Times New Roman" pitchFamily="18" charset="0"/>
              </a:rPr>
              <a:t>, most universities are concerned about quality improving and assurance. Unfortunately, they are still vague about the quality situation in their own organizations because quality standards for Vietnamese </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have not been finalized and implemented thoroughly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600" b="1" dirty="0" smtClean="0">
                <a:latin typeface="Times New Roman" pitchFamily="18" charset="0"/>
                <a:cs typeface="Times New Roman" pitchFamily="18" charset="0"/>
              </a:rPr>
              <a:t>1. Introduction</a:t>
            </a:r>
            <a:r>
              <a:rPr lang="en-US" sz="3600" b="1" dirty="0">
                <a:latin typeface="Times New Roman" pitchFamily="18" charset="0"/>
                <a:cs typeface="Times New Roman" pitchFamily="18" charset="0"/>
              </a:rPr>
              <a:t>. </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839200" cy="4525963"/>
          </a:xfrm>
        </p:spPr>
        <p:txBody>
          <a:bodyPr>
            <a:normAutofit/>
          </a:bodyPr>
          <a:lstStyle/>
          <a:p>
            <a:r>
              <a:rPr lang="en-US" sz="2800" dirty="0"/>
              <a:t>Vietnamese higher education </a:t>
            </a:r>
            <a:r>
              <a:rPr lang="en-US" sz="2800" dirty="0" smtClean="0"/>
              <a:t>(HE) management </a:t>
            </a:r>
            <a:r>
              <a:rPr lang="en-US" sz="2800" dirty="0"/>
              <a:t>model has shifted from centrally-planned to a market economy in most </a:t>
            </a:r>
            <a:r>
              <a:rPr lang="en-US" sz="2800" dirty="0" smtClean="0"/>
              <a:t>aspects since 1986</a:t>
            </a:r>
          </a:p>
          <a:p>
            <a:r>
              <a:rPr lang="en-US" sz="2800" dirty="0"/>
              <a:t>Vietnamese </a:t>
            </a:r>
            <a:r>
              <a:rPr lang="en-US" sz="2800" dirty="0" smtClean="0"/>
              <a:t>HE pays </a:t>
            </a:r>
            <a:r>
              <a:rPr lang="en-US" sz="2800" dirty="0"/>
              <a:t>proper attention on the training quality management alongside the rapid scale expansion, diverse types of universities and training models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normAutofit/>
          </a:bodyPr>
          <a:lstStyle/>
          <a:p>
            <a:pPr>
              <a:buNone/>
            </a:pPr>
            <a:r>
              <a:rPr lang="en-US" sz="2800" dirty="0" smtClean="0">
                <a:latin typeface="Times New Roman" pitchFamily="18" charset="0"/>
                <a:cs typeface="Times New Roman" pitchFamily="18" charset="0"/>
              </a:rPr>
              <a:t>	Determination </a:t>
            </a:r>
            <a:r>
              <a:rPr lang="en-US" sz="2800" dirty="0">
                <a:latin typeface="Times New Roman" pitchFamily="18" charset="0"/>
                <a:cs typeface="Times New Roman" pitchFamily="18" charset="0"/>
              </a:rPr>
              <a:t>of an effective framework for quality management in Vietnamese </a:t>
            </a:r>
            <a:r>
              <a:rPr lang="en-US" sz="2800" dirty="0" smtClean="0">
                <a:latin typeface="Times New Roman" pitchFamily="18" charset="0"/>
                <a:cs typeface="Times New Roman" pitchFamily="18" charset="0"/>
              </a:rPr>
              <a:t>HE is </a:t>
            </a:r>
            <a:r>
              <a:rPr lang="en-US" sz="2800" dirty="0">
                <a:latin typeface="Times New Roman" pitchFamily="18" charset="0"/>
                <a:cs typeface="Times New Roman" pitchFamily="18" charset="0"/>
              </a:rPr>
              <a:t>not only in the interest of the universities, it is in student interest, and in the national interest.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8915400" cy="4525963"/>
          </a:xfrm>
        </p:spPr>
        <p:txBody>
          <a:bodyPr>
            <a:normAutofit/>
          </a:bodyPr>
          <a:lstStyle/>
          <a:p>
            <a:pPr>
              <a:buNone/>
            </a:pPr>
            <a:r>
              <a:rPr lang="en-US" sz="2600" dirty="0" smtClean="0">
                <a:latin typeface="Times New Roman" pitchFamily="18" charset="0"/>
                <a:cs typeface="Times New Roman" pitchFamily="18" charset="0"/>
              </a:rPr>
              <a:t>	In </a:t>
            </a:r>
            <a:r>
              <a:rPr lang="en-US" sz="2600" dirty="0">
                <a:latin typeface="Times New Roman" pitchFamily="18" charset="0"/>
                <a:cs typeface="Times New Roman" pitchFamily="18" charset="0"/>
              </a:rPr>
              <a:t>fact, </a:t>
            </a:r>
            <a:r>
              <a:rPr lang="en-US" sz="2600" dirty="0" smtClean="0">
                <a:latin typeface="Times New Roman" pitchFamily="18" charset="0"/>
                <a:cs typeface="Times New Roman" pitchFamily="18" charset="0"/>
              </a:rPr>
              <a:t>HE </a:t>
            </a:r>
            <a:r>
              <a:rPr lang="en-US" sz="2600" dirty="0">
                <a:latin typeface="Times New Roman" pitchFamily="18" charset="0"/>
                <a:cs typeface="Times New Roman" pitchFamily="18" charset="0"/>
              </a:rPr>
              <a:t>quality has not met the requirements of national socio - economic </a:t>
            </a:r>
            <a:r>
              <a:rPr lang="en-US" sz="2600" dirty="0" smtClean="0">
                <a:latin typeface="Times New Roman" pitchFamily="18" charset="0"/>
                <a:cs typeface="Times New Roman" pitchFamily="18" charset="0"/>
              </a:rPr>
              <a:t>development</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In </a:t>
            </a:r>
            <a:r>
              <a:rPr lang="en-US" sz="2600" dirty="0">
                <a:latin typeface="Times New Roman" pitchFamily="18" charset="0"/>
                <a:cs typeface="Times New Roman" pitchFamily="18" charset="0"/>
              </a:rPr>
              <a:t>order to improve its quality management, the </a:t>
            </a:r>
            <a:r>
              <a:rPr lang="en-US" sz="2600" dirty="0" smtClean="0">
                <a:latin typeface="Times New Roman" pitchFamily="18" charset="0"/>
                <a:cs typeface="Times New Roman" pitchFamily="18" charset="0"/>
              </a:rPr>
              <a:t>MOET </a:t>
            </a:r>
            <a:r>
              <a:rPr lang="en-US" sz="2600" dirty="0">
                <a:latin typeface="Times New Roman" pitchFamily="18" charset="0"/>
                <a:cs typeface="Times New Roman" pitchFamily="18" charset="0"/>
              </a:rPr>
              <a:t>established the Department of educational testing and quality accreditation in </a:t>
            </a:r>
            <a:r>
              <a:rPr lang="en-US" sz="2600" dirty="0" smtClean="0">
                <a:latin typeface="Times New Roman" pitchFamily="18" charset="0"/>
                <a:cs typeface="Times New Roman" pitchFamily="18" charset="0"/>
              </a:rPr>
              <a:t>2004</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An </a:t>
            </a:r>
            <a:r>
              <a:rPr lang="en-US" sz="2600" dirty="0">
                <a:latin typeface="Times New Roman" pitchFamily="18" charset="0"/>
                <a:cs typeface="Times New Roman" pitchFamily="18" charset="0"/>
              </a:rPr>
              <a:t>accreditation system for higher education and for secondary polytechnic education education has also been proposed for implementation from 2011 – 2020.</a:t>
            </a:r>
          </a:p>
          <a:p>
            <a:endParaRPr lang="en-US" sz="2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0"/>
            <a:ext cx="8229600" cy="762000"/>
          </a:xfrm>
        </p:spPr>
        <p:txBody>
          <a:bodyPr>
            <a:normAutofit fontScale="32500" lnSpcReduction="20000"/>
          </a:bodyPr>
          <a:lstStyle/>
          <a:p>
            <a:pPr algn="ctr">
              <a:buNone/>
            </a:pPr>
            <a:r>
              <a:rPr lang="en-US" sz="7200" dirty="0"/>
              <a:t>Figure 2. Proposed accreditation system for </a:t>
            </a:r>
            <a:endParaRPr lang="en-US" sz="7200" dirty="0" smtClean="0"/>
          </a:p>
          <a:p>
            <a:pPr algn="ctr">
              <a:buNone/>
            </a:pPr>
            <a:r>
              <a:rPr lang="en-US" sz="7200" dirty="0" smtClean="0"/>
              <a:t>universities </a:t>
            </a:r>
            <a:r>
              <a:rPr lang="en-US" sz="7200" dirty="0"/>
              <a:t>and professional schools</a:t>
            </a:r>
          </a:p>
          <a:p>
            <a:endParaRPr lang="en-US" dirty="0"/>
          </a:p>
        </p:txBody>
      </p:sp>
      <p:grpSp>
        <p:nvGrpSpPr>
          <p:cNvPr id="1026" name="Group 2"/>
          <p:cNvGrpSpPr>
            <a:grpSpLocks/>
          </p:cNvGrpSpPr>
          <p:nvPr/>
        </p:nvGrpSpPr>
        <p:grpSpPr bwMode="auto">
          <a:xfrm>
            <a:off x="584200" y="381000"/>
            <a:ext cx="8178800" cy="5562600"/>
            <a:chOff x="1811" y="9553"/>
            <a:chExt cx="9489" cy="6135"/>
          </a:xfrm>
        </p:grpSpPr>
        <p:grpSp>
          <p:nvGrpSpPr>
            <p:cNvPr id="1027" name="Group 3"/>
            <p:cNvGrpSpPr>
              <a:grpSpLocks/>
            </p:cNvGrpSpPr>
            <p:nvPr/>
          </p:nvGrpSpPr>
          <p:grpSpPr bwMode="auto">
            <a:xfrm>
              <a:off x="1811" y="9553"/>
              <a:ext cx="9447" cy="4155"/>
              <a:chOff x="1811" y="10081"/>
              <a:chExt cx="9447" cy="4155"/>
            </a:xfrm>
          </p:grpSpPr>
          <p:sp>
            <p:nvSpPr>
              <p:cNvPr id="1028" name="Rectangle 4"/>
              <p:cNvSpPr>
                <a:spLocks noChangeArrowheads="1"/>
              </p:cNvSpPr>
              <p:nvPr/>
            </p:nvSpPr>
            <p:spPr bwMode="auto">
              <a:xfrm>
                <a:off x="4549" y="10081"/>
                <a:ext cx="3927"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MOET</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Implement national management system for educational quality </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4549" y="11499"/>
                <a:ext cx="3927"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National Council on Educational Accreditation</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1811" y="13221"/>
                <a:ext cx="3927"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State sponsored organizations for accreditation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cs typeface="Arial" pitchFamily="34" charset="0"/>
                  </a:rPr>
                  <a:t>(From 2011 to 2015)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7331" y="13124"/>
                <a:ext cx="3927"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Private sponsored organizations for accreditation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Times New Roman" pitchFamily="18" charset="0"/>
                    <a:ea typeface="SimSun" pitchFamily="2" charset="-122"/>
                    <a:cs typeface="Arial" pitchFamily="34" charset="0"/>
                  </a:rPr>
                  <a:t>(From 2016 to 2020)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p:cNvCxnSpPr>
              <p:nvPr/>
            </p:nvCxnSpPr>
            <p:spPr bwMode="auto">
              <a:xfrm>
                <a:off x="6513" y="11096"/>
                <a:ext cx="0" cy="403"/>
              </a:xfrm>
              <a:prstGeom prst="straightConnector1">
                <a:avLst/>
              </a:prstGeom>
              <a:noFill/>
              <a:ln w="9525">
                <a:solidFill>
                  <a:srgbClr val="000000"/>
                </a:solidFill>
                <a:prstDash val="dash"/>
                <a:round/>
                <a:headEnd/>
                <a:tailEnd type="triangle" w="med" len="med"/>
              </a:ln>
            </p:spPr>
          </p:cxnSp>
          <p:cxnSp>
            <p:nvCxnSpPr>
              <p:cNvPr id="1033" name="AutoShape 9"/>
              <p:cNvCxnSpPr>
                <a:cxnSpLocks noChangeShapeType="1"/>
              </p:cNvCxnSpPr>
              <p:nvPr/>
            </p:nvCxnSpPr>
            <p:spPr bwMode="auto">
              <a:xfrm>
                <a:off x="6513" y="12514"/>
                <a:ext cx="2749" cy="610"/>
              </a:xfrm>
              <a:prstGeom prst="straightConnector1">
                <a:avLst/>
              </a:prstGeom>
              <a:noFill/>
              <a:ln w="9525">
                <a:solidFill>
                  <a:srgbClr val="000000"/>
                </a:solidFill>
                <a:round/>
                <a:headEnd/>
                <a:tailEnd type="triangle" w="med" len="med"/>
              </a:ln>
            </p:spPr>
          </p:cxnSp>
          <p:cxnSp>
            <p:nvCxnSpPr>
              <p:cNvPr id="1034" name="AutoShape 10"/>
              <p:cNvCxnSpPr>
                <a:cxnSpLocks noChangeShapeType="1"/>
              </p:cNvCxnSpPr>
              <p:nvPr/>
            </p:nvCxnSpPr>
            <p:spPr bwMode="auto">
              <a:xfrm flipH="1">
                <a:off x="3742" y="12514"/>
                <a:ext cx="2782" cy="707"/>
              </a:xfrm>
              <a:prstGeom prst="straightConnector1">
                <a:avLst/>
              </a:prstGeom>
              <a:noFill/>
              <a:ln w="9525">
                <a:solidFill>
                  <a:srgbClr val="000000"/>
                </a:solidFill>
                <a:round/>
                <a:headEnd/>
                <a:tailEnd type="triangle" w="med" len="med"/>
              </a:ln>
            </p:spPr>
          </p:cxnSp>
        </p:grpSp>
        <p:grpSp>
          <p:nvGrpSpPr>
            <p:cNvPr id="1035" name="Group 11"/>
            <p:cNvGrpSpPr>
              <a:grpSpLocks/>
            </p:cNvGrpSpPr>
            <p:nvPr/>
          </p:nvGrpSpPr>
          <p:grpSpPr bwMode="auto">
            <a:xfrm>
              <a:off x="1811" y="13611"/>
              <a:ext cx="9489" cy="2077"/>
              <a:chOff x="1811" y="13611"/>
              <a:chExt cx="9489" cy="2077"/>
            </a:xfrm>
          </p:grpSpPr>
          <p:sp>
            <p:nvSpPr>
              <p:cNvPr id="1036" name="Rectangle 12"/>
              <p:cNvSpPr>
                <a:spLocks noChangeArrowheads="1"/>
              </p:cNvSpPr>
              <p:nvPr/>
            </p:nvSpPr>
            <p:spPr bwMode="auto">
              <a:xfrm>
                <a:off x="1811" y="14673"/>
                <a:ext cx="1549"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Insitutions</a:t>
                </a:r>
                <a:endParaRPr kumimoji="0" lang="en-US" altLang="zh-CN" sz="1600" b="0" i="0" u="none" strike="noStrike" cap="none" normalizeH="0" baseline="0" smtClean="0">
                  <a:ln>
                    <a:noFill/>
                  </a:ln>
                  <a:solidFill>
                    <a:schemeClr val="tx1"/>
                  </a:solidFill>
                  <a:effectLst/>
                  <a:latin typeface="Times New Roman" pitchFamily="18"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3717" y="14673"/>
                <a:ext cx="1489"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dirty="0" smtClean="0">
                    <a:ln>
                      <a:noFill/>
                    </a:ln>
                    <a:solidFill>
                      <a:schemeClr val="tx1"/>
                    </a:solidFill>
                    <a:effectLst/>
                    <a:latin typeface="Calibri" pitchFamily="34" charset="0"/>
                    <a:ea typeface="SimSun" pitchFamily="2" charset="-122"/>
                    <a:cs typeface="Arial" pitchFamily="34" charset="0"/>
                  </a:rPr>
                  <a:t>Universities </a:t>
                </a:r>
                <a:endParaRPr kumimoji="0" lang="en-US" altLang="zh-CN" sz="1600" b="0" i="0" u="none" strike="noStrike" cap="none" normalizeH="0" baseline="0" dirty="0" smtClean="0">
                  <a:ln>
                    <a:noFill/>
                  </a:ln>
                  <a:solidFill>
                    <a:schemeClr val="tx1"/>
                  </a:solidFill>
                  <a:effectLst/>
                  <a:latin typeface="Times New Roman" pitchFamily="18" charset="0"/>
                  <a:ea typeface="SimSun" pitchFamily="2" charset="-122"/>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5582" y="14673"/>
                <a:ext cx="1952"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Research institutes with doctoral training</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7854" y="14673"/>
                <a:ext cx="1625"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Three year colleges</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9762" y="14673"/>
                <a:ext cx="1538" cy="101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zh-CN" sz="1600" b="0" i="0" u="none" strike="noStrike" cap="none" normalizeH="0" baseline="0" smtClean="0">
                    <a:ln>
                      <a:noFill/>
                    </a:ln>
                    <a:solidFill>
                      <a:schemeClr val="tx1"/>
                    </a:solidFill>
                    <a:effectLst/>
                    <a:latin typeface="Calibri" pitchFamily="34" charset="0"/>
                    <a:ea typeface="SimSun" pitchFamily="2" charset="-122"/>
                    <a:cs typeface="Arial" pitchFamily="34" charset="0"/>
                  </a:rPr>
                  <a:t>Secondary polytechnic schools</a:t>
                </a:r>
                <a:endParaRPr kumimoji="0" lang="en-US" sz="1600" b="0" i="0" u="none" strike="noStrike" cap="none" normalizeH="0" baseline="0" smtClean="0">
                  <a:ln>
                    <a:noFill/>
                  </a:ln>
                  <a:solidFill>
                    <a:schemeClr val="tx1"/>
                  </a:solidFill>
                  <a:effectLst/>
                  <a:latin typeface="Arial" pitchFamily="34" charset="0"/>
                  <a:cs typeface="Arial" pitchFamily="34" charset="0"/>
                </a:endParaRPr>
              </a:p>
            </p:txBody>
          </p:sp>
          <p:grpSp>
            <p:nvGrpSpPr>
              <p:cNvPr id="1041" name="Group 17"/>
              <p:cNvGrpSpPr>
                <a:grpSpLocks/>
              </p:cNvGrpSpPr>
              <p:nvPr/>
            </p:nvGrpSpPr>
            <p:grpSpPr bwMode="auto">
              <a:xfrm>
                <a:off x="2498" y="13708"/>
                <a:ext cx="8018" cy="965"/>
                <a:chOff x="2498" y="13708"/>
                <a:chExt cx="8018" cy="965"/>
              </a:xfrm>
            </p:grpSpPr>
            <p:cxnSp>
              <p:nvCxnSpPr>
                <p:cNvPr id="1042" name="AutoShape 18"/>
                <p:cNvCxnSpPr>
                  <a:cxnSpLocks noChangeShapeType="1"/>
                </p:cNvCxnSpPr>
                <p:nvPr/>
              </p:nvCxnSpPr>
              <p:spPr bwMode="auto">
                <a:xfrm>
                  <a:off x="3717" y="13708"/>
                  <a:ext cx="6799" cy="965"/>
                </a:xfrm>
                <a:prstGeom prst="straightConnector1">
                  <a:avLst/>
                </a:prstGeom>
                <a:noFill/>
                <a:ln w="9525">
                  <a:solidFill>
                    <a:srgbClr val="000000"/>
                  </a:solidFill>
                  <a:round/>
                  <a:headEnd/>
                  <a:tailEnd type="triangle" w="med" len="med"/>
                </a:ln>
              </p:spPr>
            </p:cxnSp>
            <p:cxnSp>
              <p:nvCxnSpPr>
                <p:cNvPr id="1043" name="AutoShape 19"/>
                <p:cNvCxnSpPr>
                  <a:cxnSpLocks noChangeShapeType="1"/>
                </p:cNvCxnSpPr>
                <p:nvPr/>
              </p:nvCxnSpPr>
              <p:spPr bwMode="auto">
                <a:xfrm>
                  <a:off x="3717" y="13708"/>
                  <a:ext cx="4912" cy="965"/>
                </a:xfrm>
                <a:prstGeom prst="straightConnector1">
                  <a:avLst/>
                </a:prstGeom>
                <a:noFill/>
                <a:ln w="9525">
                  <a:solidFill>
                    <a:srgbClr val="000000"/>
                  </a:solidFill>
                  <a:round/>
                  <a:headEnd/>
                  <a:tailEnd type="triangle" w="med" len="med"/>
                </a:ln>
              </p:spPr>
            </p:cxnSp>
            <p:cxnSp>
              <p:nvCxnSpPr>
                <p:cNvPr id="1044" name="AutoShape 20"/>
                <p:cNvCxnSpPr>
                  <a:cxnSpLocks noChangeShapeType="1"/>
                </p:cNvCxnSpPr>
                <p:nvPr/>
              </p:nvCxnSpPr>
              <p:spPr bwMode="auto">
                <a:xfrm>
                  <a:off x="3717" y="13708"/>
                  <a:ext cx="2807" cy="965"/>
                </a:xfrm>
                <a:prstGeom prst="straightConnector1">
                  <a:avLst/>
                </a:prstGeom>
                <a:noFill/>
                <a:ln w="9525">
                  <a:solidFill>
                    <a:srgbClr val="000000"/>
                  </a:solidFill>
                  <a:round/>
                  <a:headEnd/>
                  <a:tailEnd type="triangle" w="med" len="med"/>
                </a:ln>
              </p:spPr>
            </p:cxnSp>
            <p:cxnSp>
              <p:nvCxnSpPr>
                <p:cNvPr id="1045" name="AutoShape 21"/>
                <p:cNvCxnSpPr>
                  <a:cxnSpLocks noChangeShapeType="1"/>
                </p:cNvCxnSpPr>
                <p:nvPr/>
              </p:nvCxnSpPr>
              <p:spPr bwMode="auto">
                <a:xfrm>
                  <a:off x="3717" y="13708"/>
                  <a:ext cx="679" cy="965"/>
                </a:xfrm>
                <a:prstGeom prst="straightConnector1">
                  <a:avLst/>
                </a:prstGeom>
                <a:noFill/>
                <a:ln w="9525">
                  <a:solidFill>
                    <a:srgbClr val="000000"/>
                  </a:solidFill>
                  <a:round/>
                  <a:headEnd/>
                  <a:tailEnd type="triangle" w="med" len="med"/>
                </a:ln>
              </p:spPr>
            </p:cxnSp>
            <p:cxnSp>
              <p:nvCxnSpPr>
                <p:cNvPr id="1046" name="AutoShape 22"/>
                <p:cNvCxnSpPr>
                  <a:cxnSpLocks noChangeShapeType="1"/>
                </p:cNvCxnSpPr>
                <p:nvPr/>
              </p:nvCxnSpPr>
              <p:spPr bwMode="auto">
                <a:xfrm flipH="1">
                  <a:off x="2498" y="13708"/>
                  <a:ext cx="1219" cy="965"/>
                </a:xfrm>
                <a:prstGeom prst="straightConnector1">
                  <a:avLst/>
                </a:prstGeom>
                <a:noFill/>
                <a:ln w="9525">
                  <a:solidFill>
                    <a:srgbClr val="000000"/>
                  </a:solidFill>
                  <a:round/>
                  <a:headEnd/>
                  <a:tailEnd type="triangle" w="med" len="med"/>
                </a:ln>
              </p:spPr>
            </p:cxnSp>
          </p:grpSp>
          <p:grpSp>
            <p:nvGrpSpPr>
              <p:cNvPr id="1047" name="Group 23"/>
              <p:cNvGrpSpPr>
                <a:grpSpLocks/>
              </p:cNvGrpSpPr>
              <p:nvPr/>
            </p:nvGrpSpPr>
            <p:grpSpPr bwMode="auto">
              <a:xfrm>
                <a:off x="2585" y="13611"/>
                <a:ext cx="7931" cy="1062"/>
                <a:chOff x="2585" y="13611"/>
                <a:chExt cx="7931" cy="1062"/>
              </a:xfrm>
            </p:grpSpPr>
            <p:cxnSp>
              <p:nvCxnSpPr>
                <p:cNvPr id="1048" name="AutoShape 24"/>
                <p:cNvCxnSpPr>
                  <a:cxnSpLocks noChangeShapeType="1"/>
                </p:cNvCxnSpPr>
                <p:nvPr/>
              </p:nvCxnSpPr>
              <p:spPr bwMode="auto">
                <a:xfrm flipH="1">
                  <a:off x="2585" y="13611"/>
                  <a:ext cx="6677" cy="1062"/>
                </a:xfrm>
                <a:prstGeom prst="straightConnector1">
                  <a:avLst/>
                </a:prstGeom>
                <a:noFill/>
                <a:ln w="9525">
                  <a:solidFill>
                    <a:srgbClr val="000000"/>
                  </a:solidFill>
                  <a:round/>
                  <a:headEnd/>
                  <a:tailEnd type="triangle" w="med" len="med"/>
                </a:ln>
              </p:spPr>
            </p:cxnSp>
            <p:cxnSp>
              <p:nvCxnSpPr>
                <p:cNvPr id="1049" name="AutoShape 25"/>
                <p:cNvCxnSpPr>
                  <a:cxnSpLocks noChangeShapeType="1"/>
                </p:cNvCxnSpPr>
                <p:nvPr/>
              </p:nvCxnSpPr>
              <p:spPr bwMode="auto">
                <a:xfrm flipH="1">
                  <a:off x="4396" y="13611"/>
                  <a:ext cx="4866" cy="1062"/>
                </a:xfrm>
                <a:prstGeom prst="straightConnector1">
                  <a:avLst/>
                </a:prstGeom>
                <a:noFill/>
                <a:ln w="9525">
                  <a:solidFill>
                    <a:srgbClr val="000000"/>
                  </a:solidFill>
                  <a:round/>
                  <a:headEnd/>
                  <a:tailEnd type="triangle" w="med" len="med"/>
                </a:ln>
              </p:spPr>
            </p:cxnSp>
            <p:cxnSp>
              <p:nvCxnSpPr>
                <p:cNvPr id="1050" name="AutoShape 26"/>
                <p:cNvCxnSpPr>
                  <a:cxnSpLocks noChangeShapeType="1"/>
                </p:cNvCxnSpPr>
                <p:nvPr/>
              </p:nvCxnSpPr>
              <p:spPr bwMode="auto">
                <a:xfrm flipH="1">
                  <a:off x="6513" y="13611"/>
                  <a:ext cx="2749" cy="1062"/>
                </a:xfrm>
                <a:prstGeom prst="straightConnector1">
                  <a:avLst/>
                </a:prstGeom>
                <a:noFill/>
                <a:ln w="9525">
                  <a:solidFill>
                    <a:srgbClr val="000000"/>
                  </a:solidFill>
                  <a:round/>
                  <a:headEnd/>
                  <a:tailEnd type="triangle" w="med" len="med"/>
                </a:ln>
              </p:spPr>
            </p:cxnSp>
            <p:cxnSp>
              <p:nvCxnSpPr>
                <p:cNvPr id="1051" name="AutoShape 27"/>
                <p:cNvCxnSpPr>
                  <a:cxnSpLocks noChangeShapeType="1"/>
                </p:cNvCxnSpPr>
                <p:nvPr/>
              </p:nvCxnSpPr>
              <p:spPr bwMode="auto">
                <a:xfrm flipH="1">
                  <a:off x="8629" y="13611"/>
                  <a:ext cx="633" cy="1062"/>
                </a:xfrm>
                <a:prstGeom prst="straightConnector1">
                  <a:avLst/>
                </a:prstGeom>
                <a:noFill/>
                <a:ln w="9525">
                  <a:solidFill>
                    <a:srgbClr val="000000"/>
                  </a:solidFill>
                  <a:round/>
                  <a:headEnd/>
                  <a:tailEnd type="triangle" w="med" len="med"/>
                </a:ln>
              </p:spPr>
            </p:cxnSp>
            <p:cxnSp>
              <p:nvCxnSpPr>
                <p:cNvPr id="1052" name="AutoShape 28"/>
                <p:cNvCxnSpPr>
                  <a:cxnSpLocks noChangeShapeType="1"/>
                </p:cNvCxnSpPr>
                <p:nvPr/>
              </p:nvCxnSpPr>
              <p:spPr bwMode="auto">
                <a:xfrm>
                  <a:off x="9262" y="13611"/>
                  <a:ext cx="1254" cy="1062"/>
                </a:xfrm>
                <a:prstGeom prst="straightConnector1">
                  <a:avLst/>
                </a:prstGeom>
                <a:noFill/>
                <a:ln w="9525">
                  <a:solidFill>
                    <a:srgbClr val="000000"/>
                  </a:solidFill>
                  <a:round/>
                  <a:headEnd/>
                  <a:tailEnd type="triangle" w="med" len="med"/>
                </a:ln>
              </p:spPr>
            </p:cxnSp>
          </p:grpSp>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91600" cy="4525963"/>
          </a:xfrm>
        </p:spPr>
        <p:txBody>
          <a:bodyPr>
            <a:normAutofit/>
          </a:bodyPr>
          <a:lstStyle/>
          <a:p>
            <a:pPr>
              <a:buNone/>
            </a:pPr>
            <a:r>
              <a:rPr lang="en-US" sz="2800" dirty="0" smtClean="0">
                <a:latin typeface="Times New Roman" pitchFamily="18" charset="0"/>
                <a:cs typeface="Times New Roman" pitchFamily="18" charset="0"/>
              </a:rPr>
              <a:t>	Vietnam HE cannot </a:t>
            </a:r>
            <a:r>
              <a:rPr lang="en-US" sz="2800" dirty="0">
                <a:latin typeface="Times New Roman" pitchFamily="18" charset="0"/>
                <a:cs typeface="Times New Roman" pitchFamily="18" charset="0"/>
              </a:rPr>
              <a:t>continue to develop training scope and be uncontrolled quality management in the past.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Therefore</a:t>
            </a:r>
            <a:r>
              <a:rPr lang="en-US" sz="2800" dirty="0">
                <a:latin typeface="Times New Roman" pitchFamily="18" charset="0"/>
                <a:cs typeface="Times New Roman" pitchFamily="18" charset="0"/>
              </a:rPr>
              <a:t>, we must reference and apply quality management model to </a:t>
            </a:r>
            <a:r>
              <a:rPr lang="en-US" sz="2800" dirty="0" smtClean="0">
                <a:latin typeface="Times New Roman" pitchFamily="18" charset="0"/>
                <a:cs typeface="Times New Roman" pitchFamily="18" charset="0"/>
              </a:rPr>
              <a:t>HE. It </a:t>
            </a:r>
            <a:r>
              <a:rPr lang="en-US" sz="2800" dirty="0">
                <a:latin typeface="Times New Roman" pitchFamily="18" charset="0"/>
                <a:cs typeface="Times New Roman" pitchFamily="18" charset="0"/>
              </a:rPr>
              <a:t>means theoretical and practical efficiency to give the </a:t>
            </a:r>
            <a:r>
              <a:rPr lang="en-US" sz="2800" dirty="0" smtClean="0">
                <a:latin typeface="Times New Roman" pitchFamily="18" charset="0"/>
                <a:cs typeface="Times New Roman" pitchFamily="18" charset="0"/>
              </a:rPr>
              <a:t>fundamental </a:t>
            </a:r>
            <a:r>
              <a:rPr lang="en-US" sz="2800" dirty="0">
                <a:latin typeface="Times New Roman" pitchFamily="18" charset="0"/>
                <a:cs typeface="Times New Roman" pitchFamily="18" charset="0"/>
              </a:rPr>
              <a:t>of self-assessment and quality improvement for </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institutions that may lead closely to the quality standards of the developed countries in the region and the world.</a:t>
            </a:r>
          </a:p>
          <a:p>
            <a:endParaRPr lang="en-US" sz="2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1143000"/>
          </a:xfrm>
        </p:spPr>
        <p:txBody>
          <a:bodyPr>
            <a:normAutofit fontScale="90000"/>
          </a:bodyPr>
          <a:lstStyle/>
          <a:p>
            <a:r>
              <a:rPr lang="en-US" b="1" dirty="0" smtClean="0"/>
              <a:t>4. Deployment </a:t>
            </a:r>
            <a:r>
              <a:rPr lang="en-US" b="1" dirty="0"/>
              <a:t>of </a:t>
            </a:r>
            <a:r>
              <a:rPr lang="en-US" b="1" dirty="0" smtClean="0"/>
              <a:t/>
            </a:r>
            <a:br>
              <a:rPr lang="en-US" b="1" dirty="0" smtClean="0"/>
            </a:br>
            <a:r>
              <a:rPr lang="en-US" b="1" dirty="0" smtClean="0"/>
              <a:t>Malcolm </a:t>
            </a:r>
            <a:r>
              <a:rPr lang="en-US" b="1" dirty="0" err="1"/>
              <a:t>Baldrige</a:t>
            </a:r>
            <a:r>
              <a:rPr lang="en-US" b="1" dirty="0"/>
              <a:t> Award Model in Vietnamese higher education institutions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Leadership</a:t>
            </a:r>
            <a:endParaRPr lang="en-US" sz="3600" dirty="0"/>
          </a:p>
        </p:txBody>
      </p:sp>
      <p:sp>
        <p:nvSpPr>
          <p:cNvPr id="3" name="Content Placeholder 2"/>
          <p:cNvSpPr>
            <a:spLocks noGrp="1"/>
          </p:cNvSpPr>
          <p:nvPr>
            <p:ph idx="1"/>
          </p:nvPr>
        </p:nvSpPr>
        <p:spPr>
          <a:xfrm>
            <a:off x="0" y="1371600"/>
            <a:ext cx="8991600" cy="4754563"/>
          </a:xfrm>
        </p:spPr>
        <p:txBody>
          <a:bodyPr>
            <a:normAutofit lnSpcReduction="10000"/>
          </a:bodyPr>
          <a:lstStyle/>
          <a:p>
            <a:pPr>
              <a:buNone/>
            </a:pPr>
            <a:r>
              <a:rPr lang="en-US" sz="2800" dirty="0" smtClean="0">
                <a:latin typeface="Times New Roman" pitchFamily="18" charset="0"/>
                <a:cs typeface="Times New Roman" pitchFamily="18" charset="0"/>
              </a:rPr>
              <a:t>	Senior </a:t>
            </a:r>
            <a:r>
              <a:rPr lang="en-US" sz="2800" dirty="0">
                <a:latin typeface="Times New Roman" pitchFamily="18" charset="0"/>
                <a:cs typeface="Times New Roman" pitchFamily="18" charset="0"/>
              </a:rPr>
              <a:t>leaders set organization’s visions, mission and values and good leader-staff relationship.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They </a:t>
            </a:r>
            <a:r>
              <a:rPr lang="en-US" sz="2800" dirty="0">
                <a:latin typeface="Times New Roman" pitchFamily="18" charset="0"/>
                <a:cs typeface="Times New Roman" pitchFamily="18" charset="0"/>
              </a:rPr>
              <a:t>should find best ways to deploy vision and values to the staff, students and other </a:t>
            </a:r>
            <a:r>
              <a:rPr lang="en-US" sz="2800" dirty="0" smtClean="0">
                <a:latin typeface="Times New Roman" pitchFamily="18" charset="0"/>
                <a:cs typeface="Times New Roman" pitchFamily="18" charset="0"/>
              </a:rPr>
              <a:t>stakeholders.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They inspire </a:t>
            </a:r>
            <a:r>
              <a:rPr lang="en-US" sz="2800" dirty="0">
                <a:latin typeface="Times New Roman" pitchFamily="18" charset="0"/>
                <a:cs typeface="Times New Roman" pitchFamily="18" charset="0"/>
              </a:rPr>
              <a:t>and motivate the entire workforce.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Creating </a:t>
            </a:r>
            <a:r>
              <a:rPr lang="en-US" sz="2800" dirty="0">
                <a:latin typeface="Times New Roman" pitchFamily="18" charset="0"/>
                <a:cs typeface="Times New Roman" pitchFamily="18" charset="0"/>
              </a:rPr>
              <a:t>a sustainable organization must be taken into account for senior leaders’ task.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Senior </a:t>
            </a:r>
            <a:r>
              <a:rPr lang="en-US" sz="2800" dirty="0">
                <a:latin typeface="Times New Roman" pitchFamily="18" charset="0"/>
                <a:cs typeface="Times New Roman" pitchFamily="18" charset="0"/>
              </a:rPr>
              <a:t>leaders set two-way communication throughout the organization and create value for students and other stakeholders in their organizational performance expectations.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a:bodyPr>
          <a:lstStyle/>
          <a:p>
            <a:pPr>
              <a:buNone/>
            </a:pPr>
            <a:r>
              <a:rPr lang="en-US" sz="2800" b="1" dirty="0" smtClean="0">
                <a:latin typeface="Times New Roman" pitchFamily="18" charset="0"/>
                <a:cs typeface="Times New Roman" pitchFamily="18" charset="0"/>
              </a:rPr>
              <a:t>	</a:t>
            </a:r>
          </a:p>
          <a:p>
            <a:pPr>
              <a:buNone/>
            </a:pPr>
            <a:endParaRPr lang="en-US" sz="2800" b="1" dirty="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Strategic planning.</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Nowadays, universities must face rapid changes of environment so strategic planning is important in development of universities.</a:t>
            </a:r>
          </a:p>
          <a:p>
            <a:pPr>
              <a:buNone/>
            </a:pPr>
            <a:r>
              <a:rPr lang="en-US" sz="2800" dirty="0" smtClean="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Regarding </a:t>
            </a:r>
            <a:r>
              <a:rPr lang="en-US" sz="2800" dirty="0">
                <a:latin typeface="Times New Roman" pitchFamily="18" charset="0"/>
                <a:cs typeface="Times New Roman" pitchFamily="18" charset="0"/>
              </a:rPr>
              <a:t>to keep up with marketing changes and needs, Vietnamese universities emphasize on two phases: strategy development and strategy implementation in strategic planning.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r>
              <a:rPr lang="en-US" sz="2800" dirty="0" smtClean="0">
                <a:latin typeface="Times New Roman" pitchFamily="18" charset="0"/>
                <a:cs typeface="Times New Roman" pitchFamily="18" charset="0"/>
              </a:rPr>
              <a:t>In strategy development process</a:t>
            </a:r>
            <a:r>
              <a:rPr lang="en-US" sz="2800" dirty="0">
                <a:latin typeface="Times New Roman" pitchFamily="18" charset="0"/>
                <a:cs typeface="Times New Roman" pitchFamily="18" charset="0"/>
              </a:rPr>
              <a:t>, it needs to determine key process steps, key participants, key weaknesses, core competencies, strategic challenges, and strategic advantages as well as fixed time for the </a:t>
            </a:r>
            <a:r>
              <a:rPr lang="en-US" sz="2800" dirty="0" smtClean="0">
                <a:latin typeface="Times New Roman" pitchFamily="18" charset="0"/>
                <a:cs typeface="Times New Roman" pitchFamily="18" charset="0"/>
              </a:rPr>
              <a:t>process.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Strategic </a:t>
            </a:r>
            <a:r>
              <a:rPr lang="en-US" sz="2800" dirty="0">
                <a:latin typeface="Times New Roman" pitchFamily="18" charset="0"/>
                <a:cs typeface="Times New Roman" pitchFamily="18" charset="0"/>
              </a:rPr>
              <a:t>planning must be based on actual capacity of the organization to meet the goals of the strategic planning. </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Strategic </a:t>
            </a:r>
            <a:r>
              <a:rPr lang="en-US" sz="2800" dirty="0">
                <a:latin typeface="Times New Roman" pitchFamily="18" charset="0"/>
                <a:cs typeface="Times New Roman" pitchFamily="18" charset="0"/>
              </a:rPr>
              <a:t>planners pay more attention on factors that are students, stakeholders and markets when establishing and implementation strategic planning. </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5943600"/>
          </a:xfrm>
        </p:spPr>
        <p:txBody>
          <a:bodyPr>
            <a:normAutofit/>
          </a:bodyPr>
          <a:lstStyle/>
          <a:p>
            <a:r>
              <a:rPr lang="en-US" sz="2800" dirty="0" smtClean="0">
                <a:latin typeface="Times New Roman" pitchFamily="18" charset="0"/>
                <a:cs typeface="Times New Roman" pitchFamily="18" charset="0"/>
              </a:rPr>
              <a:t>Competitiveness </a:t>
            </a:r>
            <a:r>
              <a:rPr lang="en-US" sz="2800" dirty="0">
                <a:latin typeface="Times New Roman" pitchFamily="18" charset="0"/>
                <a:cs typeface="Times New Roman" pitchFamily="18" charset="0"/>
              </a:rPr>
              <a:t>factor also needs to be taken into </a:t>
            </a:r>
            <a:r>
              <a:rPr lang="en-US" sz="2800" dirty="0" smtClean="0">
                <a:latin typeface="Times New Roman" pitchFamily="18" charset="0"/>
                <a:cs typeface="Times New Roman" pitchFamily="18" charset="0"/>
              </a:rPr>
              <a:t>account</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When </a:t>
            </a:r>
            <a:r>
              <a:rPr lang="en-US" sz="2800" dirty="0">
                <a:latin typeface="Times New Roman" pitchFamily="18" charset="0"/>
                <a:cs typeface="Times New Roman" pitchFamily="18" charset="0"/>
              </a:rPr>
              <a:t>performing the action plan needed to calculate the resource factors such as financial support, implementation staff and performance measures. </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Senior </a:t>
            </a:r>
            <a:r>
              <a:rPr lang="en-US" sz="2800" dirty="0">
                <a:latin typeface="Times New Roman" pitchFamily="18" charset="0"/>
                <a:cs typeface="Times New Roman" pitchFamily="18" charset="0"/>
              </a:rPr>
              <a:t>leaders set and communicate organizational direction to make highly consensus in the organization for the implementation of the strategic planning</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457200"/>
            <a:ext cx="8839200" cy="4525963"/>
          </a:xfrm>
        </p:spPr>
        <p:txBody>
          <a:bodyPr>
            <a:noAutofit/>
          </a:bodyPr>
          <a:lstStyle/>
          <a:p>
            <a:pPr>
              <a:buNone/>
            </a:pPr>
            <a:r>
              <a:rPr lang="en-US" sz="2800" b="1" dirty="0" smtClean="0">
                <a:latin typeface="Times New Roman" pitchFamily="18" charset="0"/>
                <a:cs typeface="Times New Roman" pitchFamily="18" charset="0"/>
              </a:rPr>
              <a:t>	Customer </a:t>
            </a:r>
            <a:r>
              <a:rPr lang="en-US" sz="2800" b="1" dirty="0">
                <a:latin typeface="Times New Roman" pitchFamily="18" charset="0"/>
                <a:cs typeface="Times New Roman" pitchFamily="18" charset="0"/>
              </a:rPr>
              <a:t>and market </a:t>
            </a:r>
            <a:r>
              <a:rPr lang="en-US" sz="2800" b="1" dirty="0" smtClean="0">
                <a:latin typeface="Times New Roman" pitchFamily="18" charset="0"/>
                <a:cs typeface="Times New Roman" pitchFamily="18" charset="0"/>
              </a:rPr>
              <a:t>focus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Combining </a:t>
            </a:r>
            <a:r>
              <a:rPr lang="en-US" sz="2800" dirty="0">
                <a:latin typeface="Times New Roman" pitchFamily="18" charset="0"/>
                <a:cs typeface="Times New Roman" pitchFamily="18" charset="0"/>
              </a:rPr>
              <a:t>with the testing and </a:t>
            </a:r>
            <a:r>
              <a:rPr lang="en-US" sz="2800" dirty="0" smtClean="0">
                <a:latin typeface="Times New Roman" pitchFamily="18" charset="0"/>
                <a:cs typeface="Times New Roman" pitchFamily="18" charset="0"/>
              </a:rPr>
              <a:t>accreditation, </a:t>
            </a:r>
            <a:r>
              <a:rPr lang="en-US" sz="2800" dirty="0">
                <a:latin typeface="Times New Roman" pitchFamily="18" charset="0"/>
                <a:cs typeface="Times New Roman" pitchFamily="18" charset="0"/>
              </a:rPr>
              <a:t>gathering information from students and stakeholders </a:t>
            </a:r>
            <a:r>
              <a:rPr lang="en-US"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former students and stakeholders, students and stakeholders and potential students and stakeholders</a:t>
            </a:r>
            <a:r>
              <a:rPr lang="en-US" sz="2800" dirty="0" smtClean="0">
                <a:latin typeface="Times New Roman" pitchFamily="18" charset="0"/>
                <a:cs typeface="Times New Roman" pitchFamily="18" charset="0"/>
              </a:rPr>
              <a:t>) about </a:t>
            </a:r>
            <a:r>
              <a:rPr lang="en-US" sz="2800" dirty="0">
                <a:latin typeface="Times New Roman" pitchFamily="18" charset="0"/>
                <a:cs typeface="Times New Roman" pitchFamily="18" charset="0"/>
              </a:rPr>
              <a:t>their satisfaction on educational programs and services are conducted. </a:t>
            </a:r>
            <a:r>
              <a:rPr lang="en-US" sz="2800" dirty="0" smtClean="0">
                <a:latin typeface="Times New Roman" pitchFamily="18" charset="0"/>
                <a:cs typeface="Times New Roman" pitchFamily="18" charset="0"/>
              </a:rPr>
              <a:t>Or universities collect </a:t>
            </a:r>
            <a:r>
              <a:rPr lang="en-US" sz="2800" dirty="0">
                <a:latin typeface="Times New Roman" pitchFamily="18" charset="0"/>
                <a:cs typeface="Times New Roman" pitchFamily="18" charset="0"/>
              </a:rPr>
              <a:t>information by using social media and web -based technologies</a:t>
            </a:r>
            <a:r>
              <a:rPr lang="en-US" sz="2800" dirty="0" smtClean="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In an effort to improve quality and performance as well as quality management of </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Vietnamese learn pre-eminence, elite from worldwide education such as USA education system. </a:t>
            </a:r>
            <a:endParaRPr lang="en-US" sz="2800" dirty="0" smtClean="0">
              <a:latin typeface="Times New Roman" pitchFamily="18" charset="0"/>
              <a:cs typeface="Times New Roman" pitchFamily="18" charset="0"/>
            </a:endParaRPr>
          </a:p>
          <a:p>
            <a:r>
              <a:rPr lang="en-US" sz="2800" dirty="0">
                <a:latin typeface="Times New Roman" pitchFamily="18" charset="0"/>
                <a:cs typeface="Times New Roman" pitchFamily="18" charset="0"/>
              </a:rPr>
              <a:t>The purpose of this paper is</a:t>
            </a:r>
            <a:r>
              <a:rPr lang="en-US" sz="2800" b="1" dirty="0">
                <a:latin typeface="Times New Roman" pitchFamily="18" charset="0"/>
                <a:cs typeface="Times New Roman" pitchFamily="18" charset="0"/>
              </a:rPr>
              <a:t> to introduce Malcolm </a:t>
            </a:r>
            <a:r>
              <a:rPr lang="en-US" sz="2800" b="1" dirty="0" err="1">
                <a:latin typeface="Times New Roman" pitchFamily="18" charset="0"/>
                <a:cs typeface="Times New Roman" pitchFamily="18" charset="0"/>
              </a:rPr>
              <a:t>Baldridge</a:t>
            </a:r>
            <a:r>
              <a:rPr lang="en-US" sz="2800" b="1" dirty="0">
                <a:latin typeface="Times New Roman" pitchFamily="18" charset="0"/>
                <a:cs typeface="Times New Roman" pitchFamily="18" charset="0"/>
              </a:rPr>
              <a:t> Award Model,</a:t>
            </a:r>
            <a:r>
              <a:rPr lang="en-US" sz="2800" dirty="0">
                <a:latin typeface="Times New Roman" pitchFamily="18" charset="0"/>
                <a:cs typeface="Times New Roman" pitchFamily="18" charset="0"/>
              </a:rPr>
              <a:t> a systematic framework for quality </a:t>
            </a:r>
            <a:r>
              <a:rPr lang="en-US" sz="2800" dirty="0" smtClean="0">
                <a:latin typeface="Times New Roman" pitchFamily="18" charset="0"/>
                <a:cs typeface="Times New Roman" pitchFamily="18" charset="0"/>
              </a:rPr>
              <a:t>improvement</a:t>
            </a:r>
            <a:endParaRPr lang="en-US"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9067800" cy="4525963"/>
          </a:xfrm>
        </p:spPr>
        <p:txBody>
          <a:bodyPr>
            <a:noAutofit/>
          </a:bodyPr>
          <a:lstStyle/>
          <a:p>
            <a:pPr>
              <a:buNone/>
            </a:pPr>
            <a:r>
              <a:rPr lang="en-US" sz="2800" dirty="0" smtClean="0">
                <a:latin typeface="Times New Roman" pitchFamily="18" charset="0"/>
                <a:cs typeface="Times New Roman" pitchFamily="18" charset="0"/>
              </a:rPr>
              <a:t>	Schools </a:t>
            </a:r>
            <a:r>
              <a:rPr lang="en-US" sz="2800" dirty="0">
                <a:latin typeface="Times New Roman" pitchFamily="18" charset="0"/>
                <a:cs typeface="Times New Roman" pitchFamily="18" charset="0"/>
              </a:rPr>
              <a:t>care about feedback that relate to the satisfaction levels of students and stakeholders of other schools which providing similar educational programs or services.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All </a:t>
            </a:r>
            <a:r>
              <a:rPr lang="en-US" sz="2800" dirty="0">
                <a:latin typeface="Times New Roman" pitchFamily="18" charset="0"/>
                <a:cs typeface="Times New Roman" pitchFamily="18" charset="0"/>
              </a:rPr>
              <a:t>the meaningful information helps schools understand students, stakeholders, and markets in order to make essential adjustments that could raise the school efficiency.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Based </a:t>
            </a:r>
            <a:r>
              <a:rPr lang="en-US" sz="2800" dirty="0">
                <a:latin typeface="Times New Roman" pitchFamily="18" charset="0"/>
                <a:cs typeface="Times New Roman" pitchFamily="18" charset="0"/>
              </a:rPr>
              <a:t>on </a:t>
            </a:r>
            <a:r>
              <a:rPr lang="en-US" sz="2800" dirty="0" smtClean="0">
                <a:latin typeface="Times New Roman" pitchFamily="18" charset="0"/>
                <a:cs typeface="Times New Roman" pitchFamily="18" charset="0"/>
              </a:rPr>
              <a:t>feedback, universities </a:t>
            </a:r>
            <a:r>
              <a:rPr lang="en-US" sz="2800" dirty="0">
                <a:latin typeface="Times New Roman" pitchFamily="18" charset="0"/>
                <a:cs typeface="Times New Roman" pitchFamily="18" charset="0"/>
              </a:rPr>
              <a:t>identify requirements for educational programs and services.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From </a:t>
            </a:r>
            <a:r>
              <a:rPr lang="en-US" sz="2800" dirty="0">
                <a:latin typeface="Times New Roman" pitchFamily="18" charset="0"/>
                <a:cs typeface="Times New Roman" pitchFamily="18" charset="0"/>
              </a:rPr>
              <a:t>that point universities improve educational programs and services to meet the requirements and exceed the expectations of students and stakeholders. </a:t>
            </a:r>
          </a:p>
          <a:p>
            <a:endParaRPr lang="en-US" sz="28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15400" cy="4525963"/>
          </a:xfrm>
        </p:spPr>
        <p:txBody>
          <a:bodyPr>
            <a:noAutofit/>
          </a:bodyPr>
          <a:lstStyle/>
          <a:p>
            <a:pPr>
              <a:buNone/>
            </a:pPr>
            <a:r>
              <a:rPr lang="en-US" sz="2800" dirty="0" smtClean="0">
                <a:latin typeface="Times New Roman" pitchFamily="18" charset="0"/>
                <a:cs typeface="Times New Roman" pitchFamily="18" charset="0"/>
              </a:rPr>
              <a:t>	For </a:t>
            </a:r>
            <a:r>
              <a:rPr lang="en-US" sz="2800" dirty="0">
                <a:latin typeface="Times New Roman" pitchFamily="18" charset="0"/>
                <a:cs typeface="Times New Roman" pitchFamily="18" charset="0"/>
              </a:rPr>
              <a:t>the purpose of raising the efficiency of the feedback and meet the requirements of students and stakeholders, universities build student and stakeholder relationships. The relationship also brings usefulness by increasing students and stakeholders’ engagement with universities. </a:t>
            </a: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Vietnamese </a:t>
            </a:r>
            <a:r>
              <a:rPr lang="en-US" sz="2800" dirty="0">
                <a:latin typeface="Times New Roman" pitchFamily="18" charset="0"/>
                <a:cs typeface="Times New Roman" pitchFamily="18" charset="0"/>
              </a:rPr>
              <a:t>universities </a:t>
            </a:r>
            <a:r>
              <a:rPr lang="en-US" sz="2800" dirty="0" smtClean="0">
                <a:latin typeface="Times New Roman" pitchFamily="18" charset="0"/>
                <a:cs typeface="Times New Roman" pitchFamily="18" charset="0"/>
              </a:rPr>
              <a:t>should </a:t>
            </a:r>
            <a:r>
              <a:rPr lang="en-US" sz="2800" dirty="0">
                <a:latin typeface="Times New Roman" pitchFamily="18" charset="0"/>
                <a:cs typeface="Times New Roman" pitchFamily="18" charset="0"/>
              </a:rPr>
              <a:t>recognize that it is necessary for establishing a complaint management department to resolve complaints promptly and effectively as well as meeting the needs of students and stakeholders. This activity will help to enhance their satisfaction and engagement.</a:t>
            </a:r>
          </a:p>
          <a:p>
            <a:endParaRPr lang="en-US" sz="2800" dirty="0" smtClean="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55637"/>
            <a:ext cx="9144000" cy="5440363"/>
          </a:xfrm>
        </p:spPr>
        <p:txBody>
          <a:bodyPr>
            <a:noAutofit/>
          </a:bodyPr>
          <a:lstStyle/>
          <a:p>
            <a:pPr>
              <a:buNone/>
            </a:pPr>
            <a:r>
              <a:rPr lang="en-US" sz="2800" b="1" dirty="0" smtClean="0">
                <a:latin typeface="Times New Roman" pitchFamily="18" charset="0"/>
                <a:cs typeface="Times New Roman" pitchFamily="18" charset="0"/>
              </a:rPr>
              <a:t>	Measurement, analysis, and knowledge management. </a:t>
            </a:r>
          </a:p>
          <a:p>
            <a:pPr>
              <a:buNone/>
            </a:pPr>
            <a:r>
              <a:rPr lang="en-US" sz="2800" dirty="0" smtClean="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Universities </a:t>
            </a:r>
            <a:r>
              <a:rPr lang="en-US" sz="2800" dirty="0">
                <a:latin typeface="Times New Roman" pitchFamily="18" charset="0"/>
                <a:cs typeface="Times New Roman" pitchFamily="18" charset="0"/>
              </a:rPr>
              <a:t>determine how to select, collect, process data and information to serve the organization's </a:t>
            </a:r>
            <a:r>
              <a:rPr lang="en-US" sz="2800" dirty="0" smtClean="0">
                <a:latin typeface="Times New Roman" pitchFamily="18" charset="0"/>
                <a:cs typeface="Times New Roman" pitchFamily="18" charset="0"/>
              </a:rPr>
              <a:t>activities. </a:t>
            </a:r>
          </a:p>
          <a:p>
            <a:pPr>
              <a:buNone/>
            </a:pPr>
            <a:r>
              <a:rPr lang="en-US" sz="2800" dirty="0" smtClean="0">
                <a:latin typeface="Times New Roman" pitchFamily="18" charset="0"/>
                <a:cs typeface="Times New Roman" pitchFamily="18" charset="0"/>
              </a:rPr>
              <a:t>	</a:t>
            </a:r>
          </a:p>
          <a:p>
            <a:pPr>
              <a:buNone/>
            </a:pPr>
            <a:r>
              <a:rPr lang="en-US" sz="2800" dirty="0" smtClean="0">
                <a:latin typeface="Times New Roman" pitchFamily="18" charset="0"/>
                <a:cs typeface="Times New Roman" pitchFamily="18" charset="0"/>
              </a:rPr>
              <a:t>	Universities </a:t>
            </a:r>
            <a:r>
              <a:rPr lang="en-US" sz="2800" dirty="0">
                <a:latin typeface="Times New Roman" pitchFamily="18" charset="0"/>
                <a:cs typeface="Times New Roman" pitchFamily="18" charset="0"/>
              </a:rPr>
              <a:t>must review organizational performance capabilities to assess organizational success, competitive performance, and progress relative to strategic objectives and action plans as well as organization's ability to respond rapidly to changing organizational needs and challenges in operating environments.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5440363"/>
          </a:xfrm>
        </p:spPr>
        <p:txBody>
          <a:bodyPr>
            <a:noAutofit/>
          </a:bodyPr>
          <a:lstStyle/>
          <a:p>
            <a:pPr>
              <a:buNone/>
            </a:pPr>
            <a:r>
              <a:rPr lang="en-US" sz="2800" b="1" dirty="0" smtClean="0">
                <a:latin typeface="Times New Roman" pitchFamily="18" charset="0"/>
                <a:cs typeface="Times New Roman" pitchFamily="18" charset="0"/>
              </a:rPr>
              <a:t>	</a:t>
            </a:r>
          </a:p>
          <a:p>
            <a:pPr>
              <a:buNone/>
            </a:pPr>
            <a:endParaRPr lang="en-US" sz="2800" b="1" dirty="0">
              <a:latin typeface="Times New Roman" pitchFamily="18" charset="0"/>
              <a:cs typeface="Times New Roman" pitchFamily="18" charset="0"/>
            </a:endParaRPr>
          </a:p>
          <a:p>
            <a:pPr>
              <a:buNone/>
            </a:pPr>
            <a:endParaRPr lang="en-US" sz="2800" b="1" dirty="0" smtClean="0">
              <a:latin typeface="Times New Roman" pitchFamily="18" charset="0"/>
              <a:cs typeface="Times New Roman" pitchFamily="18" charset="0"/>
            </a:endParaRPr>
          </a:p>
          <a:p>
            <a:pPr>
              <a:buNone/>
            </a:pPr>
            <a:r>
              <a:rPr lang="en-US" sz="2800" b="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Based </a:t>
            </a:r>
            <a:r>
              <a:rPr lang="en-US" sz="2800" dirty="0">
                <a:latin typeface="Times New Roman" pitchFamily="18" charset="0"/>
                <a:cs typeface="Times New Roman" pitchFamily="18" charset="0"/>
              </a:rPr>
              <a:t>on data sources, schools conduct performance reviews to find solutions for organizational operation in present and future</a:t>
            </a:r>
            <a:r>
              <a:rPr lang="en-US" sz="2800" dirty="0" smtClean="0">
                <a:latin typeface="Times New Roman" pitchFamily="18" charset="0"/>
                <a:cs typeface="Times New Roman" pitchFamily="18" charset="0"/>
              </a:rPr>
              <a:t>.</a:t>
            </a:r>
          </a:p>
          <a:p>
            <a:pPr>
              <a:buNone/>
            </a:pPr>
            <a:endParaRPr lang="en-US" sz="2800" dirty="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Organizational </a:t>
            </a:r>
            <a:r>
              <a:rPr lang="en-US" sz="2800" dirty="0">
                <a:latin typeface="Times New Roman" pitchFamily="18" charset="0"/>
                <a:cs typeface="Times New Roman" pitchFamily="18" charset="0"/>
              </a:rPr>
              <a:t>data, information, and knowledge should ensure the accuracy, integrity and reliability, timeliness, security and confidentiality.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4525963"/>
          </a:xfrm>
        </p:spPr>
        <p:txBody>
          <a:bodyPr>
            <a:noAutofit/>
          </a:bodyPr>
          <a:lstStyle/>
          <a:p>
            <a:pPr>
              <a:buNone/>
            </a:pPr>
            <a:r>
              <a:rPr lang="en-US" sz="2800" b="1" dirty="0" smtClean="0">
                <a:latin typeface="Times New Roman" pitchFamily="18" charset="0"/>
                <a:cs typeface="Times New Roman" pitchFamily="18" charset="0"/>
              </a:rPr>
              <a:t>	Workforce focus.</a:t>
            </a:r>
          </a:p>
          <a:p>
            <a:pPr>
              <a:buNone/>
            </a:pPr>
            <a:r>
              <a:rPr lang="en-US" sz="2800" dirty="0" smtClean="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Universities </a:t>
            </a:r>
            <a:r>
              <a:rPr lang="en-US" sz="2800" dirty="0">
                <a:latin typeface="Times New Roman" pitchFamily="18" charset="0"/>
                <a:cs typeface="Times New Roman" pitchFamily="18" charset="0"/>
              </a:rPr>
              <a:t>also examine how they engage, manage, and develop workforce to utilize their full potential in alignment with organization’s overall mission, strategy, and action plans.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Workforce </a:t>
            </a:r>
            <a:r>
              <a:rPr lang="en-US" sz="2800" dirty="0">
                <a:latin typeface="Times New Roman" pitchFamily="18" charset="0"/>
                <a:cs typeface="Times New Roman" pitchFamily="18" charset="0"/>
              </a:rPr>
              <a:t>needs to be trained skills for adapting to change.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Attention </a:t>
            </a:r>
            <a:r>
              <a:rPr lang="en-US" sz="2800" dirty="0">
                <a:latin typeface="Times New Roman" pitchFamily="18" charset="0"/>
                <a:cs typeface="Times New Roman" pitchFamily="18" charset="0"/>
              </a:rPr>
              <a:t>to develop skills of building and sustaining relationships between schools and students, stakeholders for staff is one of the priority tasks of modern schools.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991600" cy="4525963"/>
          </a:xfrm>
        </p:spPr>
        <p:txBody>
          <a:bodyPr>
            <a:noAutofit/>
          </a:bodyPr>
          <a:lstStyle/>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School </a:t>
            </a:r>
            <a:r>
              <a:rPr lang="en-US" sz="2800" dirty="0">
                <a:latin typeface="Times New Roman" pitchFamily="18" charset="0"/>
                <a:cs typeface="Times New Roman" pitchFamily="18" charset="0"/>
              </a:rPr>
              <a:t>leaders accurately identify factors that impact on participation and satisfaction of the labor force.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the purpose of maintaining high performance and contribution of the workforce needs to develop policies that make incentive and support for workforce of organizations.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Motivating </a:t>
            </a:r>
            <a:r>
              <a:rPr lang="en-US" sz="2800" dirty="0">
                <a:latin typeface="Times New Roman" pitchFamily="18" charset="0"/>
                <a:cs typeface="Times New Roman" pitchFamily="18" charset="0"/>
              </a:rPr>
              <a:t>employees with commitment is a tactic that is worth for considering.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839200" cy="4525963"/>
          </a:xfrm>
        </p:spPr>
        <p:txBody>
          <a:bodyPr>
            <a:noAutofit/>
          </a:bodyPr>
          <a:lstStyle/>
          <a:p>
            <a:pPr>
              <a:buNone/>
            </a:pPr>
            <a:r>
              <a:rPr lang="en-US" sz="2800" b="1" dirty="0" smtClean="0">
                <a:latin typeface="Times New Roman" pitchFamily="18" charset="0"/>
                <a:cs typeface="Times New Roman" pitchFamily="18" charset="0"/>
              </a:rPr>
              <a:t>	Operations focus.</a:t>
            </a:r>
          </a:p>
          <a:p>
            <a:pPr>
              <a:buNone/>
            </a:pPr>
            <a:r>
              <a:rPr lang="en-US" sz="2800" b="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order to deliver customers the best services and high quality educational </a:t>
            </a:r>
            <a:r>
              <a:rPr lang="en-US" sz="2800" dirty="0" err="1">
                <a:latin typeface="Times New Roman" pitchFamily="18" charset="0"/>
                <a:cs typeface="Times New Roman" pitchFamily="18" charset="0"/>
              </a:rPr>
              <a:t>programmes</a:t>
            </a:r>
            <a:r>
              <a:rPr lang="en-US" sz="2800" dirty="0">
                <a:latin typeface="Times New Roman" pitchFamily="18" charset="0"/>
                <a:cs typeface="Times New Roman" pitchFamily="18" charset="0"/>
              </a:rPr>
              <a:t>, universities concern on organization design, management, and improvement their work systems and work processes. </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Vietnamese </a:t>
            </a:r>
            <a:r>
              <a:rPr lang="en-US" sz="2800" dirty="0">
                <a:latin typeface="Times New Roman" pitchFamily="18" charset="0"/>
                <a:cs typeface="Times New Roman" pitchFamily="18" charset="0"/>
              </a:rPr>
              <a:t>higher education institutions have not paid much attention to the ability to cope with changing environment that has been shown in management and inflexible educational programs. This stems from the Vietnamese higher education mechanism of management and management capacity.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839200" cy="4525963"/>
          </a:xfrm>
        </p:spPr>
        <p:txBody>
          <a:bodyPr>
            <a:noAutofit/>
          </a:bodyPr>
          <a:lstStyle/>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How </a:t>
            </a:r>
            <a:r>
              <a:rPr lang="en-US" sz="2800" dirty="0">
                <a:latin typeface="Times New Roman" pitchFamily="18" charset="0"/>
                <a:cs typeface="Times New Roman" pitchFamily="18" charset="0"/>
              </a:rPr>
              <a:t>educational </a:t>
            </a:r>
            <a:r>
              <a:rPr lang="en-US" sz="2800" dirty="0" err="1">
                <a:latin typeface="Times New Roman" pitchFamily="18" charset="0"/>
                <a:cs typeface="Times New Roman" pitchFamily="18" charset="0"/>
              </a:rPr>
              <a:t>programmes</a:t>
            </a:r>
            <a:r>
              <a:rPr lang="en-US" sz="2800" dirty="0">
                <a:latin typeface="Times New Roman" pitchFamily="18" charset="0"/>
                <a:cs typeface="Times New Roman" pitchFamily="18" charset="0"/>
              </a:rPr>
              <a:t> and services are designed to meet customer needs and to identify critical customer needs and competitor characteristics are suggestions for Vietnamese higher education. </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In </a:t>
            </a:r>
            <a:r>
              <a:rPr lang="en-US" sz="2800" dirty="0">
                <a:latin typeface="Times New Roman" pitchFamily="18" charset="0"/>
                <a:cs typeface="Times New Roman" pitchFamily="18" charset="0"/>
              </a:rPr>
              <a:t>addition, universities promote the organization's advantages to increase their competitiveness in the training activities based on a determining student needs, stakeholders for work systems. Selecting high effective management method, avoiding loss of money and time caused by errors and rework must be examined.</a:t>
            </a:r>
          </a:p>
          <a:p>
            <a:endParaRPr lang="en-US" sz="28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31837"/>
            <a:ext cx="9144000" cy="4525963"/>
          </a:xfrm>
        </p:spPr>
        <p:txBody>
          <a:bodyPr>
            <a:noAutofit/>
          </a:bodyPr>
          <a:lstStyle/>
          <a:p>
            <a:pPr>
              <a:buNone/>
            </a:pPr>
            <a:r>
              <a:rPr lang="en-US" sz="2800" b="1" dirty="0" smtClean="0">
                <a:latin typeface="Times New Roman" pitchFamily="18" charset="0"/>
                <a:cs typeface="Times New Roman" pitchFamily="18" charset="0"/>
              </a:rPr>
              <a:t>	Results</a:t>
            </a:r>
          </a:p>
          <a:p>
            <a:pPr>
              <a:buNone/>
            </a:pPr>
            <a:r>
              <a:rPr lang="en-US" sz="2800" dirty="0" smtClean="0">
                <a:latin typeface="Times New Roman" pitchFamily="18" charset="0"/>
                <a:cs typeface="Times New Roman" pitchFamily="18" charset="0"/>
              </a:rPr>
              <a:t>	Customer </a:t>
            </a:r>
            <a:r>
              <a:rPr lang="en-US" sz="2800" dirty="0">
                <a:latin typeface="Times New Roman" pitchFamily="18" charset="0"/>
                <a:cs typeface="Times New Roman" pitchFamily="18" charset="0"/>
              </a:rPr>
              <a:t>focused outcomes describes student and stakeholder focused performance results in terms of satisfaction, dissatisfaction, and </a:t>
            </a:r>
            <a:r>
              <a:rPr lang="en-US" sz="2800" dirty="0" smtClean="0">
                <a:latin typeface="Times New Roman" pitchFamily="18" charset="0"/>
                <a:cs typeface="Times New Roman" pitchFamily="18" charset="0"/>
              </a:rPr>
              <a:t>engagement.</a:t>
            </a:r>
            <a:endParaRPr lang="en-US" sz="2800" dirty="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Workforce </a:t>
            </a:r>
            <a:r>
              <a:rPr lang="en-US" sz="2800" dirty="0">
                <a:latin typeface="Times New Roman" pitchFamily="18" charset="0"/>
                <a:cs typeface="Times New Roman" pitchFamily="18" charset="0"/>
              </a:rPr>
              <a:t>focused outcomes concern workforce focused performance results in terms of workforce capability and capacity, workforce climate, workforce engagement, workforce development.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6637"/>
            <a:ext cx="9144000" cy="4525963"/>
          </a:xfrm>
        </p:spPr>
        <p:txBody>
          <a:bodyPr>
            <a:noAutofit/>
          </a:bodyPr>
          <a:lstStyle/>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Leadership </a:t>
            </a:r>
            <a:r>
              <a:rPr lang="en-US" sz="2800" dirty="0">
                <a:latin typeface="Times New Roman" pitchFamily="18" charset="0"/>
                <a:cs typeface="Times New Roman" pitchFamily="18" charset="0"/>
              </a:rPr>
              <a:t>outcomes examine senior leadership results. Leadership is measured in aspect senior leader’s communication and engagement with the workforce to deploy vision and values, encourage two-way communication, and create a focus on action.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Fulfillment </a:t>
            </a:r>
            <a:r>
              <a:rPr lang="en-US" sz="2800" dirty="0">
                <a:latin typeface="Times New Roman" pitchFamily="18" charset="0"/>
                <a:cs typeface="Times New Roman" pitchFamily="18" charset="0"/>
              </a:rPr>
              <a:t>of societal responsibilities is also taken into account. </a:t>
            </a:r>
            <a:endParaRPr lang="en-US" sz="2800" dirty="0" smtClean="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Pointing </a:t>
            </a:r>
            <a:r>
              <a:rPr lang="en-US" sz="2800" dirty="0">
                <a:latin typeface="Times New Roman" pitchFamily="18" charset="0"/>
                <a:cs typeface="Times New Roman" pitchFamily="18" charset="0"/>
              </a:rPr>
              <a:t>out current levels and trends in key measures of budgetary and financial performance as well as current levels and trends in key measures of market performance are the last component of results</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construct of the paper is: introduction, what is Malcolm </a:t>
            </a:r>
            <a:r>
              <a:rPr lang="en-US" sz="2800" dirty="0" err="1">
                <a:latin typeface="Times New Roman" pitchFamily="18" charset="0"/>
                <a:cs typeface="Times New Roman" pitchFamily="18" charset="0"/>
              </a:rPr>
              <a:t>Baldridge</a:t>
            </a:r>
            <a:r>
              <a:rPr lang="en-US" sz="2800" dirty="0">
                <a:latin typeface="Times New Roman" pitchFamily="18" charset="0"/>
                <a:cs typeface="Times New Roman" pitchFamily="18" charset="0"/>
              </a:rPr>
              <a:t> Award Model, context of quality management in Vietnamese higher education. Deployment of Malcolm </a:t>
            </a:r>
            <a:r>
              <a:rPr lang="en-US" sz="2800" dirty="0" err="1">
                <a:latin typeface="Times New Roman" pitchFamily="18" charset="0"/>
                <a:cs typeface="Times New Roman" pitchFamily="18" charset="0"/>
              </a:rPr>
              <a:t>Baldrige</a:t>
            </a:r>
            <a:r>
              <a:rPr lang="en-US" sz="2800" dirty="0">
                <a:latin typeface="Times New Roman" pitchFamily="18" charset="0"/>
                <a:cs typeface="Times New Roman" pitchFamily="18" charset="0"/>
              </a:rPr>
              <a:t> Award model in Vietnamese higher education institutions is the conclusion.</a:t>
            </a:r>
          </a:p>
          <a:p>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lvl="0"/>
            <a:r>
              <a:rPr lang="en-US" sz="3600" b="1" dirty="0" smtClean="0">
                <a:latin typeface="Times New Roman" pitchFamily="18" charset="0"/>
                <a:cs typeface="Times New Roman" pitchFamily="18" charset="0"/>
              </a:rPr>
              <a:t>2. What </a:t>
            </a:r>
            <a:r>
              <a:rPr lang="en-US" sz="3600" b="1" dirty="0">
                <a:latin typeface="Times New Roman" pitchFamily="18" charset="0"/>
                <a:cs typeface="Times New Roman" pitchFamily="18" charset="0"/>
              </a:rPr>
              <a:t>is Malcolm </a:t>
            </a:r>
            <a:r>
              <a:rPr lang="en-US" sz="3600" b="1" dirty="0" err="1">
                <a:latin typeface="Times New Roman" pitchFamily="18" charset="0"/>
                <a:cs typeface="Times New Roman" pitchFamily="18" charset="0"/>
              </a:rPr>
              <a:t>Baldridge</a:t>
            </a:r>
            <a:r>
              <a:rPr lang="en-US" sz="3600" b="1" dirty="0">
                <a:latin typeface="Times New Roman" pitchFamily="18" charset="0"/>
                <a:cs typeface="Times New Roman" pitchFamily="18" charset="0"/>
              </a:rPr>
              <a:t> Award Model?</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76200" y="1600200"/>
            <a:ext cx="9067800" cy="4525963"/>
          </a:xfrm>
        </p:spPr>
        <p:txBody>
          <a:bodyPr>
            <a:normAutofit/>
          </a:bodyPr>
          <a:lstStyle/>
          <a:p>
            <a:r>
              <a:rPr lang="en-US" sz="2800" dirty="0" smtClean="0">
                <a:latin typeface="Times New Roman" pitchFamily="18" charset="0"/>
                <a:cs typeface="Times New Roman" pitchFamily="18" charset="0"/>
              </a:rPr>
              <a:t>At the beginning, this model was created to recognize U.S</a:t>
            </a:r>
            <a:r>
              <a:rPr lang="en-US" sz="2800" dirty="0">
                <a:latin typeface="Times New Roman" pitchFamily="18" charset="0"/>
                <a:cs typeface="Times New Roman" pitchFamily="18" charset="0"/>
              </a:rPr>
              <a:t>. companies that achieve the highest standard of </a:t>
            </a:r>
            <a:r>
              <a:rPr lang="en-US" sz="2800" dirty="0" smtClean="0">
                <a:latin typeface="Times New Roman" pitchFamily="18" charset="0"/>
                <a:cs typeface="Times New Roman" pitchFamily="18" charset="0"/>
              </a:rPr>
              <a:t>performance</a:t>
            </a:r>
          </a:p>
          <a:p>
            <a:pPr>
              <a:buNone/>
            </a:pP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purpose, in addition to recognizing and celebrating world-class companies, is to highlight and communicate their best practices so that other U.S. companies could benefit</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991600" cy="4525963"/>
          </a:xfrm>
        </p:spPr>
        <p:txBody>
          <a:bodyPr>
            <a:normAutofit/>
          </a:bodyPr>
          <a:lstStyle/>
          <a:p>
            <a:pPr>
              <a:buNone/>
            </a:pPr>
            <a:r>
              <a:rPr lang="en-US" sz="2800" dirty="0" smtClean="0">
                <a:latin typeface="Times New Roman" pitchFamily="18" charset="0"/>
                <a:cs typeface="Times New Roman" pitchFamily="18" charset="0"/>
              </a:rPr>
              <a:t>	The</a:t>
            </a:r>
            <a:r>
              <a:rPr lang="en-US" sz="2800" dirty="0" smtClean="0">
                <a:latin typeface="Times New Roman" pitchFamily="18" charset="0"/>
                <a:cs typeface="Times New Roman" pitchFamily="18" charset="0"/>
              </a:rPr>
              <a:t> Malcolm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Baldrige</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criteria for education, first published in 1999, provide a comprehensive structure for educational institutions to align their mission, vision, value, and goals with  the resources essential for a long – term improvement effort </a:t>
            </a:r>
            <a:endParaRPr lang="en-US"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a:p>
            <a:pPr>
              <a:buNone/>
            </a:pPr>
            <a:r>
              <a:rPr lang="en-US" sz="2800" dirty="0" smtClean="0"/>
              <a:t>	</a:t>
            </a:r>
            <a:r>
              <a:rPr lang="en-US" sz="2800" dirty="0" smtClean="0">
                <a:latin typeface="Times New Roman" pitchFamily="18" charset="0"/>
                <a:cs typeface="Times New Roman" pitchFamily="18" charset="0"/>
              </a:rPr>
              <a:t>The Malcolm </a:t>
            </a:r>
            <a:r>
              <a:rPr lang="en-US" sz="2800" dirty="0" err="1" smtClean="0">
                <a:latin typeface="Times New Roman" pitchFamily="18" charset="0"/>
                <a:cs typeface="Times New Roman" pitchFamily="18" charset="0"/>
              </a:rPr>
              <a:t>Baldrige</a:t>
            </a:r>
            <a:r>
              <a:rPr lang="en-US" sz="2800" dirty="0" smtClean="0">
                <a:latin typeface="Times New Roman" pitchFamily="18" charset="0"/>
                <a:cs typeface="Times New Roman" pitchFamily="18" charset="0"/>
              </a:rPr>
              <a:t> criteria show a framework of values that could be addressed in HE institutions for improving and management of training quality. </a:t>
            </a: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5989637"/>
            <a:ext cx="9144000" cy="639763"/>
          </a:xfrm>
        </p:spPr>
        <p:txBody>
          <a:bodyPr>
            <a:noAutofit/>
          </a:bodyPr>
          <a:lstStyle/>
          <a:p>
            <a:pPr algn="ctr">
              <a:buNone/>
            </a:pPr>
            <a:r>
              <a:rPr lang="en-US" sz="2000" dirty="0"/>
              <a:t>Figure 1. </a:t>
            </a:r>
            <a:r>
              <a:rPr lang="en-US" sz="2000" dirty="0" smtClean="0"/>
              <a:t>Malcolm </a:t>
            </a:r>
            <a:r>
              <a:rPr lang="en-US" sz="2000" dirty="0" err="1" smtClean="0"/>
              <a:t>Baldrige</a:t>
            </a:r>
            <a:r>
              <a:rPr lang="en-US" sz="2000" dirty="0" smtClean="0"/>
              <a:t> </a:t>
            </a:r>
            <a:r>
              <a:rPr lang="en-US" sz="2000" dirty="0"/>
              <a:t>education criteria for performance excellence framework: A system </a:t>
            </a:r>
            <a:r>
              <a:rPr lang="en-US" sz="2000" dirty="0" smtClean="0"/>
              <a:t>perspective</a:t>
            </a:r>
            <a:r>
              <a:rPr lang="en-US" sz="2000" dirty="0"/>
              <a:t> </a:t>
            </a:r>
          </a:p>
          <a:p>
            <a:endParaRPr lang="en-US" sz="2000" dirty="0"/>
          </a:p>
        </p:txBody>
      </p:sp>
      <p:pic>
        <p:nvPicPr>
          <p:cNvPr id="4" name="Picture 3"/>
          <p:cNvPicPr/>
          <p:nvPr/>
        </p:nvPicPr>
        <p:blipFill>
          <a:blip r:embed="rId2"/>
          <a:srcRect/>
          <a:stretch>
            <a:fillRect/>
          </a:stretch>
        </p:blipFill>
        <p:spPr bwMode="auto">
          <a:xfrm>
            <a:off x="228600" y="0"/>
            <a:ext cx="8915400" cy="6019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ounded Rectangle 3"/>
          <p:cNvSpPr/>
          <p:nvPr/>
        </p:nvSpPr>
        <p:spPr>
          <a:xfrm>
            <a:off x="2514600" y="762000"/>
            <a:ext cx="4191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Organizational Profile</a:t>
            </a:r>
            <a:endParaRPr lang="en-US" sz="3200" dirty="0"/>
          </a:p>
          <a:p>
            <a:pPr algn="ctr"/>
            <a:endParaRPr lang="en-US" sz="3200" dirty="0"/>
          </a:p>
        </p:txBody>
      </p:sp>
      <p:sp>
        <p:nvSpPr>
          <p:cNvPr id="5" name="Rounded Rectangle 4"/>
          <p:cNvSpPr/>
          <p:nvPr/>
        </p:nvSpPr>
        <p:spPr>
          <a:xfrm>
            <a:off x="2514600" y="2895600"/>
            <a:ext cx="4191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Performance System</a:t>
            </a:r>
            <a:endParaRPr lang="en-US" sz="3200" dirty="0"/>
          </a:p>
        </p:txBody>
      </p:sp>
      <p:sp>
        <p:nvSpPr>
          <p:cNvPr id="6" name="Rounded Rectangle 5"/>
          <p:cNvSpPr/>
          <p:nvPr/>
        </p:nvSpPr>
        <p:spPr>
          <a:xfrm>
            <a:off x="2514600" y="4953000"/>
            <a:ext cx="41910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System Foundation</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dirty="0" smtClean="0">
                <a:latin typeface="Times New Roman" pitchFamily="18" charset="0"/>
                <a:cs typeface="Times New Roman" pitchFamily="18" charset="0"/>
              </a:rPr>
              <a:t>	Sets </a:t>
            </a:r>
            <a:r>
              <a:rPr lang="en-US" sz="2800" dirty="0">
                <a:latin typeface="Times New Roman" pitchFamily="18" charset="0"/>
                <a:cs typeface="Times New Roman" pitchFamily="18" charset="0"/>
              </a:rPr>
              <a:t>the context for the way an organization operates</a:t>
            </a:r>
          </a:p>
        </p:txBody>
      </p:sp>
      <p:sp>
        <p:nvSpPr>
          <p:cNvPr id="4" name="Title 3"/>
          <p:cNvSpPr>
            <a:spLocks noGrp="1"/>
          </p:cNvSpPr>
          <p:nvPr>
            <p:ph type="title"/>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Organizational Profile</a:t>
            </a:r>
            <a:endParaRPr lang="en-US" sz="3200" dirty="0"/>
          </a:p>
          <a:p>
            <a:pPr algn="ct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472</Words>
  <Application>Microsoft Office PowerPoint</Application>
  <PresentationFormat>On-screen Show (4:3)</PresentationFormat>
  <Paragraphs>140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APPLYING  MALCOLM BALDRIGE AWARD MODEL TO VIETNAM HIGHER EDUCATION QUALITY MANAGEMENT </vt:lpstr>
      <vt:lpstr>1. Introduction.  </vt:lpstr>
      <vt:lpstr>Slide 3</vt:lpstr>
      <vt:lpstr>Slide 4</vt:lpstr>
      <vt:lpstr>2. What is Malcolm Baldridge Award Model? </vt:lpstr>
      <vt:lpstr>Slide 6</vt:lpstr>
      <vt:lpstr>Slide 7</vt:lpstr>
      <vt:lpstr>Slide 8</vt:lpstr>
      <vt:lpstr>Organizational Profile </vt:lpstr>
      <vt:lpstr>Slide 10</vt:lpstr>
      <vt:lpstr>System Foundation</vt:lpstr>
      <vt:lpstr>Leadership  </vt:lpstr>
      <vt:lpstr>Strategic Planning </vt:lpstr>
      <vt:lpstr>Customer Focus </vt:lpstr>
      <vt:lpstr>Measurement, Analysis,  and Knowledge Management  </vt:lpstr>
      <vt:lpstr>Workforce Focus  </vt:lpstr>
      <vt:lpstr>Operations Focus  </vt:lpstr>
      <vt:lpstr>Results </vt:lpstr>
      <vt:lpstr>3. Context of quality management in Vietnamese higher education</vt:lpstr>
      <vt:lpstr>Slide 20</vt:lpstr>
      <vt:lpstr>Slide 21</vt:lpstr>
      <vt:lpstr>Slide 22</vt:lpstr>
      <vt:lpstr>Slide 23</vt:lpstr>
      <vt:lpstr>4. Deployment of  Malcolm Baldrige Award Model in Vietnamese higher education institutions</vt:lpstr>
      <vt:lpstr>Leadership</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MALCOLM BALDRIGE AWARD MODEL TO VIETNAM HIGHER EDUCATION QUALITY MANAGEMENT</dc:title>
  <dc:creator>HAO NGUYEN</dc:creator>
  <cp:lastModifiedBy>HAO NGUYEN</cp:lastModifiedBy>
  <cp:revision>30</cp:revision>
  <dcterms:created xsi:type="dcterms:W3CDTF">2011-06-25T14:42:32Z</dcterms:created>
  <dcterms:modified xsi:type="dcterms:W3CDTF">2011-06-25T19:28:49Z</dcterms:modified>
</cp:coreProperties>
</file>