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69" r:id="rId4"/>
    <p:sldId id="264" r:id="rId5"/>
    <p:sldId id="262" r:id="rId6"/>
    <p:sldId id="271" r:id="rId7"/>
    <p:sldId id="263" r:id="rId8"/>
    <p:sldId id="272" r:id="rId9"/>
    <p:sldId id="273" r:id="rId10"/>
    <p:sldId id="267"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9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5C414-9597-4B7C-A4AD-3DECCDADD13D}" type="datetimeFigureOut">
              <a:rPr lang="en-PH" smtClean="0"/>
              <a:t>6/17/2013</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078D24-D4D1-4230-AD7F-019EAC03EB5B}" type="slidenum">
              <a:rPr lang="en-PH" smtClean="0"/>
              <a:t>‹#›</a:t>
            </a:fld>
            <a:endParaRPr lang="en-PH"/>
          </a:p>
        </p:txBody>
      </p:sp>
    </p:spTree>
    <p:extLst>
      <p:ext uri="{BB962C8B-B14F-4D97-AF65-F5344CB8AC3E}">
        <p14:creationId xmlns:p14="http://schemas.microsoft.com/office/powerpoint/2010/main" val="67531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70D50849-BF04-4EE1-8A5F-082BA8673C0C}" type="slidenum">
              <a:rPr lang="en-PH" smtClean="0"/>
              <a:t>9</a:t>
            </a:fld>
            <a:endParaRPr lang="en-PH"/>
          </a:p>
        </p:txBody>
      </p:sp>
    </p:spTree>
    <p:extLst>
      <p:ext uri="{BB962C8B-B14F-4D97-AF65-F5344CB8AC3E}">
        <p14:creationId xmlns:p14="http://schemas.microsoft.com/office/powerpoint/2010/main" val="81561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033CC-5AE3-4D89-8C11-5220A263122D}"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033CC-5AE3-4D89-8C11-5220A263122D}"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033CC-5AE3-4D89-8C11-5220A263122D}"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38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645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08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848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106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793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220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97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033CC-5AE3-4D89-8C11-5220A263122D}"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179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50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033CC-5AE3-4D89-8C11-5220A263122D}"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033CC-5AE3-4D89-8C11-5220A263122D}"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033CC-5AE3-4D89-8C11-5220A263122D}" type="datetimeFigureOut">
              <a:rPr lang="en-US" smtClean="0"/>
              <a:t>6/17/2013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033CC-5AE3-4D89-8C11-5220A263122D}" type="datetimeFigureOut">
              <a:rPr lang="en-US" smtClean="0"/>
              <a:t>6/17/2013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033CC-5AE3-4D89-8C11-5220A263122D}" type="datetimeFigureOut">
              <a:rPr lang="en-US" smtClean="0"/>
              <a:t>6/17/2013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033CC-5AE3-4D89-8C11-5220A263122D}"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033CC-5AE3-4D89-8C11-5220A263122D}"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367BA-C6D8-401A-B223-C2DC984F9A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033CC-5AE3-4D89-8C11-5220A263122D}" type="datetimeFigureOut">
              <a:rPr lang="en-US" smtClean="0"/>
              <a:t>6/17/2013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367BA-C6D8-401A-B223-C2DC984F9A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33CB1-4F99-4339-B3AD-D5738CD5F2C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92E2A-98E9-43F9-B29C-A1212A091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20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1"/>
          </a:xfrm>
        </p:spPr>
        <p:txBody>
          <a:bodyPr>
            <a:normAutofit/>
          </a:bodyPr>
          <a:lstStyle/>
          <a:p>
            <a:pPr>
              <a:lnSpc>
                <a:spcPct val="115000"/>
              </a:lnSpc>
              <a:spcBef>
                <a:spcPts val="0"/>
              </a:spcBef>
            </a:pPr>
            <a:r>
              <a:rPr lang="en-PH" sz="2700" dirty="0">
                <a:latin typeface="Times New Roman"/>
                <a:ea typeface="Calibri"/>
                <a:cs typeface="Times New Roman"/>
              </a:rPr>
              <a:t>DEVELOPMENT OF AN ENTREPRENEURSHIP  CURRICULUM  FRAMEWORK  AND APPROACHES  FOR GLOBAL COMPETITIVENESS</a:t>
            </a:r>
            <a:r>
              <a:rPr lang="en-PH" sz="2200" dirty="0">
                <a:ea typeface="Calibri"/>
                <a:cs typeface="Times New Roman"/>
              </a:rPr>
              <a:t/>
            </a:r>
            <a:br>
              <a:rPr lang="en-PH" sz="2200" dirty="0">
                <a:ea typeface="Calibri"/>
                <a:cs typeface="Times New Roman"/>
              </a:rPr>
            </a:br>
            <a:r>
              <a:rPr lang="en-PH" sz="2700" dirty="0">
                <a:latin typeface="Times New Roman"/>
                <a:ea typeface="Calibri"/>
                <a:cs typeface="Times New Roman"/>
              </a:rPr>
              <a:t>The Philippine </a:t>
            </a:r>
            <a:r>
              <a:rPr lang="en-PH" sz="2700" dirty="0" smtClean="0">
                <a:latin typeface="Times New Roman"/>
                <a:ea typeface="Calibri"/>
                <a:cs typeface="Times New Roman"/>
              </a:rPr>
              <a:t>Experience</a:t>
            </a:r>
            <a:endParaRPr lang="en-PH" dirty="0"/>
          </a:p>
        </p:txBody>
      </p:sp>
      <p:sp>
        <p:nvSpPr>
          <p:cNvPr id="3" name="Subtitle 2"/>
          <p:cNvSpPr>
            <a:spLocks noGrp="1"/>
          </p:cNvSpPr>
          <p:nvPr>
            <p:ph type="subTitle" idx="1"/>
          </p:nvPr>
        </p:nvSpPr>
        <p:spPr/>
        <p:txBody>
          <a:bodyPr>
            <a:normAutofit/>
          </a:bodyPr>
          <a:lstStyle/>
          <a:p>
            <a:r>
              <a:rPr lang="en-PH" sz="1800" dirty="0" smtClean="0">
                <a:solidFill>
                  <a:schemeClr val="tx1"/>
                </a:solidFill>
              </a:rPr>
              <a:t>Antonio M. Lopez, DBA</a:t>
            </a:r>
          </a:p>
          <a:p>
            <a:r>
              <a:rPr lang="en-PH" sz="1800" dirty="0" smtClean="0">
                <a:solidFill>
                  <a:schemeClr val="tx1"/>
                </a:solidFill>
              </a:rPr>
              <a:t>Maria Luisa B. </a:t>
            </a:r>
            <a:r>
              <a:rPr lang="en-PH" sz="1800" dirty="0" err="1" smtClean="0">
                <a:solidFill>
                  <a:schemeClr val="tx1"/>
                </a:solidFill>
              </a:rPr>
              <a:t>Gatchalian</a:t>
            </a:r>
            <a:endParaRPr lang="en-PH" sz="1800" dirty="0" smtClean="0">
              <a:solidFill>
                <a:schemeClr val="tx1"/>
              </a:solidFill>
            </a:endParaRPr>
          </a:p>
          <a:p>
            <a:r>
              <a:rPr lang="en-PH" sz="1800" dirty="0" smtClean="0">
                <a:solidFill>
                  <a:schemeClr val="tx1"/>
                </a:solidFill>
              </a:rPr>
              <a:t>Maria Cristina </a:t>
            </a:r>
            <a:r>
              <a:rPr lang="en-PH" sz="1800" dirty="0" err="1" smtClean="0">
                <a:solidFill>
                  <a:schemeClr val="tx1"/>
                </a:solidFill>
              </a:rPr>
              <a:t>L.Ibañez</a:t>
            </a:r>
            <a:endParaRPr lang="en-PH" sz="1800" dirty="0" smtClean="0">
              <a:solidFill>
                <a:schemeClr val="tx1"/>
              </a:solidFill>
            </a:endParaRPr>
          </a:p>
          <a:p>
            <a:r>
              <a:rPr lang="en-PH" sz="1800" dirty="0" smtClean="0">
                <a:solidFill>
                  <a:schemeClr val="tx1"/>
                </a:solidFill>
              </a:rPr>
              <a:t>Mona Liza Lee-Serrano</a:t>
            </a:r>
            <a:endParaRPr lang="en-PH"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09600" y="533400"/>
            <a:ext cx="8077200" cy="4343400"/>
          </a:xfrm>
        </p:spPr>
        <p:txBody>
          <a:bodyPr>
            <a:normAutofit/>
          </a:bodyPr>
          <a:lstStyle/>
          <a:p>
            <a:pPr algn="just"/>
            <a:r>
              <a:rPr lang="en-PH" sz="3200" dirty="0" smtClean="0">
                <a:solidFill>
                  <a:schemeClr val="tx1"/>
                </a:solidFill>
                <a:latin typeface="Centaur" pitchFamily="18" charset="0"/>
              </a:rPr>
              <a:t>“Entrepreneurship is living a few years of your life like most people won’t , so that you can spend the rest of your life like most people can’t”</a:t>
            </a:r>
          </a:p>
          <a:p>
            <a:pPr algn="just"/>
            <a:r>
              <a:rPr lang="en-PH" sz="3200" dirty="0">
                <a:solidFill>
                  <a:schemeClr val="tx1"/>
                </a:solidFill>
                <a:latin typeface="Centaur" pitchFamily="18" charset="0"/>
              </a:rPr>
              <a:t>	</a:t>
            </a:r>
            <a:r>
              <a:rPr lang="en-PH" sz="3200" dirty="0" smtClean="0">
                <a:solidFill>
                  <a:schemeClr val="tx1"/>
                </a:solidFill>
                <a:latin typeface="Centaur" pitchFamily="18" charset="0"/>
              </a:rPr>
              <a:t>				- Anonymous</a:t>
            </a:r>
          </a:p>
          <a:p>
            <a:endParaRPr lang="en-PH" sz="2400" dirty="0" smtClean="0">
              <a:solidFill>
                <a:schemeClr val="tx1"/>
              </a:solidFill>
            </a:endParaRPr>
          </a:p>
          <a:p>
            <a:endParaRPr lang="en-PH" dirty="0"/>
          </a:p>
        </p:txBody>
      </p:sp>
    </p:spTree>
    <p:extLst>
      <p:ext uri="{BB962C8B-B14F-4D97-AF65-F5344CB8AC3E}">
        <p14:creationId xmlns:p14="http://schemas.microsoft.com/office/powerpoint/2010/main" val="1909711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Background of the Entrepreneurship Program in the Philippines</a:t>
            </a:r>
            <a:endParaRPr lang="en-PH" dirty="0"/>
          </a:p>
        </p:txBody>
      </p:sp>
      <p:sp>
        <p:nvSpPr>
          <p:cNvPr id="3" name="Content Placeholder 2"/>
          <p:cNvSpPr>
            <a:spLocks noGrp="1"/>
          </p:cNvSpPr>
          <p:nvPr>
            <p:ph idx="1"/>
          </p:nvPr>
        </p:nvSpPr>
        <p:spPr/>
        <p:txBody>
          <a:bodyPr/>
          <a:lstStyle/>
          <a:p>
            <a:r>
              <a:rPr lang="en-PH" dirty="0" smtClean="0"/>
              <a:t>A recognition of the socio-economic need to develop, grow, and fuel the resources for economic sustainability</a:t>
            </a:r>
            <a:r>
              <a:rPr lang="en-PH" dirty="0" smtClean="0"/>
              <a:t>. </a:t>
            </a:r>
          </a:p>
          <a:p>
            <a:r>
              <a:rPr lang="en-PH" dirty="0" smtClean="0"/>
              <a:t>A discipline that allows and enables citizens to set-up business ventures, generate employment and productivity, create wealth for themselves and others, and sustain it ethically and responsibly. </a:t>
            </a:r>
          </a:p>
          <a:p>
            <a:endParaRPr lang="en-PH" dirty="0" smtClean="0"/>
          </a:p>
        </p:txBody>
      </p:sp>
    </p:spTree>
    <p:extLst>
      <p:ext uri="{BB962C8B-B14F-4D97-AF65-F5344CB8AC3E}">
        <p14:creationId xmlns:p14="http://schemas.microsoft.com/office/powerpoint/2010/main" val="4011604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315532" y="5562600"/>
            <a:ext cx="8483958" cy="1066800"/>
          </a:xfrm>
          <a:prstGeom prst="trapezoid">
            <a:avLst>
              <a:gd name="adj" fmla="val 684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en-US" dirty="0">
              <a:solidFill>
                <a:schemeClr val="tx1"/>
              </a:solidFill>
            </a:endParaRPr>
          </a:p>
        </p:txBody>
      </p:sp>
      <p:sp>
        <p:nvSpPr>
          <p:cNvPr id="6" name="Trapezoid 5"/>
          <p:cNvSpPr/>
          <p:nvPr/>
        </p:nvSpPr>
        <p:spPr>
          <a:xfrm>
            <a:off x="1129145" y="4343400"/>
            <a:ext cx="6858000" cy="1066800"/>
          </a:xfrm>
          <a:prstGeom prst="trapezoid">
            <a:avLst>
              <a:gd name="adj" fmla="val 645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rapezoid 6"/>
          <p:cNvSpPr/>
          <p:nvPr/>
        </p:nvSpPr>
        <p:spPr>
          <a:xfrm>
            <a:off x="1905000" y="3124200"/>
            <a:ext cx="5257800" cy="1066800"/>
          </a:xfrm>
          <a:prstGeom prst="trapezoid">
            <a:avLst>
              <a:gd name="adj" fmla="val 684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rapezoid 7"/>
          <p:cNvSpPr/>
          <p:nvPr/>
        </p:nvSpPr>
        <p:spPr>
          <a:xfrm>
            <a:off x="2743200" y="1905000"/>
            <a:ext cx="3657600" cy="1066800"/>
          </a:xfrm>
          <a:prstGeom prst="trapezoid">
            <a:avLst>
              <a:gd name="adj" fmla="val 65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Isosceles Triangle 8"/>
          <p:cNvSpPr/>
          <p:nvPr/>
        </p:nvSpPr>
        <p:spPr>
          <a:xfrm>
            <a:off x="3581400" y="304800"/>
            <a:ext cx="2057400" cy="1447800"/>
          </a:xfrm>
          <a:prstGeom prst="triangle">
            <a:avLst>
              <a:gd name="adj" fmla="val 461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solidFill>
                <a:schemeClr val="tx1"/>
              </a:solidFill>
            </a:endParaRPr>
          </a:p>
        </p:txBody>
      </p:sp>
      <p:sp>
        <p:nvSpPr>
          <p:cNvPr id="2" name="Title 1"/>
          <p:cNvSpPr>
            <a:spLocks noGrp="1"/>
          </p:cNvSpPr>
          <p:nvPr>
            <p:ph type="title"/>
          </p:nvPr>
        </p:nvSpPr>
        <p:spPr>
          <a:xfrm>
            <a:off x="315532" y="152400"/>
            <a:ext cx="2427668" cy="1331258"/>
          </a:xfrm>
        </p:spPr>
        <p:txBody>
          <a:bodyPr>
            <a:normAutofit/>
          </a:bodyPr>
          <a:lstStyle/>
          <a:p>
            <a:r>
              <a:rPr lang="en-PH" sz="2400" dirty="0" smtClean="0"/>
              <a:t>Diagram 1: </a:t>
            </a:r>
            <a:br>
              <a:rPr lang="en-PH" sz="2400" dirty="0" smtClean="0"/>
            </a:br>
            <a:r>
              <a:rPr lang="en-PH" sz="2400" dirty="0" smtClean="0"/>
              <a:t>The 5 Building Blocks</a:t>
            </a:r>
            <a:endParaRPr lang="en-PH" sz="2400" dirty="0"/>
          </a:p>
        </p:txBody>
      </p:sp>
      <p:sp>
        <p:nvSpPr>
          <p:cNvPr id="4" name="TextBox 3"/>
          <p:cNvSpPr txBox="1"/>
          <p:nvPr/>
        </p:nvSpPr>
        <p:spPr>
          <a:xfrm>
            <a:off x="3467100" y="332775"/>
            <a:ext cx="2133600" cy="1477328"/>
          </a:xfrm>
          <a:prstGeom prst="rect">
            <a:avLst/>
          </a:prstGeom>
          <a:noFill/>
          <a:ln>
            <a:solidFill>
              <a:schemeClr val="bg1"/>
            </a:solidFill>
          </a:ln>
        </p:spPr>
        <p:txBody>
          <a:bodyPr wrap="square" rtlCol="0">
            <a:spAutoFit/>
          </a:bodyPr>
          <a:lstStyle/>
          <a:p>
            <a:pPr algn="ctr"/>
            <a:r>
              <a:rPr lang="en-PH" dirty="0"/>
              <a:t>5. Institutional collaboration, partnerships, linkages, and internalization</a:t>
            </a:r>
          </a:p>
        </p:txBody>
      </p:sp>
      <p:sp>
        <p:nvSpPr>
          <p:cNvPr id="10" name="TextBox 9"/>
          <p:cNvSpPr txBox="1"/>
          <p:nvPr/>
        </p:nvSpPr>
        <p:spPr>
          <a:xfrm>
            <a:off x="2698172" y="1901459"/>
            <a:ext cx="3850750" cy="1200329"/>
          </a:xfrm>
          <a:prstGeom prst="rect">
            <a:avLst/>
          </a:prstGeom>
          <a:noFill/>
        </p:spPr>
        <p:txBody>
          <a:bodyPr wrap="square" rtlCol="0">
            <a:spAutoFit/>
          </a:bodyPr>
          <a:lstStyle/>
          <a:p>
            <a:pPr algn="ctr"/>
            <a:r>
              <a:rPr lang="en-PH" dirty="0"/>
              <a:t>4. Relevant pedagogies, appropriate incubation models, competent educators, and assessment beyond numbers</a:t>
            </a:r>
          </a:p>
        </p:txBody>
      </p:sp>
      <p:sp>
        <p:nvSpPr>
          <p:cNvPr id="3" name="TextBox 2"/>
          <p:cNvSpPr txBox="1"/>
          <p:nvPr/>
        </p:nvSpPr>
        <p:spPr>
          <a:xfrm>
            <a:off x="2019300" y="3334434"/>
            <a:ext cx="5181600" cy="646331"/>
          </a:xfrm>
          <a:prstGeom prst="rect">
            <a:avLst/>
          </a:prstGeom>
          <a:noFill/>
        </p:spPr>
        <p:txBody>
          <a:bodyPr wrap="square" rtlCol="0">
            <a:spAutoFit/>
          </a:bodyPr>
          <a:lstStyle/>
          <a:p>
            <a:pPr algn="ctr"/>
            <a:r>
              <a:rPr lang="en-PH" dirty="0"/>
              <a:t>3. Differentiated entrepreneurship program, specialization, and niching</a:t>
            </a:r>
          </a:p>
        </p:txBody>
      </p:sp>
      <p:sp>
        <p:nvSpPr>
          <p:cNvPr id="11" name="TextBox 10"/>
          <p:cNvSpPr txBox="1"/>
          <p:nvPr/>
        </p:nvSpPr>
        <p:spPr>
          <a:xfrm>
            <a:off x="2698172" y="4553634"/>
            <a:ext cx="3924300" cy="646331"/>
          </a:xfrm>
          <a:prstGeom prst="rect">
            <a:avLst/>
          </a:prstGeom>
          <a:noFill/>
        </p:spPr>
        <p:txBody>
          <a:bodyPr wrap="square" rtlCol="0">
            <a:spAutoFit/>
          </a:bodyPr>
          <a:lstStyle/>
          <a:p>
            <a:pPr algn="ctr"/>
            <a:r>
              <a:rPr lang="en-PH" dirty="0"/>
              <a:t>2. Policies, standards, and guidelines for BS Entrepreneurship</a:t>
            </a:r>
          </a:p>
        </p:txBody>
      </p:sp>
      <p:sp>
        <p:nvSpPr>
          <p:cNvPr id="12" name="TextBox 11"/>
          <p:cNvSpPr txBox="1"/>
          <p:nvPr/>
        </p:nvSpPr>
        <p:spPr>
          <a:xfrm>
            <a:off x="2408664" y="5772834"/>
            <a:ext cx="4402872" cy="646331"/>
          </a:xfrm>
          <a:prstGeom prst="rect">
            <a:avLst/>
          </a:prstGeom>
          <a:noFill/>
        </p:spPr>
        <p:txBody>
          <a:bodyPr wrap="none" rtlCol="0">
            <a:spAutoFit/>
          </a:bodyPr>
          <a:lstStyle/>
          <a:p>
            <a:r>
              <a:rPr lang="en-PH" dirty="0" smtClean="0"/>
              <a:t>1. The </a:t>
            </a:r>
            <a:r>
              <a:rPr lang="en-PH" dirty="0"/>
              <a:t>course, teaching and learning needs, </a:t>
            </a:r>
          </a:p>
          <a:p>
            <a:pPr algn="ctr"/>
            <a:r>
              <a:rPr lang="en-PH" dirty="0"/>
              <a:t>entrepreneurial competencies and outcomes</a:t>
            </a:r>
          </a:p>
        </p:txBody>
      </p:sp>
    </p:spTree>
    <p:extLst>
      <p:ext uri="{BB962C8B-B14F-4D97-AF65-F5344CB8AC3E}">
        <p14:creationId xmlns:p14="http://schemas.microsoft.com/office/powerpoint/2010/main" val="483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10" grpId="0"/>
      <p:bldP spid="3"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The 10 Entrepreneurial Competencies</a:t>
            </a:r>
            <a:endParaRPr lang="en-PH"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PH" dirty="0" smtClean="0"/>
              <a:t>Opportunity Seeking</a:t>
            </a:r>
          </a:p>
          <a:p>
            <a:pPr marL="514350" indent="-514350">
              <a:buAutoNum type="arabicPeriod"/>
            </a:pPr>
            <a:r>
              <a:rPr lang="en-PH" dirty="0" smtClean="0"/>
              <a:t>Moderate Risk-taking</a:t>
            </a:r>
          </a:p>
          <a:p>
            <a:pPr marL="514350" indent="-514350">
              <a:buAutoNum type="arabicPeriod"/>
            </a:pPr>
            <a:r>
              <a:rPr lang="en-PH" dirty="0" smtClean="0"/>
              <a:t>High demand for efficiency and quality</a:t>
            </a:r>
          </a:p>
          <a:p>
            <a:pPr marL="514350" indent="-514350">
              <a:buAutoNum type="arabicPeriod"/>
            </a:pPr>
            <a:r>
              <a:rPr lang="en-PH" dirty="0" smtClean="0"/>
              <a:t>Commitment to work contract</a:t>
            </a:r>
          </a:p>
          <a:p>
            <a:pPr marL="514350" indent="-514350">
              <a:buAutoNum type="arabicPeriod"/>
            </a:pPr>
            <a:r>
              <a:rPr lang="en-PH" dirty="0" smtClean="0"/>
              <a:t>Persistence</a:t>
            </a:r>
          </a:p>
          <a:p>
            <a:pPr marL="514350" indent="-514350">
              <a:buAutoNum type="arabicPeriod"/>
            </a:pPr>
            <a:r>
              <a:rPr lang="en-PH" dirty="0" smtClean="0"/>
              <a:t>Information Seeking</a:t>
            </a:r>
          </a:p>
          <a:p>
            <a:pPr marL="514350" indent="-514350">
              <a:buAutoNum type="arabicPeriod"/>
            </a:pPr>
            <a:r>
              <a:rPr lang="en-PH" dirty="0" smtClean="0"/>
              <a:t>Goal Setting</a:t>
            </a:r>
          </a:p>
          <a:p>
            <a:pPr marL="514350" indent="-514350">
              <a:buAutoNum type="arabicPeriod"/>
            </a:pPr>
            <a:r>
              <a:rPr lang="en-PH" dirty="0" smtClean="0"/>
              <a:t>Systematic Planning and Monitoring</a:t>
            </a:r>
          </a:p>
          <a:p>
            <a:pPr marL="514350" indent="-514350">
              <a:buAutoNum type="arabicPeriod"/>
            </a:pPr>
            <a:r>
              <a:rPr lang="en-PH" dirty="0" smtClean="0"/>
              <a:t>Persuasion and Networking</a:t>
            </a:r>
          </a:p>
          <a:p>
            <a:pPr marL="514350" indent="-514350">
              <a:buAutoNum type="arabicPeriod"/>
            </a:pPr>
            <a:r>
              <a:rPr lang="en-PH" dirty="0" smtClean="0"/>
              <a:t>Self-confidence</a:t>
            </a:r>
          </a:p>
        </p:txBody>
      </p:sp>
    </p:spTree>
    <p:extLst>
      <p:ext uri="{BB962C8B-B14F-4D97-AF65-F5344CB8AC3E}">
        <p14:creationId xmlns:p14="http://schemas.microsoft.com/office/powerpoint/2010/main" val="412346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29"/>
            <a:ext cx="8229600" cy="1143000"/>
          </a:xfrm>
        </p:spPr>
        <p:txBody>
          <a:bodyPr>
            <a:noAutofit/>
          </a:bodyPr>
          <a:lstStyle/>
          <a:p>
            <a:r>
              <a:rPr lang="en-PH" sz="2800" dirty="0"/>
              <a:t>Commission on Higher Education Memorandum </a:t>
            </a:r>
            <a:br>
              <a:rPr lang="en-PH" sz="2800" dirty="0"/>
            </a:br>
            <a:r>
              <a:rPr lang="en-PH" sz="2800" dirty="0"/>
              <a:t>Order # 17 on BS Entrepreneurship </a:t>
            </a:r>
          </a:p>
        </p:txBody>
      </p:sp>
      <p:sp>
        <p:nvSpPr>
          <p:cNvPr id="4" name="Rectangle 3"/>
          <p:cNvSpPr/>
          <p:nvPr/>
        </p:nvSpPr>
        <p:spPr>
          <a:xfrm>
            <a:off x="533400" y="1093694"/>
            <a:ext cx="81534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PH" b="1" dirty="0" smtClean="0">
                <a:solidFill>
                  <a:schemeClr val="tx1"/>
                </a:solidFill>
              </a:rPr>
              <a:t>General Education Courses*	</a:t>
            </a:r>
            <a:r>
              <a:rPr lang="en-PH" dirty="0" smtClean="0">
                <a:solidFill>
                  <a:schemeClr val="tx1"/>
                </a:solidFill>
              </a:rPr>
              <a:t>				</a:t>
            </a:r>
            <a:r>
              <a:rPr lang="en-PH" b="1" dirty="0" smtClean="0">
                <a:solidFill>
                  <a:schemeClr val="tx1"/>
                </a:solidFill>
              </a:rPr>
              <a:t>36 units</a:t>
            </a:r>
            <a:r>
              <a:rPr lang="en-PH" dirty="0" smtClean="0">
                <a:solidFill>
                  <a:schemeClr val="tx1"/>
                </a:solidFill>
              </a:rPr>
              <a:t>	</a:t>
            </a:r>
            <a:endParaRPr lang="en-PH" dirty="0">
              <a:solidFill>
                <a:schemeClr val="tx1"/>
              </a:solidFill>
            </a:endParaRPr>
          </a:p>
        </p:txBody>
      </p:sp>
      <p:sp>
        <p:nvSpPr>
          <p:cNvPr id="6" name="Rectangle 5"/>
          <p:cNvSpPr/>
          <p:nvPr/>
        </p:nvSpPr>
        <p:spPr>
          <a:xfrm>
            <a:off x="533400" y="1568823"/>
            <a:ext cx="8153400" cy="986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PH" b="1" dirty="0">
                <a:solidFill>
                  <a:schemeClr val="tx1"/>
                </a:solidFill>
              </a:rPr>
              <a:t>Business Core </a:t>
            </a:r>
            <a:r>
              <a:rPr lang="en-PH" b="1" dirty="0" smtClean="0">
                <a:solidFill>
                  <a:schemeClr val="tx1"/>
                </a:solidFill>
              </a:rPr>
              <a:t>Courses					21 units</a:t>
            </a:r>
            <a:endParaRPr lang="en-PH" b="1" dirty="0">
              <a:solidFill>
                <a:schemeClr val="tx1"/>
              </a:solidFill>
            </a:endParaRPr>
          </a:p>
          <a:p>
            <a:pPr algn="just"/>
            <a:r>
              <a:rPr lang="en-PH" i="1" dirty="0">
                <a:solidFill>
                  <a:schemeClr val="tx1"/>
                </a:solidFill>
              </a:rPr>
              <a:t>These courses consist of four important functions of business. A student of business and management has to have basic knowledge on these four function areas. </a:t>
            </a:r>
          </a:p>
        </p:txBody>
      </p:sp>
      <p:sp>
        <p:nvSpPr>
          <p:cNvPr id="7" name="Rectangle 6"/>
          <p:cNvSpPr/>
          <p:nvPr/>
        </p:nvSpPr>
        <p:spPr>
          <a:xfrm>
            <a:off x="533400" y="2554941"/>
            <a:ext cx="81534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PH" b="1" dirty="0">
                <a:solidFill>
                  <a:schemeClr val="tx1"/>
                </a:solidFill>
              </a:rPr>
              <a:t>Entrepreneurship Core Courses</a:t>
            </a:r>
          </a:p>
          <a:p>
            <a:pPr algn="just"/>
            <a:r>
              <a:rPr lang="en-PH" i="1" dirty="0">
                <a:solidFill>
                  <a:schemeClr val="tx1"/>
                </a:solidFill>
              </a:rPr>
              <a:t>These are the foundation courses of entrepreneurship curriculum. These courses lay down the fundamental concepts that every entrepreneurship student has to know in the field of business and management. HEIs should involve adjunct faculty who are entrepreneurs (under Section 13</a:t>
            </a:r>
            <a:r>
              <a:rPr lang="en-PH" i="1" dirty="0" smtClean="0">
                <a:solidFill>
                  <a:schemeClr val="tx1"/>
                </a:solidFill>
              </a:rPr>
              <a:t>)</a:t>
            </a:r>
          </a:p>
          <a:p>
            <a:pPr algn="just"/>
            <a:r>
              <a:rPr lang="en-PH" b="1" dirty="0">
                <a:solidFill>
                  <a:schemeClr val="tx1"/>
                </a:solidFill>
              </a:rPr>
              <a:t> </a:t>
            </a:r>
            <a:r>
              <a:rPr lang="en-PH" b="1" dirty="0" smtClean="0">
                <a:solidFill>
                  <a:schemeClr val="tx1"/>
                </a:solidFill>
              </a:rPr>
              <a:t>    Incubation Courses 					21 units</a:t>
            </a:r>
          </a:p>
          <a:p>
            <a:pPr algn="just"/>
            <a:r>
              <a:rPr lang="en-PH" b="1" dirty="0">
                <a:solidFill>
                  <a:schemeClr val="tx1"/>
                </a:solidFill>
              </a:rPr>
              <a:t> </a:t>
            </a:r>
            <a:r>
              <a:rPr lang="en-PH" b="1" dirty="0" smtClean="0">
                <a:solidFill>
                  <a:schemeClr val="tx1"/>
                </a:solidFill>
              </a:rPr>
              <a:t>    Non-Incubation Courses					39 units</a:t>
            </a:r>
            <a:endParaRPr lang="en-PH" b="1" dirty="0">
              <a:solidFill>
                <a:schemeClr val="tx1"/>
              </a:solidFill>
            </a:endParaRPr>
          </a:p>
        </p:txBody>
      </p:sp>
      <p:sp>
        <p:nvSpPr>
          <p:cNvPr id="8" name="Rectangle 7"/>
          <p:cNvSpPr/>
          <p:nvPr/>
        </p:nvSpPr>
        <p:spPr>
          <a:xfrm>
            <a:off x="533400" y="4612341"/>
            <a:ext cx="8153400" cy="12909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PH" b="1" dirty="0">
                <a:solidFill>
                  <a:schemeClr val="tx1"/>
                </a:solidFill>
              </a:rPr>
              <a:t>Specialized/Elective Courses </a:t>
            </a:r>
            <a:r>
              <a:rPr lang="en-PH" b="1" dirty="0" smtClean="0">
                <a:solidFill>
                  <a:schemeClr val="tx1"/>
                </a:solidFill>
              </a:rPr>
              <a:t>					15 units</a:t>
            </a:r>
            <a:endParaRPr lang="en-PH" b="1" dirty="0">
              <a:solidFill>
                <a:schemeClr val="tx1"/>
              </a:solidFill>
            </a:endParaRPr>
          </a:p>
          <a:p>
            <a:pPr algn="just"/>
            <a:r>
              <a:rPr lang="en-PH" dirty="0">
                <a:solidFill>
                  <a:schemeClr val="tx1"/>
                </a:solidFill>
              </a:rPr>
              <a:t>HEIs may enhance the curriculum by providing electives based on interest or specialities of its faculty. These may be used to specialize in certain types of business (Section 14)</a:t>
            </a:r>
          </a:p>
        </p:txBody>
      </p:sp>
      <p:sp>
        <p:nvSpPr>
          <p:cNvPr id="9" name="Rectangle 8"/>
          <p:cNvSpPr/>
          <p:nvPr/>
        </p:nvSpPr>
        <p:spPr>
          <a:xfrm>
            <a:off x="533400" y="5903259"/>
            <a:ext cx="81534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PH" b="1" dirty="0" smtClean="0">
                <a:solidFill>
                  <a:schemeClr val="tx1"/>
                </a:solidFill>
              </a:rPr>
              <a:t>Physical Education/National Service Training Program		8/6 units</a:t>
            </a:r>
            <a:endParaRPr lang="en-PH" b="1" dirty="0">
              <a:solidFill>
                <a:schemeClr val="tx1"/>
              </a:solidFill>
            </a:endParaRPr>
          </a:p>
        </p:txBody>
      </p:sp>
      <p:sp>
        <p:nvSpPr>
          <p:cNvPr id="10" name="Rectangle 9"/>
          <p:cNvSpPr/>
          <p:nvPr/>
        </p:nvSpPr>
        <p:spPr>
          <a:xfrm>
            <a:off x="533400" y="6355976"/>
            <a:ext cx="81534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PH" b="1" dirty="0" smtClean="0">
                <a:solidFill>
                  <a:schemeClr val="tx1"/>
                </a:solidFill>
              </a:rPr>
              <a:t>TOTAL							146 units</a:t>
            </a:r>
            <a:endParaRPr lang="en-PH" b="1" dirty="0">
              <a:solidFill>
                <a:schemeClr val="tx1"/>
              </a:solidFill>
            </a:endParaRPr>
          </a:p>
        </p:txBody>
      </p:sp>
    </p:spTree>
    <p:extLst>
      <p:ext uri="{BB962C8B-B14F-4D97-AF65-F5344CB8AC3E}">
        <p14:creationId xmlns:p14="http://schemas.microsoft.com/office/powerpoint/2010/main" val="368436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PH" dirty="0" smtClean="0"/>
              <a:t>The Philippines Experience: </a:t>
            </a:r>
            <a:br>
              <a:rPr lang="en-PH" dirty="0" smtClean="0"/>
            </a:br>
            <a:r>
              <a:rPr lang="en-PH" dirty="0" smtClean="0"/>
              <a:t>The Miriam College </a:t>
            </a:r>
            <a:r>
              <a:rPr lang="en-PH" dirty="0" smtClean="0"/>
              <a:t/>
            </a:r>
            <a:br>
              <a:rPr lang="en-PH" dirty="0" smtClean="0"/>
            </a:br>
            <a:r>
              <a:rPr lang="en-PH" dirty="0" smtClean="0"/>
              <a:t>Total </a:t>
            </a:r>
            <a:r>
              <a:rPr lang="en-PH" dirty="0" smtClean="0"/>
              <a:t>Entrepreneurship </a:t>
            </a:r>
            <a:r>
              <a:rPr lang="en-PH" dirty="0" smtClean="0"/>
              <a:t>and</a:t>
            </a:r>
            <a:br>
              <a:rPr lang="en-PH" dirty="0" smtClean="0"/>
            </a:br>
            <a:r>
              <a:rPr lang="en-PH" dirty="0" smtClean="0"/>
              <a:t> </a:t>
            </a:r>
            <a:r>
              <a:rPr lang="en-PH" dirty="0" smtClean="0"/>
              <a:t>Business Experience </a:t>
            </a:r>
            <a:r>
              <a:rPr lang="en-PH" dirty="0" smtClean="0"/>
              <a:t/>
            </a:r>
            <a:br>
              <a:rPr lang="en-PH" dirty="0" smtClean="0"/>
            </a:br>
            <a:r>
              <a:rPr lang="en-PH" dirty="0" smtClean="0"/>
              <a:t>at </a:t>
            </a:r>
            <a:r>
              <a:rPr lang="en-PH" dirty="0" smtClean="0"/>
              <a:t>Work</a:t>
            </a:r>
            <a:endParaRPr lang="en-PH" dirty="0"/>
          </a:p>
        </p:txBody>
      </p:sp>
    </p:spTree>
    <p:extLst>
      <p:ext uri="{BB962C8B-B14F-4D97-AF65-F5344CB8AC3E}">
        <p14:creationId xmlns:p14="http://schemas.microsoft.com/office/powerpoint/2010/main" val="4099073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91200"/>
          </a:xfrm>
        </p:spPr>
        <p:txBody>
          <a:bodyPr>
            <a:normAutofit fontScale="92500" lnSpcReduction="20000"/>
          </a:bodyPr>
          <a:lstStyle/>
          <a:p>
            <a:r>
              <a:rPr lang="en-PH" dirty="0" smtClean="0"/>
              <a:t>On Creative Curriculum Innovation, Pedagogy, and Enriching Activities</a:t>
            </a:r>
          </a:p>
          <a:p>
            <a:pPr lvl="1"/>
            <a:r>
              <a:rPr lang="en-PH" dirty="0" smtClean="0"/>
              <a:t>Track /Specialization of the Entrepreneurship Program</a:t>
            </a:r>
          </a:p>
          <a:p>
            <a:pPr lvl="2"/>
            <a:r>
              <a:rPr lang="en-PH" dirty="0" smtClean="0"/>
              <a:t>Culinary: American Hospitality Academy</a:t>
            </a:r>
          </a:p>
          <a:p>
            <a:pPr lvl="2"/>
            <a:r>
              <a:rPr lang="en-PH" dirty="0" smtClean="0"/>
              <a:t>Fashion Illustration: </a:t>
            </a:r>
            <a:r>
              <a:rPr lang="en-PH" dirty="0" err="1" smtClean="0"/>
              <a:t>Center</a:t>
            </a:r>
            <a:r>
              <a:rPr lang="en-PH" dirty="0" smtClean="0"/>
              <a:t> for Fashion Institute of the Philippines</a:t>
            </a:r>
          </a:p>
          <a:p>
            <a:pPr lvl="2"/>
            <a:r>
              <a:rPr lang="en-PH" dirty="0" smtClean="0"/>
              <a:t>Product Development: Philippine Trade Training </a:t>
            </a:r>
            <a:r>
              <a:rPr lang="en-PH" dirty="0" err="1" smtClean="0"/>
              <a:t>Center</a:t>
            </a:r>
            <a:endParaRPr lang="en-PH" dirty="0" smtClean="0"/>
          </a:p>
          <a:p>
            <a:r>
              <a:rPr lang="en-PH" dirty="0" smtClean="0"/>
              <a:t>Actual Setting-Up of Business Venture; Business Laboratory as Practicum Venue</a:t>
            </a:r>
          </a:p>
          <a:p>
            <a:pPr lvl="1"/>
            <a:r>
              <a:rPr lang="en-PH" dirty="0" smtClean="0"/>
              <a:t>“ Students Learn Business By Doing Business”</a:t>
            </a:r>
          </a:p>
          <a:p>
            <a:pPr lvl="1"/>
            <a:r>
              <a:rPr lang="en-PH" dirty="0" smtClean="0"/>
              <a:t>Laboratories: </a:t>
            </a:r>
          </a:p>
          <a:p>
            <a:pPr lvl="2"/>
            <a:r>
              <a:rPr lang="en-PH" dirty="0" smtClean="0"/>
              <a:t>Café </a:t>
            </a:r>
            <a:r>
              <a:rPr lang="en-PH" dirty="0" err="1" smtClean="0"/>
              <a:t>Entrep</a:t>
            </a:r>
            <a:endParaRPr lang="en-PH" dirty="0" smtClean="0"/>
          </a:p>
          <a:p>
            <a:pPr lvl="2"/>
            <a:r>
              <a:rPr lang="en-PH" dirty="0" smtClean="0"/>
              <a:t>Souvenir Shop</a:t>
            </a:r>
          </a:p>
          <a:p>
            <a:pPr lvl="2"/>
            <a:r>
              <a:rPr lang="en-PH" dirty="0" smtClean="0"/>
              <a:t>Internet Research </a:t>
            </a:r>
            <a:r>
              <a:rPr lang="en-PH" dirty="0" err="1" smtClean="0"/>
              <a:t>Center</a:t>
            </a:r>
            <a:endParaRPr lang="en-PH" dirty="0" smtClean="0"/>
          </a:p>
          <a:p>
            <a:pPr lvl="2"/>
            <a:r>
              <a:rPr lang="en-PH" dirty="0" smtClean="0"/>
              <a:t>CBEA Bookstore</a:t>
            </a:r>
            <a:endParaRPr lang="en-PH" dirty="0" smtClean="0"/>
          </a:p>
        </p:txBody>
      </p:sp>
    </p:spTree>
    <p:extLst>
      <p:ext uri="{BB962C8B-B14F-4D97-AF65-F5344CB8AC3E}">
        <p14:creationId xmlns:p14="http://schemas.microsoft.com/office/powerpoint/2010/main" val="311143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ormAutofit lnSpcReduction="10000"/>
          </a:bodyPr>
          <a:lstStyle/>
          <a:p>
            <a:r>
              <a:rPr lang="en-PH" dirty="0"/>
              <a:t>The Co-curricular Organization: The Society of Junior Entrepreneurs (SJE) for student development, poverty alleviation, and community development</a:t>
            </a:r>
          </a:p>
          <a:p>
            <a:r>
              <a:rPr lang="en-PH" dirty="0" smtClean="0"/>
              <a:t>Collaboration, Partnership, Linkages, </a:t>
            </a:r>
            <a:r>
              <a:rPr lang="en-PH" dirty="0" smtClean="0"/>
              <a:t>Internalization</a:t>
            </a:r>
          </a:p>
          <a:p>
            <a:pPr lvl="2"/>
            <a:r>
              <a:rPr lang="en-PH" dirty="0" err="1" smtClean="0"/>
              <a:t>Entrep</a:t>
            </a:r>
            <a:r>
              <a:rPr lang="en-PH" dirty="0" smtClean="0"/>
              <a:t> Corner, a partnership with Robinsons Land Corporation</a:t>
            </a:r>
          </a:p>
          <a:p>
            <a:pPr lvl="2"/>
            <a:r>
              <a:rPr lang="en-PH" dirty="0" smtClean="0"/>
              <a:t>University of Delaware Partnership</a:t>
            </a:r>
          </a:p>
          <a:p>
            <a:pPr lvl="2"/>
            <a:r>
              <a:rPr lang="en-PH" dirty="0" smtClean="0"/>
              <a:t>Membership to the Young Entrepreneurs Society of the Philippines</a:t>
            </a:r>
          </a:p>
          <a:p>
            <a:pPr lvl="2"/>
            <a:r>
              <a:rPr lang="en-PH" dirty="0" smtClean="0"/>
              <a:t>Participation to the Junior Achievers of the Philippines, Inc. </a:t>
            </a:r>
          </a:p>
          <a:p>
            <a:pPr lvl="2"/>
            <a:endParaRPr lang="en-PH" dirty="0" smtClean="0"/>
          </a:p>
          <a:p>
            <a:pPr lvl="2"/>
            <a:endParaRPr lang="en-PH" dirty="0"/>
          </a:p>
        </p:txBody>
      </p:sp>
    </p:spTree>
    <p:extLst>
      <p:ext uri="{BB962C8B-B14F-4D97-AF65-F5344CB8AC3E}">
        <p14:creationId xmlns:p14="http://schemas.microsoft.com/office/powerpoint/2010/main" val="11297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921921" y="5017535"/>
            <a:ext cx="7502769" cy="93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69" tIns="33334" rIns="66669" bIns="33334" rtlCol="0" anchor="ctr"/>
          <a:lstStyle/>
          <a:p>
            <a:pPr algn="ctr"/>
            <a:r>
              <a:rPr lang="en-PH" b="1" dirty="0" smtClean="0">
                <a:solidFill>
                  <a:schemeClr val="tx1"/>
                </a:solidFill>
              </a:rPr>
              <a:t>Experiential Learning</a:t>
            </a:r>
            <a:r>
              <a:rPr lang="en-PH" sz="800" dirty="0">
                <a:solidFill>
                  <a:schemeClr val="tx1"/>
                </a:solidFill>
              </a:rPr>
              <a:t/>
            </a:r>
            <a:br>
              <a:rPr lang="en-PH" sz="800" dirty="0">
                <a:solidFill>
                  <a:schemeClr val="tx1"/>
                </a:solidFill>
              </a:rPr>
            </a:br>
            <a:r>
              <a:rPr lang="en-PH" sz="900" b="1" dirty="0">
                <a:solidFill>
                  <a:schemeClr val="tx1"/>
                </a:solidFill>
              </a:rPr>
              <a:t>* Mentoring * Product Screening * Market  Research and Testing * Product Exhibitions (Bazaars, ENTREPCORNER) * Competitive Excellence (COMEX) * Business Laboratories (Café’ </a:t>
            </a:r>
            <a:r>
              <a:rPr lang="en-PH" sz="900" b="1" dirty="0" err="1">
                <a:solidFill>
                  <a:schemeClr val="tx1"/>
                </a:solidFill>
              </a:rPr>
              <a:t>Entrep</a:t>
            </a:r>
            <a:r>
              <a:rPr lang="en-PH" sz="900" b="1" dirty="0">
                <a:solidFill>
                  <a:schemeClr val="tx1"/>
                </a:solidFill>
              </a:rPr>
              <a:t>, Internet Research </a:t>
            </a:r>
            <a:r>
              <a:rPr lang="en-PH" sz="900" b="1" dirty="0" err="1">
                <a:solidFill>
                  <a:schemeClr val="tx1"/>
                </a:solidFill>
              </a:rPr>
              <a:t>Center</a:t>
            </a:r>
            <a:r>
              <a:rPr lang="en-PH" sz="900" b="1" dirty="0">
                <a:solidFill>
                  <a:schemeClr val="tx1"/>
                </a:solidFill>
              </a:rPr>
              <a:t>, CBEA Bookstore) *   Industry Research</a:t>
            </a:r>
          </a:p>
          <a:p>
            <a:pPr algn="ctr"/>
            <a:r>
              <a:rPr lang="en-PH" sz="900" b="1" dirty="0">
                <a:solidFill>
                  <a:schemeClr val="tx1"/>
                </a:solidFill>
              </a:rPr>
              <a:t> * Process of Business Registration  * Local and International Business Competitions  * Local and International Seminars/Conferences</a:t>
            </a:r>
          </a:p>
          <a:p>
            <a:pPr algn="ctr"/>
            <a:r>
              <a:rPr lang="en-PH" sz="900" b="1" dirty="0">
                <a:solidFill>
                  <a:schemeClr val="tx1"/>
                </a:solidFill>
              </a:rPr>
              <a:t> * Year-end Simulation  *  Immersion/Interaction with Partner Institution both local and international * Business Presentation *Membership to Organizations (SJE, JAPI, YES, AIESEC) * Exposure Trips * Interviews</a:t>
            </a:r>
          </a:p>
        </p:txBody>
      </p:sp>
      <p:sp>
        <p:nvSpPr>
          <p:cNvPr id="28" name="Rounded Rectangle 27"/>
          <p:cNvSpPr/>
          <p:nvPr/>
        </p:nvSpPr>
        <p:spPr>
          <a:xfrm>
            <a:off x="1310641" y="57150"/>
            <a:ext cx="6715761"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69" tIns="33334" rIns="66669" bIns="33334" rtlCol="0" anchor="ctr"/>
          <a:lstStyle/>
          <a:p>
            <a:pPr algn="ctr"/>
            <a:r>
              <a:rPr lang="en-PH" b="1" dirty="0">
                <a:solidFill>
                  <a:schemeClr val="tx1">
                    <a:lumMod val="95000"/>
                    <a:lumOff val="5000"/>
                  </a:schemeClr>
                </a:solidFill>
              </a:rPr>
              <a:t>A</a:t>
            </a:r>
            <a:r>
              <a:rPr lang="en-PH" b="1" dirty="0" smtClean="0">
                <a:solidFill>
                  <a:schemeClr val="tx1">
                    <a:lumMod val="95000"/>
                    <a:lumOff val="5000"/>
                  </a:schemeClr>
                </a:solidFill>
              </a:rPr>
              <a:t> Global Entrepreneurial Environment</a:t>
            </a:r>
            <a:endParaRPr lang="en-PH" b="1" dirty="0">
              <a:solidFill>
                <a:schemeClr val="tx1">
                  <a:lumMod val="95000"/>
                  <a:lumOff val="5000"/>
                </a:schemeClr>
              </a:solidFill>
            </a:endParaRPr>
          </a:p>
        </p:txBody>
      </p:sp>
      <p:sp>
        <p:nvSpPr>
          <p:cNvPr id="29" name="Rounded Rectangle 28"/>
          <p:cNvSpPr/>
          <p:nvPr/>
        </p:nvSpPr>
        <p:spPr>
          <a:xfrm>
            <a:off x="1310640" y="519333"/>
            <a:ext cx="671576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69" tIns="33334" rIns="66669" bIns="33334" rtlCol="0" anchor="ctr"/>
          <a:lstStyle/>
          <a:p>
            <a:pPr algn="ctr"/>
            <a:r>
              <a:rPr lang="en-PH" b="1" dirty="0" smtClean="0">
                <a:solidFill>
                  <a:schemeClr val="tx1"/>
                </a:solidFill>
              </a:rPr>
              <a:t>BS Entrepreneurship Curriculum Components </a:t>
            </a:r>
            <a:endParaRPr lang="en-PH" b="1" dirty="0">
              <a:solidFill>
                <a:schemeClr val="tx1"/>
              </a:solidFill>
            </a:endParaRPr>
          </a:p>
        </p:txBody>
      </p:sp>
      <p:sp>
        <p:nvSpPr>
          <p:cNvPr id="56" name="Rounded Rectangle 55"/>
          <p:cNvSpPr/>
          <p:nvPr/>
        </p:nvSpPr>
        <p:spPr>
          <a:xfrm>
            <a:off x="243840" y="1666431"/>
            <a:ext cx="2641600" cy="30115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69" tIns="33334" rIns="66669" bIns="33334" rtlCol="0" anchor="ctr"/>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r>
              <a:rPr lang="en-US" sz="1200" b="1" dirty="0">
                <a:solidFill>
                  <a:schemeClr val="tx1"/>
                </a:solidFill>
              </a:rPr>
              <a:t>Developing the Entrepreneurial Mind-set, Attitude, Behavior, </a:t>
            </a:r>
          </a:p>
          <a:p>
            <a:pPr algn="ctr"/>
            <a:r>
              <a:rPr lang="en-US" sz="1200" b="1" dirty="0">
                <a:solidFill>
                  <a:schemeClr val="tx1"/>
                </a:solidFill>
              </a:rPr>
              <a:t>and Skills</a:t>
            </a:r>
          </a:p>
          <a:p>
            <a:r>
              <a:rPr lang="en-US" sz="800" dirty="0">
                <a:solidFill>
                  <a:schemeClr val="tx1"/>
                </a:solidFill>
              </a:rPr>
              <a:t>ET 101: Entrepreneurship  Principles and Practice</a:t>
            </a:r>
            <a:endParaRPr lang="en-PH" sz="800" dirty="0">
              <a:solidFill>
                <a:schemeClr val="tx1"/>
              </a:solidFill>
            </a:endParaRPr>
          </a:p>
          <a:p>
            <a:r>
              <a:rPr lang="en-US" sz="800" dirty="0">
                <a:solidFill>
                  <a:schemeClr val="tx1"/>
                </a:solidFill>
              </a:rPr>
              <a:t>ET 102/103: Enterprise Planning</a:t>
            </a:r>
          </a:p>
          <a:p>
            <a:r>
              <a:rPr lang="en-US" sz="800" dirty="0">
                <a:solidFill>
                  <a:schemeClr val="tx1"/>
                </a:solidFill>
              </a:rPr>
              <a:t>ET 104: Costing and Pricing Policy</a:t>
            </a:r>
            <a:endParaRPr lang="en-PH" sz="800" dirty="0">
              <a:solidFill>
                <a:schemeClr val="tx1"/>
              </a:solidFill>
            </a:endParaRPr>
          </a:p>
          <a:p>
            <a:r>
              <a:rPr lang="en-US" sz="800" dirty="0">
                <a:solidFill>
                  <a:schemeClr val="tx1"/>
                </a:solidFill>
              </a:rPr>
              <a:t>ET 106/107: </a:t>
            </a:r>
            <a:r>
              <a:rPr lang="en-US" sz="800" dirty="0" err="1">
                <a:solidFill>
                  <a:schemeClr val="tx1"/>
                </a:solidFill>
              </a:rPr>
              <a:t>Entrep</a:t>
            </a:r>
            <a:r>
              <a:rPr lang="en-US" sz="800" dirty="0">
                <a:solidFill>
                  <a:schemeClr val="tx1"/>
                </a:solidFill>
              </a:rPr>
              <a:t>-on-Line</a:t>
            </a:r>
            <a:endParaRPr lang="en-PH" sz="800" dirty="0">
              <a:solidFill>
                <a:schemeClr val="tx1"/>
              </a:solidFill>
            </a:endParaRPr>
          </a:p>
          <a:p>
            <a:r>
              <a:rPr lang="en-US" sz="800" dirty="0">
                <a:solidFill>
                  <a:schemeClr val="tx1"/>
                </a:solidFill>
              </a:rPr>
              <a:t>ET 109: Philippine Business Environment Ethics</a:t>
            </a:r>
            <a:endParaRPr lang="en-PH" sz="800" dirty="0">
              <a:solidFill>
                <a:schemeClr val="tx1"/>
              </a:solidFill>
            </a:endParaRPr>
          </a:p>
          <a:p>
            <a:r>
              <a:rPr lang="en-US" sz="800" dirty="0">
                <a:solidFill>
                  <a:schemeClr val="tx1"/>
                </a:solidFill>
              </a:rPr>
              <a:t>ET 110: Business Policy</a:t>
            </a:r>
          </a:p>
          <a:p>
            <a:r>
              <a:rPr lang="en-US" sz="800" dirty="0">
                <a:solidFill>
                  <a:schemeClr val="tx1"/>
                </a:solidFill>
              </a:rPr>
              <a:t>*With Course Tracking on:</a:t>
            </a:r>
          </a:p>
          <a:p>
            <a:pPr marL="166672" indent="-166672">
              <a:buAutoNum type="arabicPeriod"/>
            </a:pPr>
            <a:r>
              <a:rPr lang="en-US" sz="800" dirty="0">
                <a:solidFill>
                  <a:schemeClr val="tx1"/>
                </a:solidFill>
              </a:rPr>
              <a:t>Culinary Arts : ET 118 A/B; ET 119 A/B</a:t>
            </a:r>
          </a:p>
          <a:p>
            <a:pPr marL="166672" indent="-166672">
              <a:buAutoNum type="arabicPeriod"/>
            </a:pPr>
            <a:r>
              <a:rPr lang="en-US" sz="800" dirty="0">
                <a:solidFill>
                  <a:schemeClr val="tx1"/>
                </a:solidFill>
              </a:rPr>
              <a:t>Fashion Illustration: ET 120A/B; ET 121A/B</a:t>
            </a:r>
          </a:p>
          <a:p>
            <a:pPr marL="166672" indent="-166672">
              <a:buAutoNum type="arabicPeriod"/>
            </a:pPr>
            <a:r>
              <a:rPr lang="en-US" sz="800" dirty="0">
                <a:solidFill>
                  <a:schemeClr val="tx1"/>
                </a:solidFill>
              </a:rPr>
              <a:t>Product Design and Development:  ET 122A/B;</a:t>
            </a:r>
          </a:p>
          <a:p>
            <a:r>
              <a:rPr lang="en-US" sz="800" dirty="0">
                <a:solidFill>
                  <a:schemeClr val="tx1"/>
                </a:solidFill>
              </a:rPr>
              <a:t>            ET 123A/B</a:t>
            </a:r>
          </a:p>
          <a:p>
            <a:r>
              <a:rPr lang="en-US" sz="800" dirty="0">
                <a:solidFill>
                  <a:schemeClr val="tx1"/>
                </a:solidFill>
              </a:rPr>
              <a:t>*With Options to Choose Specialized Courses </a:t>
            </a:r>
          </a:p>
          <a:p>
            <a:r>
              <a:rPr lang="en-US" sz="800" dirty="0">
                <a:solidFill>
                  <a:schemeClr val="tx1"/>
                </a:solidFill>
              </a:rPr>
              <a:t>ET 111: Events Management</a:t>
            </a:r>
          </a:p>
          <a:p>
            <a:r>
              <a:rPr lang="en-US" sz="800" dirty="0">
                <a:solidFill>
                  <a:schemeClr val="tx1"/>
                </a:solidFill>
              </a:rPr>
              <a:t>ET 112: Marketing Communication</a:t>
            </a:r>
          </a:p>
          <a:p>
            <a:r>
              <a:rPr lang="en-US" sz="800" dirty="0">
                <a:solidFill>
                  <a:schemeClr val="tx1"/>
                </a:solidFill>
              </a:rPr>
              <a:t>ET 113: Family Business Management</a:t>
            </a:r>
          </a:p>
          <a:p>
            <a:r>
              <a:rPr lang="en-US" sz="800" dirty="0">
                <a:solidFill>
                  <a:schemeClr val="tx1"/>
                </a:solidFill>
              </a:rPr>
              <a:t>ET 114: Franchising</a:t>
            </a:r>
          </a:p>
          <a:p>
            <a:r>
              <a:rPr lang="en-US" sz="800" dirty="0">
                <a:solidFill>
                  <a:schemeClr val="tx1"/>
                </a:solidFill>
              </a:rPr>
              <a:t>ET 115: Multi-level Marketing</a:t>
            </a:r>
          </a:p>
          <a:p>
            <a:r>
              <a:rPr lang="en-US" sz="800" dirty="0">
                <a:solidFill>
                  <a:schemeClr val="tx1"/>
                </a:solidFill>
              </a:rPr>
              <a:t>ET 116: Industrial Design</a:t>
            </a:r>
          </a:p>
          <a:p>
            <a:r>
              <a:rPr lang="en-US" sz="800" dirty="0">
                <a:solidFill>
                  <a:schemeClr val="tx1"/>
                </a:solidFill>
              </a:rPr>
              <a:t>ET 117: International Busines</a:t>
            </a:r>
            <a:r>
              <a:rPr lang="en-US" sz="900" dirty="0">
                <a:solidFill>
                  <a:schemeClr val="tx1"/>
                </a:solidFill>
              </a:rPr>
              <a:t>s</a:t>
            </a:r>
            <a:endParaRPr lang="en-US" sz="900" b="1" dirty="0">
              <a:solidFill>
                <a:schemeClr val="tx1"/>
              </a:solidFill>
            </a:endParaRPr>
          </a:p>
          <a:p>
            <a:endParaRPr lang="en-US" sz="900" b="1" dirty="0">
              <a:solidFill>
                <a:schemeClr val="tx1"/>
              </a:solidFill>
            </a:endParaRPr>
          </a:p>
          <a:p>
            <a:endParaRPr lang="en-US" sz="900" b="1" dirty="0">
              <a:solidFill>
                <a:schemeClr val="tx1"/>
              </a:solidFill>
            </a:endParaRPr>
          </a:p>
          <a:p>
            <a:endParaRPr lang="en-US" sz="900" b="1" dirty="0">
              <a:solidFill>
                <a:schemeClr val="tx1"/>
              </a:solidFill>
            </a:endParaRPr>
          </a:p>
          <a:p>
            <a:endParaRPr lang="en-US" sz="900" b="1" dirty="0">
              <a:solidFill>
                <a:schemeClr val="tx1"/>
              </a:solidFill>
            </a:endParaRPr>
          </a:p>
          <a:p>
            <a:endParaRPr lang="en-PH" sz="900" b="1" dirty="0">
              <a:solidFill>
                <a:schemeClr val="tx1"/>
              </a:solidFill>
            </a:endParaRPr>
          </a:p>
        </p:txBody>
      </p:sp>
      <p:sp>
        <p:nvSpPr>
          <p:cNvPr id="57" name="Rounded Rectangle 56"/>
          <p:cNvSpPr/>
          <p:nvPr/>
        </p:nvSpPr>
        <p:spPr>
          <a:xfrm>
            <a:off x="3368431" y="1670353"/>
            <a:ext cx="2641600" cy="30154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69" tIns="33334" rIns="66669" bIns="33334" rtlCol="0" anchor="ctr"/>
          <a:lstStyle/>
          <a:p>
            <a:pPr algn="ctr"/>
            <a:r>
              <a:rPr lang="en-US" sz="1200" b="1" dirty="0">
                <a:solidFill>
                  <a:schemeClr val="tx1"/>
                </a:solidFill>
              </a:rPr>
              <a:t>Building the Management Skills for Business Development and Implementation</a:t>
            </a:r>
          </a:p>
          <a:p>
            <a:pPr algn="ctr"/>
            <a:endParaRPr lang="en-US" sz="800" b="1" dirty="0">
              <a:solidFill>
                <a:schemeClr val="tx1"/>
              </a:solidFill>
            </a:endParaRPr>
          </a:p>
          <a:p>
            <a:pPr algn="ctr"/>
            <a:endParaRPr lang="en-US" sz="800" b="1" dirty="0">
              <a:solidFill>
                <a:schemeClr val="tx1"/>
              </a:solidFill>
            </a:endParaRPr>
          </a:p>
          <a:p>
            <a:r>
              <a:rPr lang="en-US" sz="900" dirty="0">
                <a:solidFill>
                  <a:schemeClr val="tx1"/>
                </a:solidFill>
              </a:rPr>
              <a:t>MG 101: Principles of Management </a:t>
            </a:r>
          </a:p>
          <a:p>
            <a:r>
              <a:rPr lang="en-US" sz="900" dirty="0">
                <a:solidFill>
                  <a:schemeClr val="tx1"/>
                </a:solidFill>
              </a:rPr>
              <a:t>                        and Organization</a:t>
            </a:r>
            <a:endParaRPr lang="en-PH" sz="900" dirty="0">
              <a:solidFill>
                <a:schemeClr val="tx1"/>
              </a:solidFill>
            </a:endParaRPr>
          </a:p>
          <a:p>
            <a:r>
              <a:rPr lang="en-US" sz="900" dirty="0">
                <a:solidFill>
                  <a:schemeClr val="tx1"/>
                </a:solidFill>
              </a:rPr>
              <a:t>MG 102: Marketing Management</a:t>
            </a:r>
          </a:p>
          <a:p>
            <a:r>
              <a:rPr lang="en-US" sz="900" dirty="0">
                <a:solidFill>
                  <a:schemeClr val="tx1"/>
                </a:solidFill>
              </a:rPr>
              <a:t>BL 101: Business Law</a:t>
            </a:r>
          </a:p>
          <a:p>
            <a:r>
              <a:rPr lang="en-US" sz="900" dirty="0">
                <a:solidFill>
                  <a:schemeClr val="tx1"/>
                </a:solidFill>
              </a:rPr>
              <a:t>M 106: Business Statistics</a:t>
            </a:r>
          </a:p>
          <a:p>
            <a:r>
              <a:rPr lang="en-US" sz="900" dirty="0">
                <a:solidFill>
                  <a:schemeClr val="tx1"/>
                </a:solidFill>
              </a:rPr>
              <a:t>ECO 102: Macroeconomics with LRT </a:t>
            </a:r>
          </a:p>
          <a:p>
            <a:r>
              <a:rPr lang="en-US" sz="900" dirty="0">
                <a:solidFill>
                  <a:schemeClr val="tx1"/>
                </a:solidFill>
              </a:rPr>
              <a:t>ECO 103: Microeconomics</a:t>
            </a:r>
            <a:endParaRPr lang="en-PH" sz="900" dirty="0">
              <a:solidFill>
                <a:schemeClr val="tx1"/>
              </a:solidFill>
            </a:endParaRPr>
          </a:p>
          <a:p>
            <a:r>
              <a:rPr lang="en-US" sz="900" dirty="0">
                <a:solidFill>
                  <a:schemeClr val="tx1"/>
                </a:solidFill>
              </a:rPr>
              <a:t>TAX 101: Taxation</a:t>
            </a:r>
            <a:endParaRPr lang="en-PH" sz="900" dirty="0">
              <a:solidFill>
                <a:schemeClr val="tx1"/>
              </a:solidFill>
            </a:endParaRPr>
          </a:p>
          <a:p>
            <a:r>
              <a:rPr lang="en-US" sz="900" dirty="0">
                <a:solidFill>
                  <a:schemeClr val="tx1"/>
                </a:solidFill>
              </a:rPr>
              <a:t>AC 101/102: Accounting Principles</a:t>
            </a:r>
            <a:endParaRPr lang="en-PH" sz="900" dirty="0">
              <a:solidFill>
                <a:schemeClr val="tx1"/>
              </a:solidFill>
            </a:endParaRPr>
          </a:p>
          <a:p>
            <a:r>
              <a:rPr lang="en-US" sz="900" dirty="0">
                <a:solidFill>
                  <a:schemeClr val="tx1"/>
                </a:solidFill>
              </a:rPr>
              <a:t>MG 104: Human Resource Management</a:t>
            </a:r>
            <a:endParaRPr lang="en-PH" sz="900" dirty="0">
              <a:solidFill>
                <a:schemeClr val="tx1"/>
              </a:solidFill>
            </a:endParaRPr>
          </a:p>
          <a:p>
            <a:r>
              <a:rPr lang="en-US" sz="900" dirty="0">
                <a:solidFill>
                  <a:schemeClr val="tx1"/>
                </a:solidFill>
              </a:rPr>
              <a:t>MG 105: Production and Operations Management</a:t>
            </a:r>
            <a:endParaRPr lang="en-PH" sz="900" dirty="0">
              <a:solidFill>
                <a:schemeClr val="tx1"/>
              </a:solidFill>
            </a:endParaRPr>
          </a:p>
          <a:p>
            <a:r>
              <a:rPr lang="en-US" sz="900" dirty="0">
                <a:solidFill>
                  <a:schemeClr val="tx1"/>
                </a:solidFill>
              </a:rPr>
              <a:t>MG 103: Financial Management</a:t>
            </a:r>
            <a:endParaRPr lang="en-PH" sz="900" dirty="0">
              <a:solidFill>
                <a:schemeClr val="tx1"/>
              </a:solidFill>
            </a:endParaRPr>
          </a:p>
          <a:p>
            <a:endParaRPr lang="en-US" sz="800" b="1" dirty="0">
              <a:solidFill>
                <a:schemeClr val="tx1"/>
              </a:solidFill>
            </a:endParaRPr>
          </a:p>
          <a:p>
            <a:endParaRPr lang="en-US" sz="800" dirty="0">
              <a:solidFill>
                <a:schemeClr val="tx1"/>
              </a:solidFill>
            </a:endParaRPr>
          </a:p>
          <a:p>
            <a:endParaRPr lang="en-US" sz="900" dirty="0">
              <a:solidFill>
                <a:schemeClr val="tx1"/>
              </a:solidFill>
            </a:endParaRPr>
          </a:p>
        </p:txBody>
      </p:sp>
      <p:sp>
        <p:nvSpPr>
          <p:cNvPr id="61" name="Rounded Rectangle 60"/>
          <p:cNvSpPr/>
          <p:nvPr/>
        </p:nvSpPr>
        <p:spPr>
          <a:xfrm>
            <a:off x="6399031" y="1689993"/>
            <a:ext cx="2641600" cy="30115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69" tIns="33334" rIns="66669" bIns="33334" rtlCol="0" anchor="ctr"/>
          <a:lstStyle/>
          <a:p>
            <a:pPr algn="ctr"/>
            <a:endParaRPr lang="en-US" sz="900" b="1" dirty="0">
              <a:solidFill>
                <a:schemeClr val="tx1"/>
              </a:solidFill>
            </a:endParaRPr>
          </a:p>
          <a:p>
            <a:pPr algn="ctr"/>
            <a:r>
              <a:rPr lang="en-US" sz="1200" b="1" dirty="0">
                <a:solidFill>
                  <a:schemeClr val="tx1"/>
                </a:solidFill>
              </a:rPr>
              <a:t>Starting-up and Implementing the Entrepreneurial Venture</a:t>
            </a:r>
          </a:p>
          <a:p>
            <a:pPr algn="ctr"/>
            <a:endParaRPr lang="en-US" sz="900" b="1" dirty="0">
              <a:solidFill>
                <a:schemeClr val="tx1"/>
              </a:solidFill>
            </a:endParaRPr>
          </a:p>
          <a:p>
            <a:pPr algn="ctr"/>
            <a:endParaRPr lang="en-US" sz="900" b="1" dirty="0">
              <a:solidFill>
                <a:schemeClr val="tx1"/>
              </a:solidFill>
            </a:endParaRPr>
          </a:p>
          <a:p>
            <a:r>
              <a:rPr lang="en-US" sz="900" dirty="0">
                <a:solidFill>
                  <a:schemeClr val="tx1"/>
                </a:solidFill>
              </a:rPr>
              <a:t>ET 105: Enterprise Development</a:t>
            </a:r>
          </a:p>
          <a:p>
            <a:r>
              <a:rPr lang="en-US" sz="900" dirty="0">
                <a:solidFill>
                  <a:schemeClr val="tx1"/>
                </a:solidFill>
              </a:rPr>
              <a:t>                     and Management</a:t>
            </a:r>
            <a:endParaRPr lang="en-PH" sz="900" dirty="0">
              <a:solidFill>
                <a:schemeClr val="tx1"/>
              </a:solidFill>
            </a:endParaRPr>
          </a:p>
          <a:p>
            <a:r>
              <a:rPr lang="en-US" sz="900" dirty="0">
                <a:solidFill>
                  <a:schemeClr val="tx1"/>
                </a:solidFill>
              </a:rPr>
              <a:t>ET 108A/B: Business Practicum</a:t>
            </a: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pPr marL="166672" indent="-166672">
              <a:buAutoNum type="arabicPeriod"/>
            </a:pPr>
            <a:endParaRPr lang="en-US" sz="900" dirty="0">
              <a:solidFill>
                <a:schemeClr val="tx1"/>
              </a:solidFill>
            </a:endParaRPr>
          </a:p>
          <a:p>
            <a:pPr marL="166672" indent="-166672">
              <a:buAutoNum type="arabicPeriod"/>
            </a:pPr>
            <a:endParaRPr lang="en-US" sz="900" dirty="0">
              <a:solidFill>
                <a:schemeClr val="tx1"/>
              </a:solidFill>
            </a:endParaRPr>
          </a:p>
          <a:p>
            <a:endParaRPr lang="en-US" sz="900" dirty="0">
              <a:solidFill>
                <a:schemeClr val="tx1"/>
              </a:solidFill>
            </a:endParaRPr>
          </a:p>
          <a:p>
            <a:pPr marL="166672" indent="-166672">
              <a:buAutoNum type="arabicPeriod"/>
            </a:pPr>
            <a:endParaRPr lang="en-US" sz="900" dirty="0">
              <a:solidFill>
                <a:schemeClr val="tx1"/>
              </a:solidFill>
            </a:endParaRPr>
          </a:p>
          <a:p>
            <a:pPr marL="166672" indent="-166672">
              <a:buAutoNum type="arabicPeriod"/>
            </a:pPr>
            <a:endParaRPr lang="en-US" sz="900" dirty="0">
              <a:solidFill>
                <a:schemeClr val="tx1"/>
              </a:solidFill>
            </a:endParaRPr>
          </a:p>
          <a:p>
            <a:pPr marL="166672" indent="-166672">
              <a:buAutoNum type="arabicPeriod"/>
            </a:pPr>
            <a:endParaRPr lang="en-US" sz="900" dirty="0">
              <a:solidFill>
                <a:schemeClr val="tx1"/>
              </a:solidFill>
            </a:endParaRPr>
          </a:p>
        </p:txBody>
      </p:sp>
      <p:cxnSp>
        <p:nvCxnSpPr>
          <p:cNvPr id="54" name="Straight Arrow Connector 53"/>
          <p:cNvCxnSpPr>
            <a:stCxn id="28" idx="2"/>
          </p:cNvCxnSpPr>
          <p:nvPr/>
        </p:nvCxnSpPr>
        <p:spPr>
          <a:xfrm>
            <a:off x="4668522" y="285750"/>
            <a:ext cx="4784" cy="2234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937846" y="6130636"/>
            <a:ext cx="7502769" cy="571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69" tIns="33334" rIns="66669" bIns="33334" rtlCol="0" anchor="ctr"/>
          <a:lstStyle/>
          <a:p>
            <a:pPr algn="ctr"/>
            <a:r>
              <a:rPr lang="en-PH" b="1" dirty="0" smtClean="0">
                <a:solidFill>
                  <a:schemeClr val="tx1"/>
                </a:solidFill>
              </a:rPr>
              <a:t>A Competent Entrepreneurship Graduate</a:t>
            </a:r>
          </a:p>
          <a:p>
            <a:pPr algn="ctr"/>
            <a:r>
              <a:rPr lang="en-PH" sz="900" b="1" dirty="0">
                <a:solidFill>
                  <a:schemeClr val="tx1"/>
                </a:solidFill>
              </a:rPr>
              <a:t>Opportunity Seeking * Moderate risk-taking* High demand for efficiency and quality * Commitment to work contract * Persistence * Information Seeking * Goal Setting * Systematic Planning and Monitoring * Persuasion and Networking * Self-confidence</a:t>
            </a:r>
          </a:p>
        </p:txBody>
      </p:sp>
      <p:cxnSp>
        <p:nvCxnSpPr>
          <p:cNvPr id="87" name="Straight Arrow Connector 86"/>
          <p:cNvCxnSpPr/>
          <p:nvPr/>
        </p:nvCxnSpPr>
        <p:spPr>
          <a:xfrm>
            <a:off x="4806462" y="5961784"/>
            <a:ext cx="0" cy="1688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56" idx="3"/>
            <a:endCxn id="57" idx="1"/>
          </p:cNvCxnSpPr>
          <p:nvPr/>
        </p:nvCxnSpPr>
        <p:spPr>
          <a:xfrm>
            <a:off x="2885440" y="3172195"/>
            <a:ext cx="482991" cy="59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310641" y="1011031"/>
            <a:ext cx="6715761" cy="3846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69" tIns="33334" rIns="66669" bIns="33334" rtlCol="0" anchor="ctr"/>
          <a:lstStyle/>
          <a:p>
            <a:pPr algn="ctr"/>
            <a:r>
              <a:rPr lang="en-PH" sz="1600" b="1" dirty="0" smtClean="0">
                <a:solidFill>
                  <a:schemeClr val="tx1"/>
                </a:solidFill>
              </a:rPr>
              <a:t>Miriam College Core Values</a:t>
            </a:r>
          </a:p>
          <a:p>
            <a:pPr algn="ctr"/>
            <a:r>
              <a:rPr lang="en-PH" sz="1600" b="1" dirty="0" smtClean="0">
                <a:solidFill>
                  <a:schemeClr val="tx1"/>
                </a:solidFill>
              </a:rPr>
              <a:t>(Truth, Justice, Peace, and Integrity of Creation)</a:t>
            </a:r>
            <a:endParaRPr lang="en-PH" sz="1600" b="1" dirty="0">
              <a:solidFill>
                <a:schemeClr val="tx1"/>
              </a:solidFill>
            </a:endParaRPr>
          </a:p>
        </p:txBody>
      </p:sp>
      <p:cxnSp>
        <p:nvCxnSpPr>
          <p:cNvPr id="33" name="Straight Arrow Connector 32"/>
          <p:cNvCxnSpPr/>
          <p:nvPr/>
        </p:nvCxnSpPr>
        <p:spPr>
          <a:xfrm>
            <a:off x="4663736" y="749681"/>
            <a:ext cx="4784" cy="2234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a:endCxn id="56" idx="0"/>
          </p:cNvCxnSpPr>
          <p:nvPr/>
        </p:nvCxnSpPr>
        <p:spPr>
          <a:xfrm flipH="1">
            <a:off x="1564640" y="1395707"/>
            <a:ext cx="3103882" cy="270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2"/>
          </p:cNvCxnSpPr>
          <p:nvPr/>
        </p:nvCxnSpPr>
        <p:spPr>
          <a:xfrm flipH="1">
            <a:off x="4663737" y="1395707"/>
            <a:ext cx="4785" cy="270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61" idx="0"/>
          </p:cNvCxnSpPr>
          <p:nvPr/>
        </p:nvCxnSpPr>
        <p:spPr>
          <a:xfrm>
            <a:off x="4668522" y="1395707"/>
            <a:ext cx="3051309" cy="2942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6" idx="2"/>
            <a:endCxn id="35" idx="0"/>
          </p:cNvCxnSpPr>
          <p:nvPr/>
        </p:nvCxnSpPr>
        <p:spPr>
          <a:xfrm>
            <a:off x="1564641" y="4677958"/>
            <a:ext cx="3108665" cy="3395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1" idx="2"/>
          </p:cNvCxnSpPr>
          <p:nvPr/>
        </p:nvCxnSpPr>
        <p:spPr>
          <a:xfrm flipH="1">
            <a:off x="4982308" y="4701520"/>
            <a:ext cx="2737523" cy="3160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6462" y="4685836"/>
            <a:ext cx="0" cy="3316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7" idx="3"/>
            <a:endCxn id="61" idx="1"/>
          </p:cNvCxnSpPr>
          <p:nvPr/>
        </p:nvCxnSpPr>
        <p:spPr>
          <a:xfrm>
            <a:off x="6010031" y="3178094"/>
            <a:ext cx="389000" cy="1766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19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circle(in)">
                                      <p:cBhvr>
                                        <p:cTn id="13" dur="20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circle(in)">
                                      <p:cBhvr>
                                        <p:cTn id="24" dur="20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ppt_x"/>
                                          </p:val>
                                        </p:tav>
                                        <p:tav tm="100000">
                                          <p:val>
                                            <p:strVal val="#ppt_x"/>
                                          </p:val>
                                        </p:tav>
                                      </p:tavLst>
                                    </p:anim>
                                    <p:anim calcmode="lin" valueType="num">
                                      <p:cBhvr additive="base">
                                        <p:cTn id="4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circle(in)">
                                      <p:cBhvr>
                                        <p:cTn id="51" dur="2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circle(in)">
                                      <p:cBhvr>
                                        <p:cTn id="67" dur="20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additive="base">
                                        <p:cTn id="72" dur="500" fill="hold"/>
                                        <p:tgtEl>
                                          <p:spTgt spid="61"/>
                                        </p:tgtEl>
                                        <p:attrNameLst>
                                          <p:attrName>ppt_x</p:attrName>
                                        </p:attrNameLst>
                                      </p:cBhvr>
                                      <p:tavLst>
                                        <p:tav tm="0">
                                          <p:val>
                                            <p:strVal val="#ppt_x"/>
                                          </p:val>
                                        </p:tav>
                                        <p:tav tm="100000">
                                          <p:val>
                                            <p:strVal val="#ppt_x"/>
                                          </p:val>
                                        </p:tav>
                                      </p:tavLst>
                                    </p:anim>
                                    <p:anim calcmode="lin" valueType="num">
                                      <p:cBhvr additive="base">
                                        <p:cTn id="7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circle(in)">
                                      <p:cBhvr>
                                        <p:cTn id="78" dur="2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circle(in)">
                                      <p:cBhvr>
                                        <p:cTn id="83" dur="20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circle(in)">
                                      <p:cBhvr>
                                        <p:cTn id="88" dur="20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circle(in)">
                                      <p:cBhvr>
                                        <p:cTn id="99" dur="2000"/>
                                        <p:tgtEl>
                                          <p:spTgt spid="87"/>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additive="base">
                                        <p:cTn id="104" dur="500" fill="hold"/>
                                        <p:tgtEl>
                                          <p:spTgt spid="83"/>
                                        </p:tgtEl>
                                        <p:attrNameLst>
                                          <p:attrName>ppt_x</p:attrName>
                                        </p:attrNameLst>
                                      </p:cBhvr>
                                      <p:tavLst>
                                        <p:tav tm="0">
                                          <p:val>
                                            <p:strVal val="#ppt_x"/>
                                          </p:val>
                                        </p:tav>
                                        <p:tav tm="100000">
                                          <p:val>
                                            <p:strVal val="#ppt_x"/>
                                          </p:val>
                                        </p:tav>
                                      </p:tavLst>
                                    </p:anim>
                                    <p:anim calcmode="lin" valueType="num">
                                      <p:cBhvr additive="base">
                                        <p:cTn id="105"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8" grpId="0" animBg="1"/>
      <p:bldP spid="29" grpId="0" animBg="1"/>
      <p:bldP spid="56" grpId="0" animBg="1"/>
      <p:bldP spid="57" grpId="0" animBg="1"/>
      <p:bldP spid="61" grpId="0" animBg="1"/>
      <p:bldP spid="83"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696</Words>
  <Application>Microsoft Office PowerPoint</Application>
  <PresentationFormat>On-screen Show (4:3)</PresentationFormat>
  <Paragraphs>132</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DEVELOPMENT OF AN ENTREPRENEURSHIP  CURRICULUM  FRAMEWORK  AND APPROACHES  FOR GLOBAL COMPETITIVENESS The Philippine Experience</vt:lpstr>
      <vt:lpstr>Background of the Entrepreneurship Program in the Philippines</vt:lpstr>
      <vt:lpstr>Diagram 1:  The 5 Building Blocks</vt:lpstr>
      <vt:lpstr>The 10 Entrepreneurial Competencies</vt:lpstr>
      <vt:lpstr>Commission on Higher Education Memorandum  Order # 17 on BS Entrepreneurship </vt:lpstr>
      <vt:lpstr>The Philippines Experience:  The Miriam College  Total Entrepreneurship and  Business Experience  at Work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pliban</dc:creator>
  <cp:lastModifiedBy>Ma. Cristina Ibanez</cp:lastModifiedBy>
  <cp:revision>42</cp:revision>
  <dcterms:created xsi:type="dcterms:W3CDTF">2013-06-05T05:39:46Z</dcterms:created>
  <dcterms:modified xsi:type="dcterms:W3CDTF">2013-06-17T00:40:50Z</dcterms:modified>
</cp:coreProperties>
</file>