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C4714-8409-474E-9C31-915B490F0D02}" type="datetimeFigureOut">
              <a:rPr lang="en-AU" smtClean="0"/>
              <a:t>2/08/2012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56590-5D92-4527-AF07-DF80352453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31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385B-88F4-4408-A121-1359183B3C0F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98F3-50BD-4E39-884D-24B2E52F8204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72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2D51-3E16-4611-8607-BEDB43439A07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98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2204-C76F-411A-9661-056F1C41970A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81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D456-E844-4B06-8EAD-E257804BE373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6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4738-91F5-4E3C-B38F-0A7E784EFFC3}" type="datetime1">
              <a:rPr lang="en-AU" smtClean="0"/>
              <a:t>2/08/2012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23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2D5A-48F0-450D-97CF-92C418F4EDB7}" type="datetime1">
              <a:rPr lang="en-AU" smtClean="0"/>
              <a:t>2/08/2012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555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8A5B-D0A3-4FC1-999C-8CD141C70403}" type="datetime1">
              <a:rPr lang="en-AU" smtClean="0"/>
              <a:t>2/08/2012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9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1B0C-7825-4576-B251-B5115C7BF740}" type="datetime1">
              <a:rPr lang="en-AU" smtClean="0"/>
              <a:t>2/08/2012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0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4099-3E2D-4120-91DF-0321BE54F202}" type="datetime1">
              <a:rPr lang="en-AU" smtClean="0"/>
              <a:t>2/08/2012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419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3328-C434-41DE-93CB-E36A58D06058}" type="datetime1">
              <a:rPr lang="en-AU" smtClean="0"/>
              <a:t>2/08/2012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1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7EEF-6F51-4B87-82EB-65114E1D9DE7}" type="datetime1">
              <a:rPr lang="en-AU" smtClean="0"/>
              <a:t>2/08/2012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3723-4F8F-484F-A242-008C2C2DD2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9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Asian English in Use: Implications for ELT</a:t>
            </a:r>
          </a:p>
          <a:p>
            <a:endParaRPr lang="en-AU" dirty="0"/>
          </a:p>
          <a:p>
            <a:r>
              <a:rPr lang="en-AU" dirty="0" smtClean="0"/>
              <a:t>Andy Kirkpatrick</a:t>
            </a:r>
          </a:p>
          <a:p>
            <a:endParaRPr lang="en-AU" dirty="0"/>
          </a:p>
          <a:p>
            <a:r>
              <a:rPr lang="en-AU" smtClean="0"/>
              <a:t>Da Nang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International Conference on TESOL, 9-11 Aug 2012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03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/>
          <a:lstStyle/>
          <a:p>
            <a:r>
              <a:rPr lang="en-AU" dirty="0" smtClean="0"/>
              <a:t>In VOICE but not ACE</a:t>
            </a:r>
          </a:p>
          <a:p>
            <a:endParaRPr lang="en-AU" dirty="0" smtClean="0"/>
          </a:p>
          <a:p>
            <a:pPr algn="l"/>
            <a:r>
              <a:rPr lang="en-AU" dirty="0" err="1" smtClean="0"/>
              <a:t>Interchangeability</a:t>
            </a:r>
            <a:r>
              <a:rPr lang="en-AU" dirty="0" smtClean="0"/>
              <a:t> of ‘who’, ‘which’</a:t>
            </a:r>
          </a:p>
          <a:p>
            <a:pPr algn="l"/>
            <a:endParaRPr lang="en-AU" dirty="0" smtClean="0"/>
          </a:p>
          <a:p>
            <a:pPr algn="l"/>
            <a:r>
              <a:rPr lang="en-AU" dirty="0" smtClean="0"/>
              <a:t>Flexible use of definite/indefinite articles</a:t>
            </a:r>
          </a:p>
          <a:p>
            <a:pPr algn="l"/>
            <a:endParaRPr lang="en-AU" dirty="0" smtClean="0"/>
          </a:p>
          <a:p>
            <a:pPr algn="l"/>
            <a:r>
              <a:rPr lang="en-AU" dirty="0" smtClean="0"/>
              <a:t>Treating uncountable nouns as plural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292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/>
          <a:lstStyle/>
          <a:p>
            <a:r>
              <a:rPr lang="en-AU" dirty="0" smtClean="0"/>
              <a:t>In ACE</a:t>
            </a:r>
          </a:p>
          <a:p>
            <a:endParaRPr lang="en-AU" dirty="0"/>
          </a:p>
          <a:p>
            <a:pPr algn="l"/>
            <a:r>
              <a:rPr lang="en-AU" dirty="0" smtClean="0"/>
              <a:t>Base form of verb for past tense</a:t>
            </a:r>
          </a:p>
          <a:p>
            <a:pPr algn="l"/>
            <a:r>
              <a:rPr lang="en-AU" dirty="0" smtClean="0"/>
              <a:t>Omission of articles</a:t>
            </a:r>
          </a:p>
          <a:p>
            <a:pPr algn="l"/>
            <a:r>
              <a:rPr lang="en-AU" dirty="0" smtClean="0"/>
              <a:t>Drop </a:t>
            </a:r>
            <a:r>
              <a:rPr lang="en-AU" dirty="0"/>
              <a:t>o</a:t>
            </a:r>
            <a:r>
              <a:rPr lang="en-AU" dirty="0" smtClean="0"/>
              <a:t>f ‘s’ plural marker</a:t>
            </a:r>
          </a:p>
          <a:p>
            <a:pPr algn="l"/>
            <a:r>
              <a:rPr lang="en-AU" dirty="0" smtClean="0"/>
              <a:t>Omission of copula ‘be’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302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306144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Base Verb Form for Past Tense</a:t>
            </a:r>
          </a:p>
          <a:p>
            <a:pPr algn="l"/>
            <a:endParaRPr lang="en-AU" dirty="0"/>
          </a:p>
          <a:p>
            <a:pPr marL="342900" indent="-342900" algn="l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 err="1">
                <a:ea typeface="絘?螗燋" charset="-120"/>
                <a:cs typeface="Times New Roman" pitchFamily="18" charset="0"/>
              </a:rPr>
              <a:t>pvc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&gt; very lazy but then [first name5] </a:t>
            </a:r>
            <a:r>
              <a:rPr lang="en-US" altLang="zh-TW" dirty="0">
                <a:solidFill>
                  <a:schemeClr val="tx1"/>
                </a:solidFill>
                <a:ea typeface="絘?螗燋" charset="-120"/>
                <a:cs typeface="Times New Roman" pitchFamily="18" charset="0"/>
              </a:rPr>
              <a:t>said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that he </a:t>
            </a:r>
            <a:r>
              <a:rPr lang="en-US" altLang="zh-TW" b="1" dirty="0">
                <a:solidFill>
                  <a:srgbClr val="FF0000"/>
                </a:solidFill>
                <a:ea typeface="絘?螗燋" charset="-120"/>
                <a:cs typeface="Times New Roman" pitchFamily="18" charset="0"/>
              </a:rPr>
              <a:t>want</a:t>
            </a:r>
            <a:r>
              <a:rPr lang="en-US" altLang="zh-TW" dirty="0">
                <a:solidFill>
                  <a:srgbClr val="FF0000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then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hh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S2: no aha S1: just ask just e-mail  </a:t>
            </a:r>
          </a:p>
          <a:p>
            <a:pPr marL="342900" indent="-342900" algn="l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>
                <a:ea typeface="絘?螗燋" charset="-120"/>
                <a:cs typeface="Times New Roman" pitchFamily="18" charset="0"/>
              </a:rPr>
              <a:t> S2: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mhm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: S1: but even though he </a:t>
            </a:r>
            <a:r>
              <a:rPr lang="en-US" altLang="zh-TW" dirty="0">
                <a:solidFill>
                  <a:schemeClr val="tx1"/>
                </a:solidFill>
                <a:ea typeface="絘?螗燋" charset="-120"/>
                <a:cs typeface="Times New Roman" pitchFamily="18" charset="0"/>
              </a:rPr>
              <a:t>enjoyed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and he </a:t>
            </a:r>
            <a:r>
              <a:rPr lang="en-US" altLang="zh-TW" b="1" dirty="0">
                <a:solidFill>
                  <a:srgbClr val="FF0000"/>
                </a:solidFill>
                <a:ea typeface="絘?螗燋" charset="-120"/>
                <a:cs typeface="Times New Roman" pitchFamily="18" charset="0"/>
              </a:rPr>
              <a:t>want</a:t>
            </a:r>
            <a:r>
              <a:rPr lang="en-US" altLang="zh-TW" dirty="0">
                <a:solidFill>
                  <a:srgbClr val="FF0000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to go  S2: @@ S1: yeah always missing (1) </a:t>
            </a:r>
          </a:p>
          <a:p>
            <a:pPr marL="342900" indent="-342900" algn="l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>
                <a:ea typeface="絘?螗燋" charset="-120"/>
                <a:cs typeface="Times New Roman" pitchFamily="18" charset="0"/>
              </a:rPr>
              <a:t>14 tsk she said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lah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then she kept replying then she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say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how can you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erm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sue how can you call</a:t>
            </a:r>
          </a:p>
          <a:p>
            <a:pPr marL="342900" indent="-342900" algn="l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>
                <a:ea typeface="絘?螗燋" charset="-120"/>
                <a:cs typeface="Times New Roman" pitchFamily="18" charset="0"/>
              </a:rPr>
              <a:t>him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erm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S2: yes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erm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he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he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say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that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erm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he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ask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me for help teaching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509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Clr>
                <a:schemeClr val="tx2"/>
              </a:buClr>
              <a:buNone/>
              <a:defRPr/>
            </a:pPr>
            <a:r>
              <a:rPr lang="en-US" altLang="zh-TW" dirty="0" smtClean="0">
                <a:ea typeface="絘?螗燋" charset="-120"/>
                <a:cs typeface="Times New Roman" pitchFamily="18" charset="0"/>
              </a:rPr>
              <a:t>Omission of Articles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endParaRPr lang="en-US" altLang="zh-TW" dirty="0">
              <a:ea typeface="絘?螗燋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 smtClean="0">
                <a:ea typeface="絘?螗燋" charset="-120"/>
                <a:cs typeface="Times New Roman" pitchFamily="18" charset="0"/>
              </a:rPr>
              <a:t>the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good student to be more active in helping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teacher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to help some weaker student to </a:t>
            </a:r>
            <a:r>
              <a:rPr lang="en-US" altLang="zh-TW" dirty="0" smtClean="0">
                <a:ea typeface="絘?螗燋" charset="-120"/>
                <a:cs typeface="Times New Roman" pitchFamily="18" charset="0"/>
              </a:rPr>
              <a:t>improve</a:t>
            </a:r>
            <a:endParaRPr lang="en-US" altLang="zh-TW" dirty="0">
              <a:ea typeface="絘?螗燋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 err="1" smtClean="0">
                <a:ea typeface="絘?螗燋" charset="-120"/>
                <a:cs typeface="Times New Roman" pitchFamily="18" charset="0"/>
              </a:rPr>
              <a:t>erm</a:t>
            </a:r>
            <a:r>
              <a:rPr lang="en-US" altLang="zh-TW" dirty="0" smtClean="0"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band two will be the easier for </a:t>
            </a:r>
            <a:r>
              <a:rPr lang="en-US" altLang="zh-TW" dirty="0" err="1">
                <a:ea typeface="絘?螗燋" charset="-120"/>
                <a:cs typeface="Times New Roman" pitchFamily="18" charset="0"/>
              </a:rPr>
              <a:t>for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teacher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to deal with to handle with because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w"/>
              <a:defRPr/>
            </a:pPr>
            <a:r>
              <a:rPr lang="en-US" altLang="zh-TW" dirty="0">
                <a:ea typeface="絘?螗燋" charset="-120"/>
                <a:cs typeface="Times New Roman" pitchFamily="18" charset="0"/>
              </a:rPr>
              <a:t>role of teacher? I mean what’s the role of </a:t>
            </a:r>
            <a:r>
              <a:rPr lang="en-US" altLang="zh-TW" b="1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teacher</a:t>
            </a:r>
            <a:r>
              <a:rPr lang="en-US" altLang="zh-TW" dirty="0">
                <a:solidFill>
                  <a:schemeClr val="tx2"/>
                </a:solidFill>
                <a:ea typeface="絘?螗燋" charset="-120"/>
                <a:cs typeface="Times New Roman" pitchFamily="18" charset="0"/>
              </a:rPr>
              <a:t> </a:t>
            </a:r>
            <a:r>
              <a:rPr lang="en-US" altLang="zh-TW" dirty="0">
                <a:ea typeface="絘?螗燋" charset="-120"/>
                <a:cs typeface="Times New Roman" pitchFamily="18" charset="0"/>
              </a:rPr>
              <a:t>in classroom?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04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Omission of  plural ‘s’</a:t>
            </a:r>
          </a:p>
          <a:p>
            <a:pPr marL="0" indent="0" algn="ctr">
              <a:buNone/>
            </a:pPr>
            <a:endParaRPr lang="en-AU" dirty="0" smtClean="0"/>
          </a:p>
          <a:p>
            <a:pPr>
              <a:defRPr/>
            </a:pPr>
            <a:r>
              <a:rPr lang="en-US" altLang="zh-TW" dirty="0"/>
              <a:t>is test you know h you know the teachers and </a:t>
            </a:r>
            <a:r>
              <a:rPr lang="en-US" altLang="zh-TW" b="1" dirty="0"/>
              <a:t>student</a:t>
            </a:r>
            <a:r>
              <a:rPr lang="en-US" altLang="zh-TW" dirty="0"/>
              <a:t> they greater h they greater emphasis </a:t>
            </a:r>
          </a:p>
          <a:p>
            <a:pPr>
              <a:defRPr/>
            </a:pPr>
            <a:r>
              <a:rPr lang="en-US" altLang="zh-TW" dirty="0"/>
              <a:t>greater emphasis on it </a:t>
            </a:r>
            <a:r>
              <a:rPr lang="en-US" altLang="zh-TW" dirty="0" err="1"/>
              <a:t>er</a:t>
            </a:r>
            <a:r>
              <a:rPr lang="en-US" altLang="zh-TW" dirty="0"/>
              <a:t> h so teachers and </a:t>
            </a:r>
            <a:r>
              <a:rPr lang="en-US" altLang="zh-TW" b="1" dirty="0"/>
              <a:t>student</a:t>
            </a:r>
            <a:r>
              <a:rPr lang="en-US" altLang="zh-TW" dirty="0"/>
              <a:t> on purpose </a:t>
            </a:r>
            <a:r>
              <a:rPr lang="en-US" altLang="zh-TW" dirty="0" err="1"/>
              <a:t>er</a:t>
            </a:r>
            <a:r>
              <a:rPr lang="en-US" altLang="zh-TW" dirty="0"/>
              <a:t> h learn some test </a:t>
            </a:r>
          </a:p>
          <a:p>
            <a:pPr>
              <a:defRPr/>
            </a:pPr>
            <a:r>
              <a:rPr lang="en-US" altLang="zh-TW" dirty="0"/>
              <a:t>any scores yeah too much of it to </a:t>
            </a:r>
            <a:r>
              <a:rPr lang="en-US" altLang="zh-TW" dirty="0" err="1"/>
              <a:t>to</a:t>
            </a:r>
            <a:r>
              <a:rPr lang="en-US" altLang="zh-TW" dirty="0"/>
              <a:t> attract </a:t>
            </a:r>
            <a:r>
              <a:rPr lang="en-US" altLang="zh-TW" b="1" dirty="0"/>
              <a:t>student</a:t>
            </a:r>
            <a:r>
              <a:rPr lang="en-US" altLang="zh-TW" dirty="0"/>
              <a:t> come to class yeah because 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/>
              <a:t>i</a:t>
            </a:r>
            <a:r>
              <a:rPr lang="en-US" altLang="zh-TW" dirty="0" smtClean="0"/>
              <a:t>n </a:t>
            </a:r>
            <a:r>
              <a:rPr lang="en-US" altLang="zh-TW" dirty="0"/>
              <a:t>school as well you can </a:t>
            </a:r>
            <a:r>
              <a:rPr lang="en-US" altLang="zh-TW" dirty="0" err="1"/>
              <a:t>cos</a:t>
            </a:r>
            <a:r>
              <a:rPr lang="en-US" altLang="zh-TW" dirty="0"/>
              <a:t> it will attract </a:t>
            </a:r>
            <a:r>
              <a:rPr lang="en-US" altLang="zh-TW" b="1" dirty="0"/>
              <a:t>student</a:t>
            </a:r>
            <a:r>
              <a:rPr lang="en-US" altLang="zh-TW" dirty="0"/>
              <a:t> to choose something </a:t>
            </a:r>
            <a:r>
              <a:rPr lang="en-US" altLang="zh-TW" dirty="0" err="1"/>
              <a:t>hh</a:t>
            </a:r>
            <a:r>
              <a:rPr lang="en-US" altLang="zh-TW" dirty="0"/>
              <a:t> they really </a:t>
            </a:r>
            <a:r>
              <a:rPr lang="en-US" altLang="zh-TW" dirty="0" smtClean="0"/>
              <a:t>want</a:t>
            </a: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that </a:t>
            </a:r>
            <a:r>
              <a:rPr lang="en-US" altLang="zh-TW" dirty="0"/>
              <a:t>is why some of the </a:t>
            </a:r>
            <a:r>
              <a:rPr lang="en-US" altLang="zh-TW" dirty="0" smtClean="0"/>
              <a:t>it  </a:t>
            </a:r>
            <a:r>
              <a:rPr lang="en-US" altLang="zh-TW" b="1" dirty="0"/>
              <a:t>student</a:t>
            </a:r>
            <a:r>
              <a:rPr lang="en-US" altLang="zh-TW" dirty="0"/>
              <a:t> you see them getting offer more than</a:t>
            </a:r>
          </a:p>
          <a:p>
            <a:pPr>
              <a:defRPr/>
            </a:pPr>
            <a:r>
              <a:rPr lang="en-US" altLang="zh-TW" dirty="0" smtClean="0"/>
              <a:t>maybe </a:t>
            </a:r>
            <a:r>
              <a:rPr lang="en-US" altLang="zh-TW" dirty="0"/>
              <a:t>he was one of the good </a:t>
            </a:r>
            <a:r>
              <a:rPr lang="en-US" altLang="zh-TW" b="1" dirty="0"/>
              <a:t>student</a:t>
            </a:r>
            <a:r>
              <a:rPr lang="en-US" altLang="zh-TW" dirty="0"/>
              <a:t> the best student in the class S1: ye </a:t>
            </a:r>
          </a:p>
          <a:p>
            <a:pPr>
              <a:defRPr/>
            </a:pPr>
            <a:r>
              <a:rPr lang="en-US" altLang="zh-TW" dirty="0"/>
              <a:t>think about different way of motivating her </a:t>
            </a:r>
            <a:r>
              <a:rPr lang="en-US" altLang="zh-TW" b="1" dirty="0"/>
              <a:t>student</a:t>
            </a:r>
            <a:r>
              <a:rPr lang="en-US" altLang="zh-TW" dirty="0"/>
              <a:t> that is the start planning right star</a:t>
            </a:r>
          </a:p>
          <a:p>
            <a:pPr marL="0" indent="0">
              <a:buNone/>
              <a:defRPr/>
            </a:pPr>
            <a:r>
              <a:rPr lang="en-US" altLang="zh-TW" dirty="0"/>
              <a:t>     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27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Omission of ‘be’</a:t>
            </a:r>
          </a:p>
          <a:p>
            <a:pPr marL="0" indent="0" algn="ctr">
              <a:buNone/>
            </a:pPr>
            <a:endParaRPr lang="en-AU" dirty="0" smtClean="0"/>
          </a:p>
          <a:p>
            <a:r>
              <a:rPr lang="en-US" altLang="zh-TW" dirty="0"/>
              <a:t>from [place3] S1: this (.) </a:t>
            </a:r>
            <a:r>
              <a:rPr lang="en-US" altLang="zh-TW" b="1" dirty="0"/>
              <a:t>this our traditional things</a:t>
            </a:r>
            <a:r>
              <a:rPr lang="en-US" altLang="zh-TW" dirty="0"/>
              <a:t>= S2: =that's </a:t>
            </a:r>
            <a:r>
              <a:rPr lang="en-US" altLang="zh-TW" dirty="0" err="1"/>
              <a:t>cor</a:t>
            </a:r>
            <a:endParaRPr lang="en-US" altLang="zh-TW" dirty="0"/>
          </a:p>
          <a:p>
            <a:r>
              <a:rPr lang="en-US" altLang="zh-TW" dirty="0"/>
              <a:t>fish S3: it looks like the ( )? @ ah S1: yah</a:t>
            </a:r>
            <a:r>
              <a:rPr lang="en-US" altLang="zh-TW" b="1" dirty="0"/>
              <a:t> this our one of our main dish </a:t>
            </a:r>
            <a:r>
              <a:rPr lang="en-US" altLang="zh-TW" dirty="0"/>
              <a:t>S3: @@ main dis</a:t>
            </a:r>
          </a:p>
          <a:p>
            <a:r>
              <a:rPr lang="en-US" altLang="zh-TW" dirty="0"/>
              <a:t>of your apples= S2: =eh </a:t>
            </a:r>
            <a:r>
              <a:rPr lang="en-US" altLang="zh-TW" dirty="0" err="1"/>
              <a:t>eh</a:t>
            </a:r>
            <a:r>
              <a:rPr lang="en-US" altLang="zh-TW" dirty="0"/>
              <a:t> it's very cool &lt;5&gt; </a:t>
            </a:r>
            <a:r>
              <a:rPr lang="en-US" altLang="zh-TW" b="1" dirty="0"/>
              <a:t>this very cool</a:t>
            </a:r>
            <a:r>
              <a:rPr lang="en-US" altLang="zh-TW" dirty="0"/>
              <a:t> S1: hey they are saying </a:t>
            </a:r>
          </a:p>
          <a:p>
            <a:r>
              <a:rPr lang="en-US" altLang="zh-TW" dirty="0"/>
              <a:t>1: but looks too young already S2: &lt;2&gt; </a:t>
            </a:r>
            <a:r>
              <a:rPr lang="en-US" altLang="zh-TW" b="1" dirty="0"/>
              <a:t>this the tutorial</a:t>
            </a:r>
            <a:r>
              <a:rPr lang="en-US" altLang="zh-TW" dirty="0"/>
              <a:t> that that he </a:t>
            </a:r>
            <a:r>
              <a:rPr lang="en-US" altLang="zh-TW" dirty="0" err="1"/>
              <a:t>er</a:t>
            </a:r>
            <a:r>
              <a:rPr lang="en-US" altLang="zh-TW" dirty="0"/>
              <a:t> that he </a:t>
            </a:r>
          </a:p>
          <a:p>
            <a:r>
              <a:rPr lang="en-US" altLang="zh-TW" dirty="0"/>
              <a:t>his guy oh yeah oh this one also very stupid </a:t>
            </a:r>
            <a:r>
              <a:rPr lang="en-US" altLang="zh-TW" b="1" dirty="0"/>
              <a:t>this one very stupid </a:t>
            </a:r>
            <a:r>
              <a:rPr lang="en-US" altLang="zh-TW" dirty="0"/>
              <a:t>it's become better less </a:t>
            </a:r>
          </a:p>
          <a:p>
            <a:r>
              <a:rPr lang="en-US" altLang="zh-TW" dirty="0"/>
              <a:t>m right S2: </a:t>
            </a:r>
            <a:r>
              <a:rPr lang="en-US" altLang="zh-TW" dirty="0" err="1"/>
              <a:t>veRY</a:t>
            </a:r>
            <a:r>
              <a:rPr lang="en-US" altLang="zh-TW" dirty="0"/>
              <a:t> S1: very </a:t>
            </a:r>
            <a:r>
              <a:rPr lang="en-US" altLang="zh-TW" dirty="0" err="1"/>
              <a:t>very</a:t>
            </a:r>
            <a:r>
              <a:rPr lang="en-US" altLang="zh-TW" dirty="0"/>
              <a:t> slim eh h but </a:t>
            </a:r>
            <a:r>
              <a:rPr lang="en-US" altLang="zh-TW" b="1" dirty="0"/>
              <a:t>this one very obvious </a:t>
            </a:r>
            <a:r>
              <a:rPr lang="en-US" altLang="zh-TW" dirty="0"/>
              <a:t>they very slim eh my </a:t>
            </a:r>
          </a:p>
          <a:p>
            <a:r>
              <a:rPr lang="en-US" altLang="zh-TW" dirty="0"/>
              <a:t>s one ah </a:t>
            </a:r>
            <a:r>
              <a:rPr lang="en-US" altLang="zh-TW" dirty="0" err="1"/>
              <a:t>ah</a:t>
            </a:r>
            <a:r>
              <a:rPr lang="en-US" altLang="zh-TW" dirty="0"/>
              <a:t> </a:t>
            </a:r>
            <a:r>
              <a:rPr lang="en-US" altLang="zh-TW" dirty="0" err="1"/>
              <a:t>ah</a:t>
            </a:r>
            <a:r>
              <a:rPr lang="en-US" altLang="zh-TW" dirty="0"/>
              <a:t> </a:t>
            </a:r>
            <a:r>
              <a:rPr lang="en-US" altLang="zh-TW" dirty="0" err="1"/>
              <a:t>ah</a:t>
            </a:r>
            <a:r>
              <a:rPr lang="en-US" altLang="zh-TW" dirty="0"/>
              <a:t> i saw this before this one </a:t>
            </a:r>
            <a:r>
              <a:rPr lang="en-US" altLang="zh-TW" b="1" dirty="0"/>
              <a:t>this one very special </a:t>
            </a:r>
            <a:r>
              <a:rPr lang="en-US" altLang="zh-TW" dirty="0"/>
              <a:t>(.) never tried </a:t>
            </a:r>
            <a:r>
              <a:rPr lang="en-US" altLang="zh-TW" dirty="0" smtClean="0"/>
              <a:t>before </a:t>
            </a:r>
            <a:endParaRPr lang="en-US" altLang="zh-TW" dirty="0"/>
          </a:p>
          <a:p>
            <a:r>
              <a:rPr lang="en-US" altLang="zh-TW" dirty="0" err="1"/>
              <a:t>ery</a:t>
            </a:r>
            <a:r>
              <a:rPr lang="en-US" altLang="zh-TW" dirty="0"/>
              <a:t> very slim eh h but this one very obvious </a:t>
            </a:r>
            <a:r>
              <a:rPr lang="en-US" altLang="zh-TW" b="1" dirty="0"/>
              <a:t>they very slim </a:t>
            </a:r>
            <a:r>
              <a:rPr lang="en-US" altLang="zh-TW" dirty="0"/>
              <a:t>eh my face become like long @ </a:t>
            </a:r>
          </a:p>
          <a:p>
            <a:r>
              <a:rPr lang="en-US" altLang="zh-TW" dirty="0"/>
              <a:t>e very rich S2: they @@@ S4: yeah </a:t>
            </a:r>
            <a:r>
              <a:rPr lang="en-US" altLang="zh-TW" b="1" dirty="0"/>
              <a:t>they very rich </a:t>
            </a:r>
            <a:r>
              <a:rPr lang="en-US" altLang="zh-TW" dirty="0"/>
              <a:t>S3: those of (he) even in </a:t>
            </a:r>
            <a:r>
              <a:rPr lang="en-US" altLang="zh-TW" dirty="0" err="1"/>
              <a:t>coll</a:t>
            </a:r>
            <a:endParaRPr lang="en-US" altLang="zh-TW" dirty="0"/>
          </a:p>
          <a:p>
            <a:r>
              <a:rPr lang="en-US" altLang="zh-TW" dirty="0"/>
              <a:t>then when they see people enjoy the food </a:t>
            </a:r>
            <a:r>
              <a:rPr lang="en-US" altLang="zh-TW" b="1" dirty="0"/>
              <a:t>they very happy </a:t>
            </a:r>
            <a:r>
              <a:rPr lang="en-US" altLang="zh-TW" dirty="0"/>
              <a:t>no ah right S1: yeah S2: that</a:t>
            </a:r>
          </a:p>
          <a:p>
            <a:r>
              <a:rPr lang="en-US" altLang="zh-TW" dirty="0" err="1"/>
              <a:t>hy</a:t>
            </a:r>
            <a:r>
              <a:rPr lang="en-US" altLang="zh-TW" dirty="0"/>
              <a:t> i was asking i was asking all the guys eh </a:t>
            </a:r>
            <a:r>
              <a:rPr lang="en-US" altLang="zh-TW" b="1" dirty="0"/>
              <a:t>they very funny </a:t>
            </a:r>
            <a:r>
              <a:rPr lang="en-US" altLang="zh-TW" dirty="0"/>
              <a:t>@ S3: @@ h S1: yeah so hard of course can ask aha but just scared </a:t>
            </a:r>
            <a:r>
              <a:rPr lang="en-US" altLang="zh-TW" b="1" dirty="0"/>
              <a:t>they very busy </a:t>
            </a:r>
            <a:r>
              <a:rPr lang="en-US" altLang="zh-TW" dirty="0"/>
              <a:t>i talk fifteen minutes not so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13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60400" indent="-660400" algn="ctr">
              <a:buNone/>
              <a:defRPr/>
            </a:pPr>
            <a:r>
              <a:rPr lang="en-US" altLang="zh-TW" dirty="0"/>
              <a:t>What’s Going On?</a:t>
            </a:r>
          </a:p>
          <a:p>
            <a:pPr marL="660400" indent="-660400">
              <a:buFont typeface="Wingdings" pitchFamily="2" charset="2"/>
              <a:buAutoNum type="romanLcParenBoth"/>
              <a:defRPr/>
            </a:pPr>
            <a:r>
              <a:rPr lang="en-US" altLang="zh-TW" dirty="0"/>
              <a:t>Too many shared but distinctive features to be able to argue for substrate language influence: especially as there are so many shared features between British and other vernaculars;</a:t>
            </a:r>
          </a:p>
          <a:p>
            <a:pPr marL="660400" indent="-660400">
              <a:buFont typeface="Wingdings" pitchFamily="2" charset="2"/>
              <a:buAutoNum type="romanLcParenBoth"/>
              <a:defRPr/>
            </a:pPr>
            <a:r>
              <a:rPr lang="en-US" altLang="zh-TW" dirty="0"/>
              <a:t>Claiming a universal feature is dangerous – the tyranny of the counter example!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19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</a:pPr>
            <a:r>
              <a:rPr lang="en-US" altLang="zh-TW" dirty="0" smtClean="0"/>
              <a:t>	</a:t>
            </a:r>
            <a:r>
              <a:rPr lang="en-US" altLang="zh-TW" b="1" dirty="0" smtClean="0"/>
              <a:t>NB</a:t>
            </a:r>
            <a:r>
              <a:rPr lang="en-US" altLang="zh-TW" dirty="0" smtClean="0"/>
              <a:t> ‘English’ English also has non-standard forms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</a:t>
            </a:r>
            <a:endParaRPr lang="en-US" altLang="zh-TW" dirty="0" smtClean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Britain’s </a:t>
            </a:r>
            <a:r>
              <a:rPr lang="en-US" altLang="zh-TW" dirty="0"/>
              <a:t>universals for British vernaculars.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‘Standard English is a minority dialect in England’ (2010:37) 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‘Every corner of the country demonstrates a wide range of grammatically non-standard forms, reminding us that such forms are the rule rather than the exception in spoken English </a:t>
            </a:r>
            <a:r>
              <a:rPr lang="en-US" altLang="zh-TW" dirty="0" err="1"/>
              <a:t>English</a:t>
            </a:r>
            <a:r>
              <a:rPr lang="en-US" altLang="zh-TW" dirty="0"/>
              <a:t>’ (2010:53).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065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Where’st</a:t>
            </a:r>
            <a:r>
              <a:rPr lang="en-US" altLang="zh-TW" dirty="0" smtClean="0"/>
              <a:t> </a:t>
            </a:r>
            <a:r>
              <a:rPr lang="en-US" altLang="zh-TW" dirty="0"/>
              <a:t>thou bin?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Cooks peels the potatoes and then they wash and boils them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He make them and farmers make them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Folks sings 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RU34T?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185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 smtClean="0"/>
              <a:t>	If </a:t>
            </a:r>
            <a:r>
              <a:rPr lang="en-US" altLang="zh-TW" dirty="0"/>
              <a:t>Asian speakers are using English </a:t>
            </a:r>
            <a:r>
              <a:rPr lang="en-US" altLang="zh-TW" i="1" dirty="0"/>
              <a:t>primarily</a:t>
            </a:r>
            <a:r>
              <a:rPr lang="en-US" altLang="zh-TW" dirty="0"/>
              <a:t> as lingua franca, what should be the target/goal of English language teaching for Asian learners?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To approximate the native speaker?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To be mutually intelligible?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99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4400" dirty="0">
                <a:solidFill>
                  <a:schemeClr val="hlink"/>
                </a:solidFill>
              </a:rPr>
              <a:t>ASEAN Charter (ratified Feb 2009)</a:t>
            </a:r>
          </a:p>
          <a:p>
            <a:pPr>
              <a:lnSpc>
                <a:spcPct val="90000"/>
              </a:lnSpc>
              <a:defRPr/>
            </a:pPr>
            <a:endParaRPr lang="en-US" altLang="zh-TW" dirty="0"/>
          </a:p>
          <a:p>
            <a:pPr>
              <a:lnSpc>
                <a:spcPct val="90000"/>
              </a:lnSpc>
              <a:defRPr/>
            </a:pPr>
            <a:r>
              <a:rPr lang="en-US" altLang="zh-TW" dirty="0"/>
              <a:t>‘to promote an ASEAN identity through the fostering of greater awareness of the diverse culture and heritage of the region’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dirty="0"/>
              <a:t>	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dirty="0"/>
              <a:t>‘in the spirit of unity in diversity’, BUT</a:t>
            </a:r>
          </a:p>
          <a:p>
            <a:pPr>
              <a:lnSpc>
                <a:spcPct val="90000"/>
              </a:lnSpc>
              <a:defRPr/>
            </a:pPr>
            <a:endParaRPr lang="en-US" altLang="zh-TW" dirty="0"/>
          </a:p>
          <a:p>
            <a:pPr>
              <a:lnSpc>
                <a:spcPct val="90000"/>
              </a:lnSpc>
              <a:defRPr/>
            </a:pPr>
            <a:r>
              <a:rPr lang="en-US" altLang="zh-TW" dirty="0"/>
              <a:t>‘the working language of ASEAN shall be English’ (Article 34) (cf. EU)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1061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altLang="zh-TW" dirty="0"/>
              <a:t>Data from ACE allows to explore these questions.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zh-TW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altLang="zh-TW" dirty="0"/>
              <a:t>	For example, does the use of non-standard forms necessarily cause problems in communication?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zh-TW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altLang="zh-TW" dirty="0"/>
              <a:t>	If so, what features cause problems in communication?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zh-TW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altLang="zh-TW" dirty="0"/>
              <a:t>	Some phonological features:</a:t>
            </a:r>
            <a:endParaRPr lang="zh-TW" alt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0045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dirty="0"/>
              <a:t>There are also non-standard phonological features that are shared by ASEAN speakers from different linguistic backgrounds (e.g., </a:t>
            </a:r>
            <a:r>
              <a:rPr lang="en-US" altLang="zh-TW" dirty="0" err="1"/>
              <a:t>Deterding</a:t>
            </a:r>
            <a:r>
              <a:rPr lang="en-US" altLang="zh-TW" dirty="0"/>
              <a:t> and Kirkpatrick 2006, </a:t>
            </a:r>
            <a:r>
              <a:rPr lang="en-US" altLang="zh-TW" dirty="0" err="1"/>
              <a:t>Deterding</a:t>
            </a:r>
            <a:r>
              <a:rPr lang="en-US" altLang="zh-TW" dirty="0"/>
              <a:t>, Wong and Kirkpatrick 2008, Kirkpatrick 2010).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altLang="zh-TW" dirty="0" smtClean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altLang="zh-TW" dirty="0" smtClean="0"/>
              <a:t>Examples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dirty="0" smtClean="0"/>
              <a:t>Dental </a:t>
            </a:r>
            <a:r>
              <a:rPr lang="en-US" altLang="zh-TW" dirty="0"/>
              <a:t>fricatives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dirty="0"/>
              <a:t>Reduced initial aspiration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dirty="0" err="1"/>
              <a:t>Monophthongal</a:t>
            </a:r>
            <a:r>
              <a:rPr lang="en-US" altLang="zh-TW" dirty="0"/>
              <a:t> diphthongs, e.g.,  ‘please’ and ‘go’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2297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  <a:defRPr/>
            </a:pPr>
            <a:r>
              <a:rPr lang="en-US" altLang="zh-TW" dirty="0"/>
              <a:t>Examples Continued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Lack of reduced vowels</a:t>
            </a:r>
          </a:p>
          <a:p>
            <a:pPr>
              <a:buNone/>
              <a:defRPr/>
            </a:pPr>
            <a:r>
              <a:rPr lang="en-US" altLang="zh-TW" dirty="0"/>
              <a:t>	Stressed pronouns</a:t>
            </a:r>
          </a:p>
          <a:p>
            <a:pPr>
              <a:buNone/>
              <a:defRPr/>
            </a:pPr>
            <a:r>
              <a:rPr lang="en-US" altLang="zh-TW" dirty="0"/>
              <a:t>	Heavy end-stress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(Note that many of these are common in many varieties of English.)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873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 smtClean="0"/>
              <a:t>	There </a:t>
            </a:r>
            <a:r>
              <a:rPr lang="en-US" altLang="zh-TW" dirty="0"/>
              <a:t>is no evidence that </a:t>
            </a:r>
            <a:r>
              <a:rPr lang="en-US" altLang="zh-TW" dirty="0" smtClean="0"/>
              <a:t>these </a:t>
            </a:r>
            <a:r>
              <a:rPr lang="en-US" altLang="zh-TW" dirty="0"/>
              <a:t>cause </a:t>
            </a:r>
            <a:r>
              <a:rPr lang="en-US" altLang="zh-TW" dirty="0" smtClean="0"/>
              <a:t>problems </a:t>
            </a:r>
            <a:r>
              <a:rPr lang="en-US" altLang="zh-TW" dirty="0"/>
              <a:t>in communication among the speakers.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In fact it has been argued that some of these features (lack of reduced vowels and </a:t>
            </a:r>
            <a:r>
              <a:rPr lang="en-US" altLang="zh-TW" dirty="0" err="1"/>
              <a:t>bisyllabic</a:t>
            </a:r>
            <a:r>
              <a:rPr lang="en-US" altLang="zh-TW" dirty="0"/>
              <a:t> </a:t>
            </a:r>
            <a:r>
              <a:rPr lang="en-US" altLang="zh-TW" dirty="0" err="1"/>
              <a:t>triphthongs</a:t>
            </a:r>
            <a:r>
              <a:rPr lang="en-US" altLang="zh-TW" dirty="0"/>
              <a:t>) </a:t>
            </a:r>
            <a:r>
              <a:rPr lang="en-US" altLang="zh-TW" i="1" dirty="0"/>
              <a:t>enhance</a:t>
            </a:r>
            <a:r>
              <a:rPr lang="en-US" altLang="zh-TW" dirty="0"/>
              <a:t> mutual intelligibility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What non-standard phonological features did cause problems of communication?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057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  <a:defRPr/>
            </a:pPr>
            <a:r>
              <a:rPr lang="en-US" altLang="zh-TW" dirty="0" smtClean="0"/>
              <a:t>Examples</a:t>
            </a:r>
          </a:p>
          <a:p>
            <a:pPr algn="ctr">
              <a:buNone/>
              <a:defRPr/>
            </a:pPr>
            <a:endParaRPr lang="en-US" altLang="zh-TW" dirty="0"/>
          </a:p>
          <a:p>
            <a:pPr algn="ctr">
              <a:buNone/>
              <a:defRPr/>
            </a:pPr>
            <a:r>
              <a:rPr lang="en-US" altLang="zh-TW" dirty="0"/>
              <a:t>	‘</a:t>
            </a:r>
            <a:r>
              <a:rPr lang="en-US" altLang="zh-TW" dirty="0" err="1"/>
              <a:t>barl</a:t>
            </a:r>
            <a:r>
              <a:rPr lang="en-US" altLang="zh-TW" dirty="0"/>
              <a:t>’ for ‘pearl’ beads (Myanmar)</a:t>
            </a:r>
          </a:p>
          <a:p>
            <a:pPr algn="ctr">
              <a:buNone/>
              <a:defRPr/>
            </a:pPr>
            <a:r>
              <a:rPr lang="en-US" altLang="zh-TW" dirty="0"/>
              <a:t>‘tree teachers’ for ‘three teachers’ (Lao)</a:t>
            </a:r>
          </a:p>
          <a:p>
            <a:pPr algn="ctr">
              <a:buNone/>
              <a:defRPr/>
            </a:pPr>
            <a:r>
              <a:rPr lang="en-US" altLang="zh-TW" dirty="0"/>
              <a:t>‘</a:t>
            </a:r>
            <a:r>
              <a:rPr lang="en-US" altLang="zh-TW" dirty="0" err="1"/>
              <a:t>honez</a:t>
            </a:r>
            <a:r>
              <a:rPr lang="en-US" altLang="zh-TW" dirty="0"/>
              <a:t>’ for ‘holes’ (Lao)</a:t>
            </a:r>
          </a:p>
          <a:p>
            <a:pPr algn="ctr">
              <a:buNone/>
              <a:defRPr/>
            </a:pPr>
            <a:r>
              <a:rPr lang="en-US" altLang="zh-TW" dirty="0"/>
              <a:t>‘</a:t>
            </a:r>
            <a:r>
              <a:rPr lang="en-US" altLang="zh-TW" dirty="0" err="1"/>
              <a:t>shauce</a:t>
            </a:r>
            <a:r>
              <a:rPr lang="en-US" altLang="zh-TW" dirty="0"/>
              <a:t>’ for ‘sauce’ (Viet)</a:t>
            </a:r>
          </a:p>
          <a:p>
            <a:pPr algn="ctr">
              <a:buNone/>
              <a:defRPr/>
            </a:pPr>
            <a:r>
              <a:rPr lang="en-US" altLang="zh-TW" dirty="0"/>
              <a:t>‘</a:t>
            </a:r>
            <a:r>
              <a:rPr lang="en-US" altLang="zh-TW" dirty="0" err="1"/>
              <a:t>uts</a:t>
            </a:r>
            <a:r>
              <a:rPr lang="en-US" altLang="zh-TW" dirty="0"/>
              <a:t>’ or ‘us’ (Myanmar)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930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  <a:defRPr/>
            </a:pPr>
            <a:r>
              <a:rPr lang="en-AU" dirty="0"/>
              <a:t>How do speakers repair problems in communication?</a:t>
            </a:r>
          </a:p>
          <a:p>
            <a:pPr algn="ctr">
              <a:buNone/>
              <a:defRPr/>
            </a:pPr>
            <a:endParaRPr lang="en-AU" dirty="0"/>
          </a:p>
          <a:p>
            <a:pPr algn="ctr">
              <a:buNone/>
              <a:defRPr/>
            </a:pPr>
            <a:r>
              <a:rPr lang="en-AU" dirty="0"/>
              <a:t>Listener strategies</a:t>
            </a:r>
          </a:p>
          <a:p>
            <a:pPr>
              <a:buNone/>
              <a:defRPr/>
            </a:pPr>
            <a:r>
              <a:rPr lang="en-AU" dirty="0"/>
              <a:t>Lexical anticipation, lexical suggestion, lexical correction (rare)</a:t>
            </a:r>
          </a:p>
          <a:p>
            <a:pPr>
              <a:buNone/>
              <a:defRPr/>
            </a:pPr>
            <a:r>
              <a:rPr lang="en-AU" dirty="0"/>
              <a:t>Don’t give up, request repetition, request clarification, let it pass</a:t>
            </a:r>
          </a:p>
          <a:p>
            <a:pPr>
              <a:buNone/>
              <a:defRPr/>
            </a:pPr>
            <a:r>
              <a:rPr lang="en-AU" dirty="0"/>
              <a:t>Listen to the message, participant paraphrase, participant prompt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6343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/>
              <a:t>Speaker strategies</a:t>
            </a:r>
          </a:p>
          <a:p>
            <a:pPr algn="ctr"/>
            <a:endParaRPr lang="en-AU" dirty="0"/>
          </a:p>
          <a:p>
            <a:r>
              <a:rPr lang="en-AU" dirty="0"/>
              <a:t>Spell out the word, repeat the phrase, be explicit</a:t>
            </a:r>
          </a:p>
          <a:p>
            <a:endParaRPr lang="en-AU" dirty="0"/>
          </a:p>
          <a:p>
            <a:r>
              <a:rPr lang="en-AU" dirty="0"/>
              <a:t>Paraphrase, avoid local / idiomatic references (Kirkpatrick 2007)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7438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What do people typically talk about?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Professional </a:t>
            </a:r>
            <a:r>
              <a:rPr lang="en-US" dirty="0" smtClean="0"/>
              <a:t>topics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(Ear, nose and throat surgeons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(Lawyers and NGOs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Leisure Topics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(Windsurfing)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4125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-AU" dirty="0"/>
              <a:t>And</a:t>
            </a:r>
          </a:p>
          <a:p>
            <a:pPr lvl="0">
              <a:defRPr/>
            </a:pPr>
            <a:r>
              <a:rPr lang="en-AU" dirty="0"/>
              <a:t>Islamic finance</a:t>
            </a:r>
          </a:p>
          <a:p>
            <a:pPr lvl="0">
              <a:defRPr/>
            </a:pPr>
            <a:r>
              <a:rPr lang="en-AU" dirty="0"/>
              <a:t>Yin and Yang slippers</a:t>
            </a:r>
          </a:p>
          <a:p>
            <a:pPr lvl="0">
              <a:defRPr/>
            </a:pPr>
            <a:r>
              <a:rPr lang="en-AU" dirty="0"/>
              <a:t>Chilli as metaphor for jealousy</a:t>
            </a:r>
          </a:p>
          <a:p>
            <a:pPr lvl="0">
              <a:defRPr/>
            </a:pPr>
            <a:r>
              <a:rPr lang="en-AU" dirty="0"/>
              <a:t>Identity and the L1</a:t>
            </a:r>
          </a:p>
          <a:p>
            <a:pPr lvl="0">
              <a:defRPr/>
            </a:pPr>
            <a:r>
              <a:rPr lang="en-AU" dirty="0"/>
              <a:t>Coffee as the soul of Vietnam</a:t>
            </a:r>
          </a:p>
          <a:p>
            <a:pPr lvl="0">
              <a:defRPr/>
            </a:pPr>
            <a:r>
              <a:rPr lang="en-AU" dirty="0"/>
              <a:t>Asian and Middle-eastern communication</a:t>
            </a:r>
          </a:p>
          <a:p>
            <a:pPr lvl="0">
              <a:defRPr/>
            </a:pPr>
            <a:r>
              <a:rPr lang="en-AU" dirty="0"/>
              <a:t>Qualities of Asian rice brands</a:t>
            </a:r>
          </a:p>
          <a:p>
            <a:pPr lvl="0">
              <a:defRPr/>
            </a:pPr>
            <a:r>
              <a:rPr lang="en-AU" dirty="0"/>
              <a:t>Thai-Burma border conflicts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1453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  <a:defRPr/>
            </a:pPr>
            <a:r>
              <a:rPr lang="en-US" altLang="zh-TW" dirty="0" smtClean="0"/>
              <a:t>	In </a:t>
            </a:r>
            <a:r>
              <a:rPr lang="en-US" altLang="zh-TW" dirty="0"/>
              <a:t>m</a:t>
            </a:r>
            <a:r>
              <a:rPr lang="en-US" altLang="zh-TW" dirty="0" smtClean="0"/>
              <a:t>any Asian/ASEAN contexts, we </a:t>
            </a:r>
            <a:r>
              <a:rPr lang="en-US" altLang="zh-TW" dirty="0"/>
              <a:t>have moved beyond the postcolonial period and are now in the ‘post-</a:t>
            </a:r>
            <a:r>
              <a:rPr lang="en-US" altLang="zh-TW" dirty="0" err="1"/>
              <a:t>anglophone</a:t>
            </a:r>
            <a:r>
              <a:rPr lang="en-US" altLang="zh-TW" dirty="0"/>
              <a:t>’, ‘post-</a:t>
            </a:r>
            <a:r>
              <a:rPr lang="en-US" altLang="zh-TW" dirty="0" err="1"/>
              <a:t>anglocultural</a:t>
            </a:r>
            <a:r>
              <a:rPr lang="en-US" altLang="zh-TW" dirty="0"/>
              <a:t>’ period.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It is the age of the multilingual.</a:t>
            </a:r>
          </a:p>
          <a:p>
            <a:pPr>
              <a:buNone/>
              <a:defRPr/>
            </a:pPr>
            <a:endParaRPr lang="en-US" altLang="zh-TW" dirty="0"/>
          </a:p>
          <a:p>
            <a:pPr>
              <a:buNone/>
              <a:defRPr/>
            </a:pPr>
            <a:r>
              <a:rPr lang="en-US" altLang="zh-TW" dirty="0"/>
              <a:t>	International intelligibility replaces native-like proficiency as the major goal.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76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en-US" altLang="zh-TW" dirty="0"/>
              <a:t>English is used by more than 800 million </a:t>
            </a:r>
            <a:r>
              <a:rPr lang="en-US" altLang="zh-TW" dirty="0" err="1"/>
              <a:t>multilinguals</a:t>
            </a:r>
            <a:r>
              <a:rPr lang="en-US" altLang="zh-TW" dirty="0"/>
              <a:t> in Asia alone (Bolton 2008); and we need to know something about how these people use English in lingua franca communication (cf. also the </a:t>
            </a:r>
            <a:r>
              <a:rPr lang="en-US" altLang="zh-TW" dirty="0" smtClean="0"/>
              <a:t>BRICS </a:t>
            </a:r>
            <a:r>
              <a:rPr lang="en-US" altLang="zh-TW" dirty="0"/>
              <a:t>group</a:t>
            </a:r>
            <a:r>
              <a:rPr lang="en-US" altLang="zh-TW" dirty="0" smtClean="0"/>
              <a:t>).</a:t>
            </a:r>
            <a:endParaRPr lang="en-US" altLang="zh-TW" dirty="0"/>
          </a:p>
          <a:p>
            <a:pPr algn="l">
              <a:lnSpc>
                <a:spcPct val="90000"/>
              </a:lnSpc>
            </a:pPr>
            <a:r>
              <a:rPr lang="en-AU" altLang="zh-TW" dirty="0"/>
              <a:t>	If we want to understand the use of English in today’s world, ‘ELF must be one of the central concerns in this line of research’ (</a:t>
            </a:r>
            <a:r>
              <a:rPr lang="en-AU" altLang="zh-TW" dirty="0" err="1"/>
              <a:t>Mauranen</a:t>
            </a:r>
            <a:r>
              <a:rPr lang="en-AU" altLang="zh-TW" dirty="0"/>
              <a:t> 2006:147). </a:t>
            </a:r>
            <a:endParaRPr lang="en-US" altLang="zh-TW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163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/>
              <a:t>6 Principles of the ‘Lingua </a:t>
            </a:r>
            <a:r>
              <a:rPr lang="en-AU" dirty="0"/>
              <a:t>F</a:t>
            </a:r>
            <a:r>
              <a:rPr lang="en-AU" dirty="0" smtClean="0"/>
              <a:t>ranca Approach’ to ELT in Asian Contexts</a:t>
            </a:r>
          </a:p>
          <a:p>
            <a:pPr marL="0" indent="0" algn="ctr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1 The native speaker (inner circle) of English is not the linguistic target. Mutual intelligibility is the goal.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2 The native speaker’s culture (inner circle) is not the cultural target. Intercultural competence in relevant cultures is the goal.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3831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3 Local multilinguals who are suitably trained provide the most appropriate English language teachers.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4 Lingua franca environments provide excellent learning environments for lingua franca speakers.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184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5. Spoken is not the same as written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6. Assessment must be relevant to the context and aims of learning.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559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dirty="0" smtClean="0"/>
              <a:t>	We </a:t>
            </a:r>
            <a:r>
              <a:rPr lang="en-US" altLang="zh-TW" dirty="0"/>
              <a:t>need an ELF curriculum for </a:t>
            </a:r>
            <a:r>
              <a:rPr lang="en-US" altLang="zh-TW" dirty="0" smtClean="0"/>
              <a:t>ASEAN/Asia</a:t>
            </a:r>
          </a:p>
          <a:p>
            <a:pPr>
              <a:buFont typeface="Wingdings" pitchFamily="2" charset="2"/>
              <a:buNone/>
            </a:pPr>
            <a:endParaRPr lang="en-US" altLang="zh-TW" dirty="0"/>
          </a:p>
          <a:p>
            <a:pPr>
              <a:buFont typeface="Wingdings" pitchFamily="2" charset="2"/>
              <a:buNone/>
            </a:pPr>
            <a:r>
              <a:rPr lang="en-US" altLang="zh-TW" dirty="0"/>
              <a:t>	(i) that includes Asian cultures and literatures in English;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(ii) that validates local varieties of English, ELF and the multilingual 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(iii) that validates local trained and linguistically proficient multilingual teachers.</a:t>
            </a:r>
          </a:p>
          <a:p>
            <a:pPr>
              <a:buFont typeface="Wingdings" pitchFamily="2" charset="2"/>
              <a:buNone/>
            </a:pPr>
            <a:r>
              <a:rPr lang="en-US" altLang="zh-TW" dirty="0"/>
              <a:t>	(iv) that sees local languages as </a:t>
            </a:r>
            <a:r>
              <a:rPr lang="en-US" altLang="zh-TW" dirty="0" smtClean="0"/>
              <a:t>important.</a:t>
            </a:r>
            <a:endParaRPr lang="en-US" altLang="zh-TW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5509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TW" b="1" dirty="0"/>
              <a:t>References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Bolton, Kingsley (2008) English in Asia, Asian </a:t>
            </a:r>
            <a:r>
              <a:rPr lang="en-US" altLang="zh-TW" dirty="0" err="1"/>
              <a:t>Englishes</a:t>
            </a:r>
            <a:r>
              <a:rPr lang="en-US" altLang="zh-TW" dirty="0"/>
              <a:t> and the issue of proficiency. </a:t>
            </a:r>
            <a:r>
              <a:rPr lang="en-US" altLang="zh-TW" i="1" dirty="0"/>
              <a:t>English Today</a:t>
            </a:r>
            <a:r>
              <a:rPr lang="en-US" altLang="zh-TW" dirty="0"/>
              <a:t> 94 (24)(2): 3-13.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Britain, David (2010) Grammatical variation in the contemporary spoken English of English. In Andy Kirkpatrick (ed.) </a:t>
            </a:r>
            <a:r>
              <a:rPr lang="en-US" altLang="zh-TW" i="1" dirty="0"/>
              <a:t>The Handbook of World </a:t>
            </a:r>
            <a:r>
              <a:rPr lang="en-US" altLang="zh-TW" i="1" dirty="0" err="1"/>
              <a:t>Englishes</a:t>
            </a:r>
            <a:r>
              <a:rPr lang="en-US" altLang="zh-TW" dirty="0"/>
              <a:t>. London: </a:t>
            </a:r>
            <a:r>
              <a:rPr lang="en-US" altLang="zh-TW" dirty="0" err="1"/>
              <a:t>Routledge</a:t>
            </a:r>
            <a:r>
              <a:rPr lang="en-US" altLang="zh-TW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Deterding</a:t>
            </a:r>
            <a:r>
              <a:rPr lang="en-US" altLang="zh-TW" dirty="0"/>
              <a:t>, David (2010) Variation across </a:t>
            </a:r>
            <a:r>
              <a:rPr lang="en-US" altLang="zh-TW" dirty="0" err="1"/>
              <a:t>Englishes</a:t>
            </a:r>
            <a:r>
              <a:rPr lang="en-US" altLang="zh-TW" dirty="0"/>
              <a:t>: phonology, In Andy Kirkpatrick (</a:t>
            </a:r>
            <a:r>
              <a:rPr lang="en-US" altLang="zh-TW" dirty="0" err="1"/>
              <a:t>ed</a:t>
            </a:r>
            <a:r>
              <a:rPr lang="en-US" altLang="zh-TW" dirty="0"/>
              <a:t>) </a:t>
            </a:r>
            <a:r>
              <a:rPr lang="en-US" altLang="zh-TW" i="1" dirty="0"/>
              <a:t>The </a:t>
            </a:r>
            <a:r>
              <a:rPr lang="en-US" altLang="zh-TW" i="1" dirty="0" err="1"/>
              <a:t>Routledge</a:t>
            </a:r>
            <a:r>
              <a:rPr lang="en-US" altLang="zh-TW" i="1" dirty="0"/>
              <a:t> Handbook of World </a:t>
            </a:r>
            <a:r>
              <a:rPr lang="en-US" altLang="zh-TW" i="1" dirty="0" err="1"/>
              <a:t>Englishes</a:t>
            </a:r>
            <a:r>
              <a:rPr lang="en-US" altLang="zh-TW" dirty="0"/>
              <a:t>, London: </a:t>
            </a:r>
            <a:r>
              <a:rPr lang="en-US" altLang="zh-TW" dirty="0" err="1"/>
              <a:t>Routledge</a:t>
            </a:r>
            <a:r>
              <a:rPr lang="en-US" altLang="zh-TW" dirty="0"/>
              <a:t>, 385-399.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Deterding</a:t>
            </a:r>
            <a:r>
              <a:rPr lang="en-US" altLang="zh-TW" dirty="0"/>
              <a:t>, David and Kirkpatrick, Andy (2006) Emerging SE Asian languages and  intelligibility, World </a:t>
            </a:r>
            <a:r>
              <a:rPr lang="en-US" altLang="zh-TW" dirty="0" err="1"/>
              <a:t>Englishes</a:t>
            </a:r>
            <a:r>
              <a:rPr lang="en-US" altLang="zh-TW" dirty="0"/>
              <a:t> 25 (3/4): 391-409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Garcia</a:t>
            </a:r>
            <a:r>
              <a:rPr lang="en-US" altLang="zh-TW" dirty="0"/>
              <a:t>, Ofelia (2009). </a:t>
            </a:r>
            <a:r>
              <a:rPr lang="en-US" altLang="zh-TW" i="1" dirty="0"/>
              <a:t>Bilingual Education in the 21</a:t>
            </a:r>
            <a:r>
              <a:rPr lang="en-US" altLang="zh-TW" i="1" baseline="30000" dirty="0"/>
              <a:t>st</a:t>
            </a:r>
            <a:r>
              <a:rPr lang="en-US" altLang="zh-TW" i="1" dirty="0"/>
              <a:t> Century</a:t>
            </a:r>
            <a:r>
              <a:rPr lang="en-US" altLang="zh-TW" dirty="0"/>
              <a:t>. Oxford: Wiley-Blackwell.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House, J. (ed.) (2009). The pragmatics of English as a lingua franca. </a:t>
            </a:r>
            <a:r>
              <a:rPr lang="en-US" altLang="zh-TW" i="1" dirty="0"/>
              <a:t>Intercultural Pragmatics </a:t>
            </a:r>
            <a:r>
              <a:rPr lang="en-US" altLang="zh-TW" dirty="0"/>
              <a:t>(Special Edition) 6.2.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Jenkins, Jennifer (2007). English as a Lingua Franca: Attitudes and Identity. Oxford: Oxford University Press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Kirkpatrick, Andy (2007) The communicative strategies of ASEAN speakers on English, in David Prescott (ed.) English in Southeast Asia. Newcastle: Cambridge Scholars Publishing, 118-137.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Kirkpatrick, Andy (2008). Learning English and other languages in multilingual settings. </a:t>
            </a:r>
            <a:r>
              <a:rPr lang="en-US" altLang="zh-TW" i="1" dirty="0"/>
              <a:t>Australian Review of Applied Linguistics</a:t>
            </a:r>
            <a:r>
              <a:rPr lang="en-US" altLang="zh-TW" dirty="0"/>
              <a:t> 31(3):1-11.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Kirkpatrick, Andy (2010). </a:t>
            </a:r>
            <a:r>
              <a:rPr lang="en-US" altLang="zh-TW" i="1" dirty="0"/>
              <a:t>English as a Lingua Franca in ASEAN: The Multilingual Model</a:t>
            </a:r>
            <a:r>
              <a:rPr lang="en-US" altLang="zh-TW" dirty="0"/>
              <a:t>. Hong Kong: Hong Kong University Press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Kirkpatrick, Andy (2010) Researching English as a lingua franca in Asia: the Asian Corpus of English (ACE) project. </a:t>
            </a:r>
            <a:r>
              <a:rPr lang="en-US" altLang="zh-TW" i="1" dirty="0"/>
              <a:t>Asian </a:t>
            </a:r>
            <a:r>
              <a:rPr lang="en-US" altLang="zh-TW" i="1" dirty="0" err="1"/>
              <a:t>Englishes</a:t>
            </a:r>
            <a:r>
              <a:rPr lang="en-US" altLang="zh-TW" dirty="0"/>
              <a:t>, 13(1).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3305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zh-TW" dirty="0" smtClean="0"/>
              <a:t>	Kirkpatrick</a:t>
            </a:r>
            <a:r>
              <a:rPr lang="en-US" altLang="zh-TW" dirty="0"/>
              <a:t>, Andy (2012) English as an Asian lingua franca: a lingua franca approach and  implications for language education policy. </a:t>
            </a:r>
            <a:r>
              <a:rPr lang="en-US" altLang="zh-TW" i="1" dirty="0"/>
              <a:t>Journal of English as a Lingua Franca 1(1): </a:t>
            </a:r>
            <a:r>
              <a:rPr lang="en-US" altLang="zh-TW" dirty="0"/>
              <a:t>121-140.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Kirkpatrick, Andy, </a:t>
            </a:r>
            <a:r>
              <a:rPr lang="en-US" altLang="zh-TW" dirty="0" err="1"/>
              <a:t>Patkin</a:t>
            </a:r>
            <a:r>
              <a:rPr lang="en-US" altLang="zh-TW" dirty="0"/>
              <a:t>, John and Wu </a:t>
            </a:r>
            <a:r>
              <a:rPr lang="en-US" altLang="zh-TW" dirty="0" err="1"/>
              <a:t>Jingjing</a:t>
            </a:r>
            <a:r>
              <a:rPr lang="en-US" altLang="zh-TW" dirty="0"/>
              <a:t> (in press) </a:t>
            </a:r>
            <a:r>
              <a:rPr lang="en-US" dirty="0"/>
              <a:t>The multilingual teacher and the multilingual curriculum: An Asian example of intercultural communication in the new era. In </a:t>
            </a:r>
            <a:r>
              <a:rPr lang="en-US" dirty="0" err="1"/>
              <a:t>Farzad</a:t>
            </a:r>
            <a:r>
              <a:rPr lang="en-US" dirty="0"/>
              <a:t> </a:t>
            </a:r>
            <a:r>
              <a:rPr lang="en-US" dirty="0" err="1"/>
              <a:t>Sharifian</a:t>
            </a:r>
            <a:r>
              <a:rPr lang="en-US" dirty="0"/>
              <a:t> and Maryam </a:t>
            </a:r>
            <a:r>
              <a:rPr lang="en-US" dirty="0" err="1"/>
              <a:t>Jamarani</a:t>
            </a:r>
            <a:r>
              <a:rPr lang="en-US" dirty="0"/>
              <a:t> (eds.) </a:t>
            </a:r>
            <a:r>
              <a:rPr lang="en-US" i="1" dirty="0"/>
              <a:t>Intercultural Communication in the New Era. </a:t>
            </a:r>
            <a:r>
              <a:rPr lang="en-US" dirty="0"/>
              <a:t>London: </a:t>
            </a:r>
            <a:r>
              <a:rPr lang="en-US" dirty="0" err="1"/>
              <a:t>Routledge</a:t>
            </a:r>
            <a:endParaRPr lang="en-US" altLang="zh-TW" dirty="0"/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Mauranen</a:t>
            </a:r>
            <a:r>
              <a:rPr lang="en-US" altLang="zh-TW" dirty="0"/>
              <a:t>, Anna (2006) </a:t>
            </a:r>
            <a:r>
              <a:rPr lang="en-AU" altLang="zh-TW" dirty="0"/>
              <a:t>A rich domain of ELF: the ELFA corpus of academic discourse. </a:t>
            </a:r>
            <a:r>
              <a:rPr lang="en-AU" altLang="zh-TW" i="1" dirty="0"/>
              <a:t>Nordic Journal of English Studies, </a:t>
            </a:r>
            <a:r>
              <a:rPr lang="en-AU" altLang="zh-TW" dirty="0"/>
              <a:t>5 (2), 145-159. 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GB" altLang="zh-TW" dirty="0" err="1"/>
              <a:t>Mauranen</a:t>
            </a:r>
            <a:r>
              <a:rPr lang="en-GB" altLang="zh-TW" dirty="0"/>
              <a:t>, A. &amp; E. </a:t>
            </a:r>
            <a:r>
              <a:rPr lang="en-GB" altLang="zh-TW" dirty="0" err="1"/>
              <a:t>Ranta</a:t>
            </a:r>
            <a:r>
              <a:rPr lang="en-GB" altLang="zh-TW" dirty="0"/>
              <a:t> (eds.) </a:t>
            </a:r>
            <a:r>
              <a:rPr lang="en-US" altLang="zh-TW" dirty="0"/>
              <a:t>(2009). </a:t>
            </a:r>
            <a:r>
              <a:rPr lang="en-US" altLang="zh-TW" i="1" dirty="0"/>
              <a:t>English as a lingua franca: Studies and findings</a:t>
            </a:r>
            <a:r>
              <a:rPr lang="en-US" altLang="zh-TW" dirty="0"/>
              <a:t>. Newcastle Upon Tyne: Cambridge Scholars Publishing.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dirty="0"/>
              <a:t>	</a:t>
            </a:r>
            <a:r>
              <a:rPr lang="en-AU" altLang="zh-TW" dirty="0" err="1"/>
              <a:t>Seidlhofer</a:t>
            </a:r>
            <a:r>
              <a:rPr lang="en-AU" altLang="zh-TW" dirty="0"/>
              <a:t>, Barbara (2011) </a:t>
            </a:r>
            <a:r>
              <a:rPr lang="en-AU" altLang="zh-TW" i="1" dirty="0"/>
              <a:t>Understanding English as a Lingua Franca</a:t>
            </a:r>
            <a:r>
              <a:rPr lang="en-AU" altLang="zh-TW" dirty="0"/>
              <a:t>. Oxford: Oxford University Press.</a:t>
            </a:r>
            <a:endParaRPr lang="en-US" altLang="zh-TW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TW" dirty="0"/>
              <a:t>	</a:t>
            </a:r>
            <a:r>
              <a:rPr lang="en-US" altLang="zh-TW" dirty="0" err="1"/>
              <a:t>Szmrecsanyi</a:t>
            </a:r>
            <a:r>
              <a:rPr lang="en-US" altLang="zh-TW" dirty="0"/>
              <a:t>, B. and </a:t>
            </a:r>
            <a:r>
              <a:rPr lang="en-US" altLang="zh-TW" dirty="0" err="1"/>
              <a:t>Kortmann</a:t>
            </a:r>
            <a:r>
              <a:rPr lang="en-US" altLang="zh-TW" dirty="0"/>
              <a:t>, B. 2009. </a:t>
            </a:r>
            <a:r>
              <a:rPr lang="en-GB" altLang="zh-TW" dirty="0"/>
              <a:t>“Vernacular universals and </a:t>
            </a:r>
            <a:r>
              <a:rPr lang="en-GB" altLang="zh-TW" dirty="0" err="1"/>
              <a:t>angloversals</a:t>
            </a:r>
            <a:r>
              <a:rPr lang="en-GB" altLang="zh-TW" dirty="0"/>
              <a:t> in a typological perspective.” In M. </a:t>
            </a:r>
            <a:r>
              <a:rPr lang="en-GB" altLang="zh-TW" dirty="0" err="1"/>
              <a:t>Filppula</a:t>
            </a:r>
            <a:r>
              <a:rPr lang="en-GB" altLang="zh-TW" dirty="0"/>
              <a:t>, J. </a:t>
            </a:r>
            <a:r>
              <a:rPr lang="en-GB" altLang="zh-TW" dirty="0" err="1"/>
              <a:t>Klemola</a:t>
            </a:r>
            <a:r>
              <a:rPr lang="en-GB" altLang="zh-TW" dirty="0"/>
              <a:t> and H. </a:t>
            </a:r>
            <a:r>
              <a:rPr lang="en-GB" altLang="zh-TW" dirty="0" err="1"/>
              <a:t>Paulasto</a:t>
            </a:r>
            <a:r>
              <a:rPr lang="en-GB" altLang="zh-TW" dirty="0"/>
              <a:t> (eds.) </a:t>
            </a:r>
            <a:r>
              <a:rPr lang="en-GB" altLang="zh-TW" i="1" dirty="0"/>
              <a:t>Vernacular Universals and Language Contacts: Evidence from Varieties of English and Beyond,</a:t>
            </a:r>
            <a:r>
              <a:rPr lang="en-GB" altLang="zh-TW" dirty="0"/>
              <a:t> London/New York: </a:t>
            </a:r>
            <a:r>
              <a:rPr lang="en-GB" altLang="zh-TW" dirty="0" err="1"/>
              <a:t>Routledge</a:t>
            </a:r>
            <a:r>
              <a:rPr lang="en-GB" altLang="zh-TW" dirty="0"/>
              <a:t>, 33–53.</a:t>
            </a:r>
            <a:endParaRPr lang="en-US" altLang="zh-TW" dirty="0"/>
          </a:p>
          <a:p>
            <a:pPr>
              <a:lnSpc>
                <a:spcPct val="80000"/>
              </a:lnSpc>
              <a:buNone/>
              <a:defRPr/>
            </a:pPr>
            <a:r>
              <a:rPr lang="zh-TW" altLang="en-US" dirty="0"/>
              <a:t>	</a:t>
            </a:r>
            <a:r>
              <a:rPr lang="en-US" altLang="zh-TW" dirty="0"/>
              <a:t>Thomason, Sarah G. (2009) Why universals versus contact-induced change. In </a:t>
            </a:r>
            <a:r>
              <a:rPr lang="en-US" altLang="zh-TW" i="1" dirty="0"/>
              <a:t>Vernacular Universals and Language Contacts: Evidence from Varieties of English and Beyond: </a:t>
            </a:r>
            <a:r>
              <a:rPr lang="en-US" altLang="zh-TW" dirty="0"/>
              <a:t>349- 364.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944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/>
          <a:lstStyle/>
          <a:p>
            <a:r>
              <a:rPr lang="en-US" dirty="0"/>
              <a:t>The Asian Corpus of English (ACE)</a:t>
            </a:r>
          </a:p>
          <a:p>
            <a:endParaRPr lang="en-US" dirty="0"/>
          </a:p>
          <a:p>
            <a:r>
              <a:rPr lang="en-US" dirty="0"/>
              <a:t>One million (110 hours) of naturally occurring English as a Lingua Franca being used by Asian </a:t>
            </a:r>
            <a:r>
              <a:rPr lang="en-US" dirty="0" err="1"/>
              <a:t>Multilinguals</a:t>
            </a:r>
            <a:endParaRPr lang="en-US" dirty="0"/>
          </a:p>
          <a:p>
            <a:endParaRPr lang="en-US" dirty="0"/>
          </a:p>
          <a:p>
            <a:r>
              <a:rPr lang="en-US" dirty="0"/>
              <a:t>Data Collection teams across East and SE Asia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53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234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China (Guangxi University)</a:t>
            </a:r>
          </a:p>
          <a:p>
            <a:r>
              <a:rPr lang="en-US" dirty="0"/>
              <a:t>Hong Kong (Institute of </a:t>
            </a:r>
            <a:r>
              <a:rPr lang="en-US" dirty="0" smtClean="0"/>
              <a:t>Education)</a:t>
            </a:r>
          </a:p>
          <a:p>
            <a:r>
              <a:rPr lang="en-US" dirty="0" smtClean="0"/>
              <a:t>Griffith University, Brisbane</a:t>
            </a:r>
            <a:endParaRPr lang="en-US" dirty="0"/>
          </a:p>
          <a:p>
            <a:r>
              <a:rPr lang="en-US" dirty="0"/>
              <a:t>University of Malaya</a:t>
            </a:r>
          </a:p>
          <a:p>
            <a:r>
              <a:rPr lang="en-US" dirty="0"/>
              <a:t>NIE Singapore</a:t>
            </a:r>
          </a:p>
          <a:p>
            <a:r>
              <a:rPr lang="en-US" dirty="0"/>
              <a:t>University of Brunei</a:t>
            </a:r>
          </a:p>
          <a:p>
            <a:r>
              <a:rPr lang="en-US" dirty="0" err="1"/>
              <a:t>Ateneo</a:t>
            </a:r>
            <a:r>
              <a:rPr lang="en-US" dirty="0"/>
              <a:t> de Manila University</a:t>
            </a:r>
          </a:p>
          <a:p>
            <a:r>
              <a:rPr lang="en-US" dirty="0"/>
              <a:t>Chukyo University, Japan</a:t>
            </a:r>
          </a:p>
          <a:p>
            <a:r>
              <a:rPr lang="en-US" dirty="0"/>
              <a:t>SEAMEO RETRAC, HCM City, Vietnam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435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/>
              <a:t>Examples from ACE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Tense </a:t>
            </a:r>
            <a:r>
              <a:rPr lang="en-US" altLang="zh-TW" dirty="0" smtClean="0"/>
              <a:t>marking</a:t>
            </a:r>
            <a:endParaRPr lang="en-US" altLang="zh-TW" dirty="0"/>
          </a:p>
          <a:p>
            <a:pPr algn="l">
              <a:defRPr/>
            </a:pPr>
            <a:r>
              <a:rPr lang="en-GB" altLang="zh-TW" dirty="0"/>
              <a:t>	</a:t>
            </a:r>
            <a:r>
              <a:rPr lang="en-GB" altLang="zh-TW" dirty="0" err="1"/>
              <a:t>Ind</a:t>
            </a:r>
            <a:r>
              <a:rPr lang="en-GB" altLang="zh-TW" dirty="0"/>
              <a:t>: I waited] for the official who </a:t>
            </a:r>
            <a:r>
              <a:rPr lang="en-GB" altLang="zh-TW" u="sng" dirty="0"/>
              <a:t>pick</a:t>
            </a:r>
            <a:r>
              <a:rPr lang="en-GB" altLang="zh-TW" dirty="0"/>
              <a:t> me up ok </a:t>
            </a:r>
            <a:r>
              <a:rPr lang="en-GB" altLang="zh-TW" dirty="0" err="1"/>
              <a:t>er</a:t>
            </a:r>
            <a:r>
              <a:rPr lang="en-GB" altLang="zh-TW" dirty="0"/>
              <a:t> and then I </a:t>
            </a:r>
            <a:r>
              <a:rPr lang="en-GB" altLang="zh-TW" u="sng" dirty="0"/>
              <a:t>tried</a:t>
            </a:r>
            <a:r>
              <a:rPr lang="en-GB" altLang="zh-TW" dirty="0"/>
              <a:t> to look for the official but because </a:t>
            </a:r>
            <a:r>
              <a:rPr lang="en-GB" altLang="zh-TW" dirty="0" err="1"/>
              <a:t>er</a:t>
            </a:r>
            <a:r>
              <a:rPr lang="en-GB" altLang="zh-TW" dirty="0"/>
              <a:t> </a:t>
            </a:r>
            <a:r>
              <a:rPr lang="en-GB" altLang="zh-TW" dirty="0" err="1"/>
              <a:t>er</a:t>
            </a:r>
            <a:r>
              <a:rPr lang="en-GB" altLang="zh-TW" dirty="0"/>
              <a:t> the plane you know </a:t>
            </a:r>
            <a:r>
              <a:rPr lang="en-GB" altLang="zh-TW" u="sng" dirty="0"/>
              <a:t>landed</a:t>
            </a:r>
            <a:r>
              <a:rPr lang="en-GB" altLang="zh-TW" dirty="0"/>
              <a:t> so early so (</a:t>
            </a:r>
            <a:r>
              <a:rPr lang="en-GB" altLang="zh-TW" dirty="0" err="1"/>
              <a:t>ehm</a:t>
            </a:r>
            <a:r>
              <a:rPr lang="en-GB" altLang="zh-TW" dirty="0"/>
              <a:t> uh oh) the official </a:t>
            </a:r>
            <a:r>
              <a:rPr lang="en-GB" altLang="zh-TW" u="sng" dirty="0"/>
              <a:t>hadn’t come</a:t>
            </a:r>
            <a:r>
              <a:rPr lang="en-GB" altLang="zh-TW" dirty="0"/>
              <a:t> yet (C: </a:t>
            </a:r>
            <a:r>
              <a:rPr lang="en-GB" altLang="zh-TW" dirty="0" err="1"/>
              <a:t>ehm</a:t>
            </a:r>
            <a:r>
              <a:rPr lang="en-GB" altLang="zh-TW" dirty="0"/>
              <a:t>) yeah </a:t>
            </a:r>
          </a:p>
          <a:p>
            <a:pPr algn="l">
              <a:defRPr/>
            </a:pPr>
            <a:r>
              <a:rPr lang="en-GB" altLang="zh-TW" dirty="0"/>
              <a:t>	</a:t>
            </a:r>
            <a:r>
              <a:rPr lang="en-GB" altLang="zh-TW" dirty="0" err="1"/>
              <a:t>Myan</a:t>
            </a:r>
            <a:r>
              <a:rPr lang="en-GB" altLang="zh-TW" dirty="0"/>
              <a:t>: what a pity (laugh)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732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400800" cy="5136976"/>
          </a:xfrm>
        </p:spPr>
        <p:txBody>
          <a:bodyPr/>
          <a:lstStyle/>
          <a:p>
            <a:pPr algn="l"/>
            <a:r>
              <a:rPr lang="en-GB" altLang="zh-TW" dirty="0" err="1"/>
              <a:t>Ind</a:t>
            </a:r>
            <a:r>
              <a:rPr lang="en-GB" altLang="zh-TW" dirty="0"/>
              <a:t>: </a:t>
            </a:r>
            <a:r>
              <a:rPr lang="en-GB" altLang="zh-TW" dirty="0" err="1"/>
              <a:t>er</a:t>
            </a:r>
            <a:r>
              <a:rPr lang="en-GB" altLang="zh-TW" dirty="0"/>
              <a:t> </a:t>
            </a:r>
            <a:r>
              <a:rPr lang="en-GB" altLang="zh-TW" dirty="0" err="1"/>
              <a:t>er</a:t>
            </a:r>
            <a:r>
              <a:rPr lang="en-GB" altLang="zh-TW" dirty="0"/>
              <a:t> I </a:t>
            </a:r>
            <a:r>
              <a:rPr lang="en-GB" altLang="zh-TW" dirty="0" err="1"/>
              <a:t>I</a:t>
            </a:r>
            <a:r>
              <a:rPr lang="en-GB" altLang="zh-TW" dirty="0"/>
              <a:t> </a:t>
            </a:r>
            <a:r>
              <a:rPr lang="en-GB" altLang="zh-TW" dirty="0" err="1"/>
              <a:t>I</a:t>
            </a:r>
            <a:r>
              <a:rPr lang="en-GB" altLang="zh-TW" dirty="0"/>
              <a:t> </a:t>
            </a:r>
            <a:r>
              <a:rPr lang="en-GB" altLang="zh-TW" u="sng" dirty="0"/>
              <a:t>had</a:t>
            </a:r>
            <a:r>
              <a:rPr lang="en-GB" altLang="zh-TW" dirty="0"/>
              <a:t> to stay in the airport and then </a:t>
            </a:r>
            <a:r>
              <a:rPr lang="en-GB" altLang="zh-TW" u="sng" dirty="0"/>
              <a:t>did</a:t>
            </a:r>
            <a:r>
              <a:rPr lang="en-GB" altLang="zh-TW" dirty="0"/>
              <a:t> nothing (C: </a:t>
            </a:r>
            <a:r>
              <a:rPr lang="en-GB" altLang="zh-TW" dirty="0" err="1"/>
              <a:t>ehm</a:t>
            </a:r>
            <a:r>
              <a:rPr lang="en-GB" altLang="zh-TW" dirty="0"/>
              <a:t>) just </a:t>
            </a:r>
            <a:r>
              <a:rPr lang="en-GB" altLang="zh-TW" u="sng" dirty="0"/>
              <a:t>sit</a:t>
            </a:r>
            <a:r>
              <a:rPr lang="en-GB" altLang="zh-TW" dirty="0"/>
              <a:t> and I </a:t>
            </a:r>
            <a:r>
              <a:rPr lang="en-GB" altLang="zh-TW" u="sng" dirty="0"/>
              <a:t>check</a:t>
            </a:r>
            <a:r>
              <a:rPr lang="en-GB" altLang="zh-TW" dirty="0"/>
              <a:t> the placard of (</a:t>
            </a:r>
            <a:r>
              <a:rPr lang="en-GB" altLang="zh-TW" dirty="0" err="1"/>
              <a:t>ehm</a:t>
            </a:r>
            <a:r>
              <a:rPr lang="en-GB" altLang="zh-TW" dirty="0"/>
              <a:t>) RELC (M: </a:t>
            </a:r>
            <a:r>
              <a:rPr lang="en-GB" altLang="zh-TW" dirty="0" err="1"/>
              <a:t>ehm</a:t>
            </a:r>
            <a:r>
              <a:rPr lang="en-GB" altLang="zh-TW" dirty="0"/>
              <a:t>) ok and </a:t>
            </a:r>
            <a:r>
              <a:rPr lang="en-GB" altLang="zh-TW" dirty="0" err="1"/>
              <a:t>er</a:t>
            </a:r>
            <a:r>
              <a:rPr lang="en-GB" altLang="zh-TW" dirty="0"/>
              <a:t> and I </a:t>
            </a:r>
            <a:r>
              <a:rPr lang="en-GB" altLang="zh-TW" u="sng" dirty="0"/>
              <a:t>couldn’t</a:t>
            </a:r>
            <a:r>
              <a:rPr lang="en-GB" altLang="zh-TW" dirty="0"/>
              <a:t> see that’s why I just </a:t>
            </a:r>
            <a:r>
              <a:rPr lang="en-GB" altLang="zh-TW" u="sng" dirty="0"/>
              <a:t>sit</a:t>
            </a:r>
            <a:r>
              <a:rPr lang="en-GB" altLang="zh-TW" dirty="0"/>
              <a:t> and </a:t>
            </a:r>
            <a:r>
              <a:rPr lang="en-GB" altLang="zh-TW" u="sng" dirty="0"/>
              <a:t>take</a:t>
            </a:r>
            <a:r>
              <a:rPr lang="en-GB" altLang="zh-TW" dirty="0"/>
              <a:t> a rest…what about you what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0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Prepositions</a:t>
            </a:r>
          </a:p>
          <a:p>
            <a:pPr>
              <a:defRPr/>
            </a:pPr>
            <a:endParaRPr lang="en-US" altLang="zh-TW" dirty="0"/>
          </a:p>
          <a:p>
            <a:pPr algn="l">
              <a:defRPr/>
            </a:pPr>
            <a:r>
              <a:rPr lang="en-GB" altLang="zh-TW" dirty="0"/>
              <a:t>	‘and the second purpose is to seek </a:t>
            </a:r>
            <a:r>
              <a:rPr lang="en-GB" altLang="zh-TW" u="sng" dirty="0"/>
              <a:t>for </a:t>
            </a:r>
            <a:r>
              <a:rPr lang="en-GB" altLang="zh-TW" dirty="0"/>
              <a:t>a discussion’ (Thai)</a:t>
            </a:r>
          </a:p>
          <a:p>
            <a:pPr algn="l">
              <a:defRPr/>
            </a:pPr>
            <a:r>
              <a:rPr lang="en-GB" altLang="zh-TW" dirty="0"/>
              <a:t>	‘we tell </a:t>
            </a:r>
            <a:r>
              <a:rPr lang="en-GB" altLang="zh-TW" u="sng" dirty="0"/>
              <a:t>about</a:t>
            </a:r>
            <a:r>
              <a:rPr lang="en-GB" altLang="zh-TW" dirty="0"/>
              <a:t> opportunities for each SEAMEO centres’ (Thai)</a:t>
            </a:r>
          </a:p>
          <a:p>
            <a:pPr algn="l">
              <a:defRPr/>
            </a:pPr>
            <a:r>
              <a:rPr lang="en-GB" altLang="zh-TW" dirty="0"/>
              <a:t>	‘thanks </a:t>
            </a:r>
            <a:r>
              <a:rPr lang="en-GB" altLang="zh-TW" u="sng" dirty="0"/>
              <a:t>for</a:t>
            </a:r>
            <a:r>
              <a:rPr lang="en-GB" altLang="zh-TW" dirty="0"/>
              <a:t> the World Bank who supports this programme’ (Indonesian)</a:t>
            </a:r>
            <a:endParaRPr lang="en-US" altLang="zh-TW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013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234136"/>
          </a:xfrm>
        </p:spPr>
        <p:txBody>
          <a:bodyPr>
            <a:normAutofit/>
          </a:bodyPr>
          <a:lstStyle/>
          <a:p>
            <a:r>
              <a:rPr lang="en-AU" dirty="0" smtClean="0"/>
              <a:t>VOICE (European) and ACE Compared</a:t>
            </a:r>
          </a:p>
          <a:p>
            <a:pPr algn="l"/>
            <a:endParaRPr lang="en-AU" dirty="0" smtClean="0"/>
          </a:p>
          <a:p>
            <a:pPr algn="l"/>
            <a:r>
              <a:rPr lang="en-AU" dirty="0" smtClean="0"/>
              <a:t>Non-marking of third person singular</a:t>
            </a:r>
          </a:p>
          <a:p>
            <a:pPr algn="l"/>
            <a:r>
              <a:rPr lang="en-AU" dirty="0" smtClean="0"/>
              <a:t>Extended use of common verbs</a:t>
            </a:r>
          </a:p>
          <a:p>
            <a:pPr algn="l"/>
            <a:r>
              <a:rPr lang="en-AU" dirty="0" smtClean="0"/>
              <a:t>Use of uniform question tag</a:t>
            </a:r>
          </a:p>
          <a:p>
            <a:pPr algn="l"/>
            <a:r>
              <a:rPr lang="en-AU" dirty="0" smtClean="0"/>
              <a:t>Dem ‘this’ with plural nouns</a:t>
            </a:r>
          </a:p>
          <a:p>
            <a:pPr algn="l"/>
            <a:r>
              <a:rPr lang="en-AU" dirty="0" smtClean="0"/>
              <a:t>‘Different’ prepositions</a:t>
            </a:r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77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1193</Words>
  <Application>Microsoft Office PowerPoint</Application>
  <PresentationFormat>On-screen Show (4:3)</PresentationFormat>
  <Paragraphs>219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</cp:lastModifiedBy>
  <cp:revision>19</cp:revision>
  <dcterms:created xsi:type="dcterms:W3CDTF">2012-08-01T00:59:04Z</dcterms:created>
  <dcterms:modified xsi:type="dcterms:W3CDTF">2012-08-02T03:25:14Z</dcterms:modified>
</cp:coreProperties>
</file>