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261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264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30" r:id="rId24"/>
    <p:sldId id="331" r:id="rId25"/>
    <p:sldId id="304" r:id="rId26"/>
  </p:sldIdLst>
  <p:sldSz cx="9144000" cy="6858000" type="screen4x3"/>
  <p:notesSz cx="6172200" cy="9144000"/>
  <p:custDataLst>
    <p:tags r:id="rId29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2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2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2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2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003366"/>
    <a:srgbClr val="A50021"/>
    <a:srgbClr val="0066FF"/>
    <a:srgbClr val="0087CB"/>
    <a:srgbClr val="244882"/>
    <a:srgbClr val="244883"/>
    <a:srgbClr val="254785"/>
    <a:srgbClr val="24488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706" autoAdjust="0"/>
    <p:restoredTop sz="94599" autoAdjust="0"/>
  </p:normalViewPr>
  <p:slideViewPr>
    <p:cSldViewPr>
      <p:cViewPr>
        <p:scale>
          <a:sx n="50" d="100"/>
          <a:sy n="50" d="100"/>
        </p:scale>
        <p:origin x="-2196" y="-504"/>
      </p:cViewPr>
      <p:guideLst>
        <p:guide orient="horz" pos="2160"/>
        <p:guide orient="horz" pos="2260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53100" y="8750300"/>
            <a:ext cx="355600" cy="3016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88192" tIns="43322" rIns="88192" bIns="43322" anchor="ctr">
            <a:spAutoFit/>
          </a:bodyPr>
          <a:lstStyle/>
          <a:p>
            <a:pPr algn="r" defTabSz="892175">
              <a:defRPr/>
            </a:pPr>
            <a:fld id="{ED228C71-327E-411D-9B28-802348EB3BC1}" type="slidenum">
              <a:rPr lang="en-US" sz="1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pPr algn="r" defTabSz="892175">
                <a:defRPr/>
              </a:pPr>
              <a:t>‹#›</a:t>
            </a:fld>
            <a:endParaRPr lang="en-US" sz="14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1685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23913" y="4343400"/>
            <a:ext cx="4524375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8192" tIns="43322" rIns="88192" bIns="43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25" y="693738"/>
            <a:ext cx="4556125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753100" y="8750300"/>
            <a:ext cx="355600" cy="3016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88192" tIns="43322" rIns="88192" bIns="43322" anchor="ctr">
            <a:spAutoFit/>
          </a:bodyPr>
          <a:lstStyle/>
          <a:p>
            <a:pPr algn="r" defTabSz="892175">
              <a:defRPr/>
            </a:pPr>
            <a:fld id="{EB3A8736-D9D6-4C02-AE91-8B6C565EBD1A}" type="slidenum">
              <a:rPr lang="en-US" sz="1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pPr algn="r" defTabSz="892175">
                <a:defRPr/>
              </a:pPr>
              <a:t>‹#›</a:t>
            </a:fld>
            <a:endParaRPr lang="en-US" sz="14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3640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ttin\Desktop\secondSym.png"/>
          <p:cNvPicPr>
            <a:picLocks noChangeAspect="1" noChangeArrowheads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8391"/>
          <a:stretch/>
        </p:blipFill>
        <p:spPr bwMode="auto">
          <a:xfrm>
            <a:off x="1915410" y="2128837"/>
            <a:ext cx="5171190" cy="23669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4787900" y="5257800"/>
            <a:ext cx="3590925" cy="0"/>
          </a:xfrm>
          <a:prstGeom prst="line">
            <a:avLst/>
          </a:prstGeom>
          <a:noFill/>
          <a:ln w="57150" cmpd="thickThin">
            <a:solidFill>
              <a:srgbClr val="0087C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7" name="Group 18"/>
          <p:cNvGrpSpPr>
            <a:grpSpLocks noChangeAspect="1"/>
          </p:cNvGrpSpPr>
          <p:nvPr/>
        </p:nvGrpSpPr>
        <p:grpSpPr bwMode="auto">
          <a:xfrm>
            <a:off x="1174750" y="228600"/>
            <a:ext cx="692150" cy="1031875"/>
            <a:chOff x="1174600" y="228600"/>
            <a:chExt cx="810283" cy="1208174"/>
          </a:xfrm>
        </p:grpSpPr>
        <p:sp>
          <p:nvSpPr>
            <p:cNvPr id="8" name="Rectangle 8"/>
            <p:cNvSpPr>
              <a:spLocks noChangeArrowheads="1"/>
            </p:cNvSpPr>
            <p:nvPr userDrawn="1"/>
          </p:nvSpPr>
          <p:spPr bwMode="auto">
            <a:xfrm>
              <a:off x="1178317" y="1066887"/>
              <a:ext cx="800991" cy="369887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lIns="92075" tIns="46038" rIns="92075" bIns="46038" anchor="ctr">
              <a:spAutoFit/>
            </a:bodyPr>
            <a:lstStyle>
              <a:lvl1pPr>
                <a:spcBef>
                  <a:spcPct val="50000"/>
                </a:spcBef>
                <a:defRPr>
                  <a:solidFill>
                    <a:schemeClr val="tx2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>
                  <a:solidFill>
                    <a:schemeClr val="tx2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>
                  <a:solidFill>
                    <a:schemeClr val="tx2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>
                  <a:solidFill>
                    <a:schemeClr val="tx2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>
                  <a:solidFill>
                    <a:schemeClr val="tx2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9" name="WordArt 39"/>
            <p:cNvSpPr>
              <a:spLocks noChangeAspect="1" noChangeArrowheads="1" noChangeShapeType="1" noTextEdit="1"/>
            </p:cNvSpPr>
            <p:nvPr userDrawn="1"/>
          </p:nvSpPr>
          <p:spPr bwMode="auto">
            <a:xfrm>
              <a:off x="1306692" y="1206500"/>
              <a:ext cx="517824" cy="176213"/>
            </a:xfrm>
            <a:prstGeom prst="rect">
              <a:avLst/>
            </a:prstGeom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solidFill>
                    <a:srgbClr val="FF0000"/>
                  </a:solidFill>
                  <a:latin typeface="Arial"/>
                  <a:cs typeface="Arial"/>
                </a:rPr>
                <a:t>PVU</a:t>
              </a:r>
            </a:p>
          </p:txBody>
        </p:sp>
        <p:pic>
          <p:nvPicPr>
            <p:cNvPr id="10" name="Picture 18" descr="logo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8586" r="8269" b="27243"/>
            <a:stretch>
              <a:fillRect/>
            </a:stretch>
          </p:blipFill>
          <p:spPr bwMode="auto">
            <a:xfrm>
              <a:off x="1174600" y="228600"/>
              <a:ext cx="810283" cy="902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up 17"/>
          <p:cNvGrpSpPr>
            <a:grpSpLocks/>
          </p:cNvGrpSpPr>
          <p:nvPr/>
        </p:nvGrpSpPr>
        <p:grpSpPr bwMode="auto">
          <a:xfrm>
            <a:off x="1982788" y="311150"/>
            <a:ext cx="5942012" cy="866775"/>
            <a:chOff x="1982788" y="243114"/>
            <a:chExt cx="5942012" cy="865632"/>
          </a:xfrm>
        </p:grpSpPr>
        <p:sp>
          <p:nvSpPr>
            <p:cNvPr id="12" name="Rectangle 26"/>
            <p:cNvSpPr>
              <a:spLocks noChangeArrowheads="1"/>
            </p:cNvSpPr>
            <p:nvPr userDrawn="1"/>
          </p:nvSpPr>
          <p:spPr bwMode="auto">
            <a:xfrm>
              <a:off x="1982788" y="243114"/>
              <a:ext cx="5942012" cy="85453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>
                  <a:solidFill>
                    <a:schemeClr val="tx2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>
                  <a:solidFill>
                    <a:schemeClr val="tx2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>
                  <a:solidFill>
                    <a:schemeClr val="tx2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>
                  <a:solidFill>
                    <a:schemeClr val="tx2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>
                  <a:solidFill>
                    <a:schemeClr val="tx2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2400" dirty="0" smtClean="0">
                  <a:solidFill>
                    <a:srgbClr val="0070C0"/>
                  </a:solidFill>
                  <a:cs typeface="Tahoma" panose="020B0604030504040204" pitchFamily="34" charset="0"/>
                </a:rPr>
                <a:t>PETROVIETNAM</a:t>
              </a:r>
            </a:p>
            <a:p>
              <a:pPr algn="ctr" eaLnBrk="1" hangingPunct="1">
                <a:spcBef>
                  <a:spcPts val="300"/>
                </a:spcBef>
                <a:defRPr/>
              </a:pPr>
              <a:r>
                <a:rPr lang="en-US" sz="2300" b="1" dirty="0" smtClean="0">
                  <a:solidFill>
                    <a:srgbClr val="0070C0"/>
                  </a:solidFill>
                  <a:cs typeface="Tahoma" panose="020B0604030504040204" pitchFamily="34" charset="0"/>
                </a:rPr>
                <a:t>PETROVIETNAM UNIVERSITY</a:t>
              </a: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2941638" y="1081795"/>
              <a:ext cx="4024312" cy="26951"/>
            </a:xfrm>
            <a:prstGeom prst="rect">
              <a:avLst/>
            </a:prstGeom>
            <a:solidFill>
              <a:srgbClr val="0087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en-US"/>
            </a:p>
          </p:txBody>
        </p:sp>
      </p:grpSp>
      <p:sp>
        <p:nvSpPr>
          <p:cNvPr id="76809" name="Rectangle 9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609600" y="3505200"/>
            <a:ext cx="7772400" cy="1524000"/>
          </a:xfrm>
          <a:extLst/>
        </p:spPr>
        <p:txBody>
          <a:bodyPr lIns="91440" tIns="45720" rIns="91440" bIns="45720"/>
          <a:lstStyle>
            <a:lvl1pPr marL="0" indent="0" algn="ctr">
              <a:buFont typeface="Wingdings" panose="05000000000000000000" pitchFamily="2" charset="2"/>
              <a:buNone/>
              <a:defRPr sz="4000" b="1">
                <a:solidFill>
                  <a:srgbClr val="244884"/>
                </a:solidFill>
              </a:defRPr>
            </a:lvl1pPr>
          </a:lstStyle>
          <a:p>
            <a:pPr lvl="0"/>
            <a:r>
              <a:rPr lang="en-US" noProof="0" dirty="0" smtClean="0"/>
              <a:t>Unit Title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932745" y="1981200"/>
            <a:ext cx="7430910" cy="692151"/>
          </a:xfrm>
        </p:spPr>
        <p:txBody>
          <a:bodyPr/>
          <a:lstStyle>
            <a:lvl1pPr algn="ctr"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Module Title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7143341"/>
      </p:ext>
    </p:extLst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490" y="-42863"/>
            <a:ext cx="7430910" cy="692151"/>
          </a:xfrm>
        </p:spPr>
        <p:txBody>
          <a:bodyPr/>
          <a:lstStyle>
            <a:lvl1pPr algn="r">
              <a:defRPr>
                <a:solidFill>
                  <a:srgbClr val="24488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63" y="838200"/>
            <a:ext cx="8504237" cy="5638800"/>
          </a:xfrm>
        </p:spPr>
        <p:txBody>
          <a:bodyPr/>
          <a:lstStyle>
            <a:lvl1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lvl1pPr>
            <a:lvl2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lvl2pPr>
            <a:lvl3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lvl3pPr>
            <a:lvl4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lvl4pPr>
            <a:lvl5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97DE5-B306-4F29-B9D9-85B80100BC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5287901"/>
      </p:ext>
    </p:extLst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 userDrawn="1">
            <p:ph type="sldNum" sz="quarter" idx="10"/>
          </p:nvPr>
        </p:nvSpPr>
        <p:spPr>
          <a:xfrm>
            <a:off x="8458200" y="6583363"/>
            <a:ext cx="393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717FC-7CE9-42E3-8052-D8B8BE2CB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84490" y="-42863"/>
            <a:ext cx="7430910" cy="692151"/>
          </a:xfrm>
        </p:spPr>
        <p:txBody>
          <a:bodyPr/>
          <a:lstStyle>
            <a:lvl1pPr algn="r">
              <a:defRPr>
                <a:solidFill>
                  <a:srgbClr val="24488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11163" y="838200"/>
            <a:ext cx="8504237" cy="5638800"/>
          </a:xfrm>
        </p:spPr>
        <p:txBody>
          <a:bodyPr/>
          <a:lstStyle>
            <a:lvl1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lvl1pPr>
            <a:lvl2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lvl2pPr>
            <a:lvl3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lvl3pPr>
            <a:lvl4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lvl4pPr>
            <a:lvl5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00854393"/>
      </p:ext>
    </p:extLst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 userDrawn="1">
            <p:ph type="sldNum" sz="quarter" idx="10"/>
          </p:nvPr>
        </p:nvSpPr>
        <p:spPr>
          <a:xfrm>
            <a:off x="8458200" y="6583363"/>
            <a:ext cx="393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717FC-7CE9-42E3-8052-D8B8BE2CB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84490" y="-42863"/>
            <a:ext cx="7430910" cy="692151"/>
          </a:xfrm>
        </p:spPr>
        <p:txBody>
          <a:bodyPr/>
          <a:lstStyle>
            <a:lvl1pPr algn="r">
              <a:defRPr>
                <a:solidFill>
                  <a:srgbClr val="24488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11163" y="838200"/>
            <a:ext cx="8504237" cy="5638800"/>
          </a:xfrm>
        </p:spPr>
        <p:txBody>
          <a:bodyPr/>
          <a:lstStyle>
            <a:lvl1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lvl1pPr>
            <a:lvl2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lvl2pPr>
            <a:lvl3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lvl3pPr>
            <a:lvl4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lvl4pPr>
            <a:lvl5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71008512"/>
      </p:ext>
    </p:extLst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838200"/>
            <a:ext cx="8504237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6038" rIns="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3"/>
            <a:r>
              <a:rPr lang="en-US" dirty="0" smtClean="0"/>
              <a:t>Fifth level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-42863"/>
            <a:ext cx="7493000" cy="692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</a:t>
            </a:r>
          </a:p>
        </p:txBody>
      </p:sp>
      <p:pic>
        <p:nvPicPr>
          <p:cNvPr id="1028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405" t="20030" r="43564" b="53700"/>
          <a:stretch>
            <a:fillRect/>
          </a:stretch>
        </p:blipFill>
        <p:spPr bwMode="auto">
          <a:xfrm>
            <a:off x="92075" y="95250"/>
            <a:ext cx="1017588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 bwMode="auto">
          <a:xfrm rot="10800000">
            <a:off x="1270000" y="639763"/>
            <a:ext cx="7488238" cy="46037"/>
          </a:xfrm>
          <a:prstGeom prst="rect">
            <a:avLst/>
          </a:prstGeom>
          <a:solidFill>
            <a:srgbClr val="0087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4"/>
          </p:nvPr>
        </p:nvSpPr>
        <p:spPr>
          <a:xfrm>
            <a:off x="8153400" y="6583363"/>
            <a:ext cx="728663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0"/>
              </a:spcBef>
              <a:defRPr sz="1200" i="1">
                <a:solidFill>
                  <a:srgbClr val="244882"/>
                </a:solidFill>
              </a:defRPr>
            </a:lvl1pPr>
          </a:lstStyle>
          <a:p>
            <a:pPr>
              <a:defRPr/>
            </a:pPr>
            <a:fld id="{9910B916-B921-42CB-9E2F-468F859E6C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Rectangle 20"/>
          <p:cNvSpPr/>
          <p:nvPr userDrawn="1"/>
        </p:nvSpPr>
        <p:spPr bwMode="auto">
          <a:xfrm rot="10800000">
            <a:off x="411163" y="6545263"/>
            <a:ext cx="8504237" cy="26987"/>
          </a:xfrm>
          <a:prstGeom prst="rect">
            <a:avLst/>
          </a:prstGeom>
          <a:solidFill>
            <a:srgbClr val="0087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endParaRPr lang="en-US">
              <a:solidFill>
                <a:srgbClr val="244882"/>
              </a:solidFill>
            </a:endParaRPr>
          </a:p>
        </p:txBody>
      </p:sp>
      <p:sp>
        <p:nvSpPr>
          <p:cNvPr id="1033" name="TextBox 16"/>
          <p:cNvSpPr txBox="1">
            <a:spLocks noChangeArrowheads="1"/>
          </p:cNvSpPr>
          <p:nvPr userDrawn="1"/>
        </p:nvSpPr>
        <p:spPr bwMode="auto">
          <a:xfrm>
            <a:off x="242888" y="6583363"/>
            <a:ext cx="18971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i="1" dirty="0" smtClean="0">
                <a:solidFill>
                  <a:srgbClr val="244882"/>
                </a:solidFill>
              </a:rPr>
              <a:t>Foreign Language</a:t>
            </a:r>
            <a:r>
              <a:rPr lang="en-US" sz="1200" i="1" baseline="0" dirty="0" smtClean="0">
                <a:solidFill>
                  <a:srgbClr val="244882"/>
                </a:solidFill>
              </a:rPr>
              <a:t> Center</a:t>
            </a:r>
            <a:endParaRPr lang="en-US" sz="1200" i="1" dirty="0">
              <a:solidFill>
                <a:srgbClr val="24488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1" r:id="rId2"/>
    <p:sldLayoutId id="2147483714" r:id="rId3"/>
    <p:sldLayoutId id="2147483715" r:id="rId4"/>
  </p:sldLayoutIdLst>
  <p:transition spd="slow" advClick="0">
    <p:circl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24488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4488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4488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4488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44882"/>
          </a:solidFill>
          <a:latin typeface="Tahoma" panose="020B0604030504040204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ahoma" panose="020B0604030504040204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ahoma" panose="020B0604030504040204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ahoma" panose="020B0604030504040204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ahoma" panose="020B0604030504040204" pitchFamily="34" charset="0"/>
        </a:defRPr>
      </a:lvl9pPr>
    </p:titleStyle>
    <p:bodyStyle>
      <a:lvl1pPr marL="347663" indent="-347663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A50021"/>
        </a:buClr>
        <a:buSzPct val="90000"/>
        <a:buFont typeface="Wingdings" pitchFamily="2" charset="2"/>
        <a:buChar char="v"/>
        <a:defRPr sz="2800" kern="1200">
          <a:solidFill>
            <a:srgbClr val="003366"/>
          </a:solidFill>
          <a:latin typeface="+mn-lt"/>
          <a:ea typeface="+mn-ea"/>
          <a:cs typeface="+mn-cs"/>
        </a:defRPr>
      </a:lvl1pPr>
      <a:lvl2pPr marL="682625" indent="-220663" algn="just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A50021"/>
        </a:buClr>
        <a:buFont typeface="Wingdings" pitchFamily="2" charset="2"/>
        <a:buChar char="§"/>
        <a:defRPr sz="2400" kern="1200">
          <a:solidFill>
            <a:srgbClr val="003366"/>
          </a:solidFill>
          <a:latin typeface="+mn-lt"/>
          <a:ea typeface="+mn-ea"/>
          <a:cs typeface="+mn-cs"/>
        </a:defRPr>
      </a:lvl2pPr>
      <a:lvl3pPr marL="1030288" indent="-233363" algn="just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A50021"/>
        </a:buClr>
        <a:buSzPct val="80000"/>
        <a:buFont typeface="Arial" charset="0"/>
        <a:buChar char="−"/>
        <a:defRPr sz="2000" kern="1200">
          <a:solidFill>
            <a:srgbClr val="003366"/>
          </a:solidFill>
          <a:latin typeface="+mn-lt"/>
          <a:ea typeface="+mn-ea"/>
          <a:cs typeface="+mn-cs"/>
        </a:defRPr>
      </a:lvl3pPr>
      <a:lvl4pPr marL="1481138" indent="-284163" algn="just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A50021"/>
        </a:buClr>
        <a:buSzPct val="80000"/>
        <a:buFont typeface="Wingdings" pitchFamily="2" charset="2"/>
        <a:buChar char="ü"/>
        <a:defRPr sz="2000" kern="1200">
          <a:solidFill>
            <a:srgbClr val="00336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Char char="»"/>
        <a:defRPr sz="1600" kern="1200">
          <a:solidFill>
            <a:schemeClr val="tx1"/>
          </a:solidFill>
          <a:latin typeface="Arial Unicode MS" panose="020B0604020202020204" pitchFamily="34" charset="-12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4267200"/>
            <a:ext cx="7772400" cy="1219200"/>
          </a:xfrm>
        </p:spPr>
        <p:txBody>
          <a:bodyPr/>
          <a:lstStyle/>
          <a:p>
            <a:r>
              <a:rPr lang="en-US" sz="2400" dirty="0" smtClean="0"/>
              <a:t>Phuong, B. M. </a:t>
            </a:r>
            <a:endParaRPr lang="en-US" sz="2400" dirty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0" y="2667000"/>
            <a:ext cx="9144000" cy="1447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000" dirty="0" smtClean="0"/>
              <a:t>Learners' Reactions &amp; Responses toward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Teacher </a:t>
            </a:r>
            <a:r>
              <a:rPr lang="en-US" sz="3000" dirty="0" smtClean="0"/>
              <a:t>Written Feedback in Writing Skill: </a:t>
            </a:r>
            <a:br>
              <a:rPr lang="en-US" sz="3000" dirty="0" smtClean="0"/>
            </a:br>
            <a:r>
              <a:rPr lang="en-US" sz="3000" dirty="0" smtClean="0"/>
              <a:t>A Case-study in EFL Classes in Vietnam</a:t>
            </a:r>
            <a:br>
              <a:rPr lang="en-US" sz="3000" dirty="0" smtClean="0"/>
            </a:br>
            <a:endParaRPr lang="en-US" sz="3000" dirty="0" smtClean="0"/>
          </a:p>
        </p:txBody>
      </p:sp>
      <p:sp>
        <p:nvSpPr>
          <p:cNvPr id="4100" name="Text Box 20"/>
          <p:cNvSpPr txBox="1">
            <a:spLocks noChangeArrowheads="1"/>
          </p:cNvSpPr>
          <p:nvPr/>
        </p:nvSpPr>
        <p:spPr bwMode="auto">
          <a:xfrm>
            <a:off x="4724400" y="5360988"/>
            <a:ext cx="4038600" cy="697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914400" algn="l"/>
                <a:tab pos="1081088" algn="l"/>
              </a:tabLs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tabLst>
                <a:tab pos="914400" algn="l"/>
                <a:tab pos="1081088" algn="l"/>
              </a:tabLs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tabLst>
                <a:tab pos="914400" algn="l"/>
                <a:tab pos="1081088" algn="l"/>
              </a:tabLs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tabLst>
                <a:tab pos="914400" algn="l"/>
                <a:tab pos="1081088" algn="l"/>
              </a:tabLs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tabLst>
                <a:tab pos="914400" algn="l"/>
                <a:tab pos="1081088" algn="l"/>
              </a:tabLs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081088" algn="l"/>
              </a:tabLs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081088" algn="l"/>
              </a:tabLs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081088" algn="l"/>
              </a:tabLs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081088" algn="l"/>
              </a:tabLs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200"/>
              </a:spcBef>
              <a:spcAft>
                <a:spcPts val="200"/>
              </a:spcAft>
            </a:pPr>
            <a:r>
              <a:rPr lang="en-US" dirty="0" smtClean="0">
                <a:solidFill>
                  <a:srgbClr val="244882"/>
                </a:solidFill>
              </a:rPr>
              <a:t>Presenter </a:t>
            </a:r>
            <a:r>
              <a:rPr lang="vi-VN" dirty="0" smtClean="0">
                <a:solidFill>
                  <a:srgbClr val="244882"/>
                </a:solidFill>
              </a:rPr>
              <a:t>:</a:t>
            </a:r>
            <a:r>
              <a:rPr lang="en-US" dirty="0" smtClean="0">
                <a:solidFill>
                  <a:srgbClr val="244882"/>
                </a:solidFill>
              </a:rPr>
              <a:t> Phuong Bui</a:t>
            </a:r>
            <a:endParaRPr lang="en-US" dirty="0">
              <a:solidFill>
                <a:srgbClr val="244882"/>
              </a:solidFill>
            </a:endParaRPr>
          </a:p>
          <a:p>
            <a:pPr eaLnBrk="1" hangingPunct="1">
              <a:spcBef>
                <a:spcPts val="200"/>
              </a:spcBef>
              <a:spcAft>
                <a:spcPts val="200"/>
              </a:spcAft>
            </a:pPr>
            <a:r>
              <a:rPr lang="en-US" dirty="0">
                <a:solidFill>
                  <a:srgbClr val="244882"/>
                </a:solidFill>
              </a:rPr>
              <a:t>Email	:	</a:t>
            </a:r>
            <a:r>
              <a:rPr lang="en-US" dirty="0" smtClean="0">
                <a:solidFill>
                  <a:srgbClr val="244882"/>
                </a:solidFill>
              </a:rPr>
              <a:t>phuong.bui@pvu.edu.vn</a:t>
            </a:r>
            <a:endParaRPr lang="en-US" dirty="0">
              <a:solidFill>
                <a:srgbClr val="244882"/>
              </a:solidFill>
            </a:endParaRPr>
          </a:p>
        </p:txBody>
      </p:sp>
    </p:spTree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5"/>
          <p:cNvSpPr>
            <a:spLocks noGrp="1"/>
          </p:cNvSpPr>
          <p:nvPr>
            <p:ph type="title"/>
          </p:nvPr>
        </p:nvSpPr>
        <p:spPr>
          <a:xfrm>
            <a:off x="1255713" y="-42863"/>
            <a:ext cx="7431087" cy="692151"/>
          </a:xfrm>
        </p:spPr>
        <p:txBody>
          <a:bodyPr/>
          <a:lstStyle/>
          <a:p>
            <a:pPr eaLnBrk="1" hangingPunct="1"/>
            <a:r>
              <a:rPr lang="en-US" dirty="0" smtClean="0"/>
              <a:t>Brief literature review </a:t>
            </a:r>
            <a:endParaRPr lang="en-US" dirty="0" smtClean="0"/>
          </a:p>
        </p:txBody>
      </p:sp>
      <p:sp>
        <p:nvSpPr>
          <p:cNvPr id="6147" name="Content Placeholder 6"/>
          <p:cNvSpPr>
            <a:spLocks noGrp="1"/>
          </p:cNvSpPr>
          <p:nvPr>
            <p:ph idx="1"/>
          </p:nvPr>
        </p:nvSpPr>
        <p:spPr>
          <a:xfrm>
            <a:off x="0" y="685800"/>
            <a:ext cx="8885237" cy="5257800"/>
          </a:xfrm>
        </p:spPr>
        <p:txBody>
          <a:bodyPr/>
          <a:lstStyle/>
          <a:p>
            <a:pPr marL="976312" lvl="1" indent="-514350" algn="ctr" eaLnBrk="1" hangingPunct="1">
              <a:lnSpc>
                <a:spcPct val="90000"/>
              </a:lnSpc>
              <a:buNone/>
            </a:pPr>
            <a:r>
              <a:rPr lang="en-US" sz="3200" b="1" dirty="0" smtClean="0"/>
              <a:t>Teacher written feedback in writing</a:t>
            </a:r>
          </a:p>
          <a:p>
            <a:pPr marL="976312" lvl="1" indent="-514350" eaLnBrk="1" hangingPunct="1">
              <a:lnSpc>
                <a:spcPct val="90000"/>
              </a:lnSpc>
              <a:buAutoNum type="arabicParenBoth"/>
            </a:pPr>
            <a:r>
              <a:rPr lang="en-US" b="1" dirty="0" smtClean="0"/>
              <a:t>Form-focused feedback: </a:t>
            </a:r>
            <a:r>
              <a:rPr lang="en-US" i="1" dirty="0" smtClean="0"/>
              <a:t>grammar-correction</a:t>
            </a:r>
            <a:r>
              <a:rPr lang="en-US" dirty="0" smtClean="0"/>
              <a:t>, or </a:t>
            </a:r>
            <a:r>
              <a:rPr lang="en-US" i="1" dirty="0" smtClean="0"/>
              <a:t>error correction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</a:p>
          <a:p>
            <a:pPr marL="1323975" lvl="2" indent="-514350" eaLnBrk="1" hangingPunct="1">
              <a:lnSpc>
                <a:spcPct val="90000"/>
              </a:lnSpc>
              <a:buFont typeface="+mj-lt"/>
              <a:buAutoNum type="alphaLcPeriod"/>
            </a:pPr>
            <a:r>
              <a:rPr lang="en-US" sz="2400" b="1" dirty="0" smtClean="0"/>
              <a:t>Direct feedback: </a:t>
            </a:r>
            <a:r>
              <a:rPr lang="en-US" sz="2400" dirty="0" smtClean="0"/>
              <a:t>direct correction </a:t>
            </a:r>
            <a:endParaRPr lang="en-US" sz="2400" dirty="0" smtClean="0"/>
          </a:p>
          <a:p>
            <a:pPr marL="1323975" lvl="2" indent="-514350" eaLnBrk="1" hangingPunct="1">
              <a:lnSpc>
                <a:spcPct val="90000"/>
              </a:lnSpc>
              <a:buFont typeface="+mj-lt"/>
              <a:buAutoNum type="alphaLcPeriod"/>
            </a:pPr>
            <a:r>
              <a:rPr lang="en-US" sz="2400" b="1" dirty="0" smtClean="0"/>
              <a:t>Coded feedback:</a:t>
            </a:r>
            <a:r>
              <a:rPr lang="en-US" sz="2400" dirty="0" smtClean="0"/>
              <a:t> indirect correction (with codes, such as: </a:t>
            </a:r>
            <a:r>
              <a:rPr lang="en-US" sz="2400" dirty="0" err="1" smtClean="0"/>
              <a:t>s.p</a:t>
            </a:r>
            <a:r>
              <a:rPr lang="en-US" sz="2400" dirty="0" smtClean="0"/>
              <a:t>, </a:t>
            </a:r>
            <a:r>
              <a:rPr lang="en-US" sz="2400" dirty="0" err="1" smtClean="0"/>
              <a:t>v.t</a:t>
            </a:r>
            <a:r>
              <a:rPr lang="en-US" sz="2400" dirty="0" smtClean="0"/>
              <a:t>, etc)</a:t>
            </a:r>
          </a:p>
          <a:p>
            <a:pPr marL="1323975" lvl="2" indent="-514350" eaLnBrk="1" hangingPunct="1">
              <a:lnSpc>
                <a:spcPct val="90000"/>
              </a:lnSpc>
              <a:buFont typeface="+mj-lt"/>
              <a:buAutoNum type="alphaLcPeriod"/>
            </a:pPr>
            <a:r>
              <a:rPr lang="en-US" sz="2400" b="1" dirty="0" err="1" smtClean="0"/>
              <a:t>Uncoded</a:t>
            </a:r>
            <a:r>
              <a:rPr lang="en-US" sz="2400" b="1" dirty="0" smtClean="0"/>
              <a:t> feedback: </a:t>
            </a:r>
            <a:r>
              <a:rPr lang="en-US" sz="2400" dirty="0" smtClean="0"/>
              <a:t>identify errors by highlighting, underlining, circling, etc. </a:t>
            </a:r>
          </a:p>
          <a:p>
            <a:pPr marL="1323975" lvl="2" indent="-514350"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marL="976312" lvl="1" indent="-514350" eaLnBrk="1" hangingPunct="1">
              <a:lnSpc>
                <a:spcPct val="90000"/>
              </a:lnSpc>
              <a:buAutoNum type="arabicParenBoth" startAt="2"/>
            </a:pPr>
            <a:r>
              <a:rPr lang="en-US" b="1" dirty="0" smtClean="0"/>
              <a:t>Content-based feedback: </a:t>
            </a:r>
            <a:r>
              <a:rPr lang="en-US" i="1" dirty="0" smtClean="0"/>
              <a:t>meaning-based</a:t>
            </a:r>
            <a:r>
              <a:rPr lang="en-US" dirty="0" smtClean="0"/>
              <a:t> or </a:t>
            </a:r>
            <a:r>
              <a:rPr lang="en-US" i="1" dirty="0" smtClean="0"/>
              <a:t>meaning related feedback</a:t>
            </a:r>
            <a:r>
              <a:rPr lang="en-US" dirty="0" smtClean="0"/>
              <a:t>. </a:t>
            </a:r>
            <a:endParaRPr lang="en-US" dirty="0" smtClean="0"/>
          </a:p>
          <a:p>
            <a:pPr marL="976312" lvl="1" indent="-51435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marL="976312" lvl="1" indent="-514350"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A50021"/>
                </a:solidFill>
              </a:rPr>
              <a:t>(3) </a:t>
            </a:r>
            <a:r>
              <a:rPr lang="en-US" b="1" dirty="0" smtClean="0"/>
              <a:t>Integrated feedback</a:t>
            </a:r>
            <a:r>
              <a:rPr lang="en-US" dirty="0" smtClean="0"/>
              <a:t>: as a </a:t>
            </a:r>
            <a:r>
              <a:rPr lang="en-US" b="1" dirty="0" smtClean="0"/>
              <a:t>combination</a:t>
            </a:r>
            <a:r>
              <a:rPr lang="en-US" dirty="0" smtClean="0"/>
              <a:t> of the </a:t>
            </a:r>
            <a:r>
              <a:rPr lang="en-US" i="1" dirty="0" smtClean="0"/>
              <a:t>grammar correction and the content-based feedback. </a:t>
            </a:r>
            <a:endParaRPr lang="en-US" i="1" dirty="0" smtClean="0"/>
          </a:p>
          <a:p>
            <a:pPr marL="976312" lvl="1" indent="-514350" algn="r" eaLnBrk="1" hangingPunct="1">
              <a:lnSpc>
                <a:spcPct val="90000"/>
              </a:lnSpc>
              <a:buNone/>
            </a:pPr>
            <a:r>
              <a:rPr lang="en-US" i="1" dirty="0" smtClean="0"/>
              <a:t>(Park, 2006)</a:t>
            </a:r>
          </a:p>
          <a:p>
            <a:pPr marL="976312" lvl="1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en-US" sz="28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53CCAC4D-94DC-464F-A682-B93075590143}" type="slidenum">
              <a:rPr lang="en-US" smtClean="0">
                <a:solidFill>
                  <a:srgbClr val="244882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smtClean="0">
              <a:solidFill>
                <a:srgbClr val="244882"/>
              </a:solidFill>
            </a:endParaRPr>
          </a:p>
        </p:txBody>
      </p:sp>
    </p:spTree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5"/>
          <p:cNvSpPr>
            <a:spLocks noGrp="1"/>
          </p:cNvSpPr>
          <p:nvPr>
            <p:ph type="title"/>
          </p:nvPr>
        </p:nvSpPr>
        <p:spPr>
          <a:xfrm>
            <a:off x="1255713" y="-42863"/>
            <a:ext cx="7431087" cy="692151"/>
          </a:xfrm>
        </p:spPr>
        <p:txBody>
          <a:bodyPr/>
          <a:lstStyle/>
          <a:p>
            <a:pPr eaLnBrk="1" hangingPunct="1"/>
            <a:r>
              <a:rPr lang="en-US" dirty="0" smtClean="0"/>
              <a:t>Methodologies </a:t>
            </a:r>
            <a:endParaRPr lang="en-US" dirty="0" smtClean="0"/>
          </a:p>
        </p:txBody>
      </p:sp>
      <p:sp>
        <p:nvSpPr>
          <p:cNvPr id="6147" name="Content Placeholder 6"/>
          <p:cNvSpPr>
            <a:spLocks noGrp="1"/>
          </p:cNvSpPr>
          <p:nvPr>
            <p:ph idx="1"/>
          </p:nvPr>
        </p:nvSpPr>
        <p:spPr>
          <a:xfrm>
            <a:off x="0" y="685800"/>
            <a:ext cx="8885237" cy="5257800"/>
          </a:xfrm>
        </p:spPr>
        <p:txBody>
          <a:bodyPr/>
          <a:lstStyle/>
          <a:p>
            <a:pPr marL="976312" lvl="1" indent="-51435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3600" b="1" dirty="0" smtClean="0"/>
              <a:t>Participants </a:t>
            </a:r>
          </a:p>
          <a:p>
            <a:pPr marL="976312" lvl="1" indent="-514350" eaLnBrk="1" hangingPunct="1">
              <a:lnSpc>
                <a:spcPct val="90000"/>
              </a:lnSpc>
              <a:buNone/>
            </a:pPr>
            <a:endParaRPr lang="en-US" sz="3600" b="1" dirty="0" smtClean="0"/>
          </a:p>
          <a:p>
            <a:pPr marL="1323975" lvl="2" indent="-514350" eaLnBrk="1" hangingPunct="1">
              <a:lnSpc>
                <a:spcPct val="90000"/>
              </a:lnSpc>
            </a:pPr>
            <a:r>
              <a:rPr lang="en-US" sz="3200" b="1" dirty="0" smtClean="0"/>
              <a:t>49 second year </a:t>
            </a:r>
            <a:r>
              <a:rPr lang="en-US" sz="3200" b="1" dirty="0" smtClean="0"/>
              <a:t>English major students </a:t>
            </a:r>
            <a:r>
              <a:rPr lang="en-US" sz="3200" dirty="0" smtClean="0"/>
              <a:t>from two classes (Class A and class B) at the Faculty of English Teacher Education, University of Languages and International Studies, Vietnam National University Hanoi</a:t>
            </a:r>
            <a:r>
              <a:rPr lang="en-US" sz="3200" dirty="0" smtClean="0"/>
              <a:t>.</a:t>
            </a:r>
          </a:p>
          <a:p>
            <a:pPr marL="1323975" lvl="2" indent="-514350" eaLnBrk="1" hangingPunct="1">
              <a:lnSpc>
                <a:spcPct val="90000"/>
              </a:lnSpc>
              <a:buNone/>
            </a:pPr>
            <a:endParaRPr lang="en-US" sz="3200" dirty="0" smtClean="0"/>
          </a:p>
          <a:p>
            <a:pPr marL="1323975" lvl="2" indent="-514350" eaLnBrk="1" hangingPunct="1">
              <a:lnSpc>
                <a:spcPct val="90000"/>
              </a:lnSpc>
            </a:pPr>
            <a:r>
              <a:rPr lang="en-US" sz="3200" b="1" dirty="0" smtClean="0"/>
              <a:t>Two</a:t>
            </a:r>
            <a:r>
              <a:rPr lang="en-US" sz="3200" dirty="0" smtClean="0"/>
              <a:t> writing teachers of Class A &amp; Class B. </a:t>
            </a:r>
            <a:endParaRPr lang="en-US" sz="32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53CCAC4D-94DC-464F-A682-B93075590143}" type="slidenum">
              <a:rPr lang="en-US" smtClean="0">
                <a:solidFill>
                  <a:srgbClr val="244882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smtClean="0">
              <a:solidFill>
                <a:srgbClr val="244882"/>
              </a:solidFill>
            </a:endParaRPr>
          </a:p>
        </p:txBody>
      </p:sp>
    </p:spTree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5"/>
          <p:cNvSpPr>
            <a:spLocks noGrp="1"/>
          </p:cNvSpPr>
          <p:nvPr>
            <p:ph type="title"/>
          </p:nvPr>
        </p:nvSpPr>
        <p:spPr>
          <a:xfrm>
            <a:off x="1255713" y="-42863"/>
            <a:ext cx="7431087" cy="692151"/>
          </a:xfrm>
        </p:spPr>
        <p:txBody>
          <a:bodyPr/>
          <a:lstStyle/>
          <a:p>
            <a:pPr eaLnBrk="1" hangingPunct="1"/>
            <a:r>
              <a:rPr lang="en-US" dirty="0" smtClean="0"/>
              <a:t>Methodologies </a:t>
            </a:r>
            <a:endParaRPr lang="en-US" dirty="0" smtClean="0"/>
          </a:p>
        </p:txBody>
      </p:sp>
      <p:sp>
        <p:nvSpPr>
          <p:cNvPr id="6147" name="Content Placeholder 6"/>
          <p:cNvSpPr>
            <a:spLocks noGrp="1"/>
          </p:cNvSpPr>
          <p:nvPr>
            <p:ph idx="1"/>
          </p:nvPr>
        </p:nvSpPr>
        <p:spPr>
          <a:xfrm>
            <a:off x="0" y="685800"/>
            <a:ext cx="8885237" cy="5257800"/>
          </a:xfrm>
        </p:spPr>
        <p:txBody>
          <a:bodyPr/>
          <a:lstStyle/>
          <a:p>
            <a:pPr marL="976312" lvl="1" indent="-51435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3600" b="1" dirty="0" smtClean="0"/>
              <a:t>Data collection methods</a:t>
            </a:r>
          </a:p>
          <a:p>
            <a:pPr marL="976312" lvl="1" indent="-514350" eaLnBrk="1" hangingPunct="1">
              <a:lnSpc>
                <a:spcPct val="90000"/>
              </a:lnSpc>
              <a:buNone/>
            </a:pPr>
            <a:endParaRPr lang="en-US" sz="3200" b="1" dirty="0" smtClean="0"/>
          </a:p>
          <a:p>
            <a:pPr marL="1292225" lvl="2" indent="-609600" eaLnBrk="1" hangingPunct="1"/>
            <a:r>
              <a:rPr lang="en-US" sz="2800" b="1" dirty="0" smtClean="0"/>
              <a:t>Questionnaire: </a:t>
            </a:r>
            <a:r>
              <a:rPr lang="en-US" sz="2800" dirty="0" smtClean="0"/>
              <a:t>11 Questions (both close-ended &amp; open-ended); written in simple English. </a:t>
            </a:r>
          </a:p>
          <a:p>
            <a:pPr marL="1292225" lvl="2" indent="-609600" eaLnBrk="1" hangingPunct="1"/>
            <a:r>
              <a:rPr lang="en-US" sz="2800" b="1" dirty="0" smtClean="0"/>
              <a:t>Focus-group interview: </a:t>
            </a:r>
            <a:r>
              <a:rPr lang="en-US" sz="2800" dirty="0" smtClean="0"/>
              <a:t>02 meeting with 2 classes, an open forum. </a:t>
            </a:r>
          </a:p>
          <a:p>
            <a:pPr marL="1292225" lvl="2" indent="-609600" eaLnBrk="1" hangingPunct="1"/>
            <a:r>
              <a:rPr lang="en-US" sz="2800" b="1" dirty="0" smtClean="0"/>
              <a:t>Document analysis: </a:t>
            </a:r>
            <a:r>
              <a:rPr lang="en-US" sz="2800" dirty="0" smtClean="0"/>
              <a:t>Students’ writing portfolios. </a:t>
            </a:r>
          </a:p>
          <a:p>
            <a:pPr marL="2351087" lvl="4" indent="-514350" eaLnBrk="1" hangingPunct="1">
              <a:lnSpc>
                <a:spcPct val="90000"/>
              </a:lnSpc>
            </a:pPr>
            <a:endParaRPr lang="en-US" sz="2800" b="1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53CCAC4D-94DC-464F-A682-B93075590143}" type="slidenum">
              <a:rPr lang="en-US" smtClean="0">
                <a:solidFill>
                  <a:srgbClr val="244882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smtClean="0">
              <a:solidFill>
                <a:srgbClr val="244882"/>
              </a:solidFill>
            </a:endParaRPr>
          </a:p>
        </p:txBody>
      </p:sp>
    </p:spTree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en-US" sz="2200" b="1" dirty="0" smtClean="0"/>
              <a:t>RQ1: </a:t>
            </a:r>
            <a:r>
              <a:rPr lang="en-US" sz="2200" b="1" dirty="0" smtClean="0"/>
              <a:t>What are the characteristics of the two writing teachers in giving written feedback? What are the similarities and differences</a:t>
            </a:r>
            <a:r>
              <a:rPr lang="en-US" sz="2200" b="1" dirty="0" smtClean="0"/>
              <a:t>?</a:t>
            </a:r>
          </a:p>
          <a:p>
            <a:pPr marL="0" lvl="0" indent="0" algn="just">
              <a:buNone/>
            </a:pPr>
            <a:endParaRPr lang="en-US" sz="2400" b="1" dirty="0" smtClean="0"/>
          </a:p>
          <a:p>
            <a:pPr marL="457200" indent="-457200" algn="just">
              <a:buNone/>
            </a:pPr>
            <a:endParaRPr lang="en-US" sz="2400" dirty="0" smtClean="0"/>
          </a:p>
          <a:p>
            <a:pPr marL="0" lvl="0" indent="0" algn="just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797DE5-B306-4F29-B9D9-85B80100BC8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199" y="2133600"/>
          <a:ext cx="8382001" cy="3915284"/>
        </p:xfrm>
        <a:graphic>
          <a:graphicData uri="http://schemas.openxmlformats.org/drawingml/2006/table">
            <a:tbl>
              <a:tblPr/>
              <a:tblGrid>
                <a:gridCol w="4280171"/>
                <a:gridCol w="1961745"/>
                <a:gridCol w="2140085"/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b="1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Methods in giving written feedback</a:t>
                      </a:r>
                      <a:endParaRPr lang="en-US" sz="32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b="1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Teacher A</a:t>
                      </a:r>
                      <a:endParaRPr lang="en-US" sz="32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b="1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Teacher B</a:t>
                      </a:r>
                      <a:endParaRPr lang="en-US" sz="32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Error/mistake correction</a:t>
                      </a:r>
                      <a:endParaRPr lang="en-US" sz="32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32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32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Error/mistake identification</a:t>
                      </a:r>
                      <a:endParaRPr lang="en-US" sz="32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en-US" sz="3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en-US" sz="32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Coded error/mistake identification</a:t>
                      </a:r>
                      <a:endParaRPr lang="en-US" sz="32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US" sz="32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US" sz="32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Content-based feedback</a:t>
                      </a:r>
                      <a:endParaRPr lang="en-US" sz="32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32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32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Integrated-feedback</a:t>
                      </a:r>
                      <a:endParaRPr lang="en-US" sz="32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en-US" sz="32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3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b="1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of times</a:t>
                      </a:r>
                      <a:endParaRPr lang="en-US" sz="32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b="1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en-US" sz="32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b="1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en-US" sz="32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39920372"/>
      </p:ext>
    </p:extLst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en-US" sz="2200" b="1" dirty="0" smtClean="0"/>
              <a:t>RQ1: </a:t>
            </a:r>
            <a:r>
              <a:rPr lang="en-US" sz="2200" b="1" dirty="0" smtClean="0"/>
              <a:t>What are the characteristics of the two writing teachers in giving written feedback? What are the similarities and differences</a:t>
            </a:r>
            <a:r>
              <a:rPr lang="en-US" sz="2200" b="1" dirty="0" smtClean="0"/>
              <a:t>? </a:t>
            </a:r>
          </a:p>
          <a:p>
            <a:pPr marL="0" lvl="0" indent="0" algn="just">
              <a:buNone/>
            </a:pPr>
            <a:endParaRPr lang="en-US" sz="2200" b="1" dirty="0" smtClean="0"/>
          </a:p>
          <a:p>
            <a:pPr marL="0" lvl="0" indent="0" algn="just">
              <a:buNone/>
            </a:pPr>
            <a:endParaRPr lang="en-US" sz="2400" b="1" dirty="0" smtClean="0"/>
          </a:p>
          <a:p>
            <a:pPr marL="457200" indent="-457200" algn="just">
              <a:buNone/>
            </a:pPr>
            <a:endParaRPr lang="en-US" sz="2400" dirty="0" smtClean="0"/>
          </a:p>
          <a:p>
            <a:pPr marL="0" lvl="0" indent="0" algn="just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797DE5-B306-4F29-B9D9-85B80100BC8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76400" y="2286000"/>
            <a:ext cx="6324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/>
            <a:r>
              <a:rPr lang="en-GB" sz="2800" b="1" u="sng" dirty="0" smtClean="0">
                <a:solidFill>
                  <a:srgbClr val="060606"/>
                </a:solidFill>
                <a:latin typeface="+mn-lt"/>
              </a:rPr>
              <a:t>SIMILARITIES</a:t>
            </a:r>
          </a:p>
          <a:p>
            <a:pPr marL="265113" indent="-265113">
              <a:buFont typeface="Wingdings" pitchFamily="2" charset="2"/>
              <a:buNone/>
            </a:pPr>
            <a:endParaRPr lang="en-GB" sz="2800" dirty="0" smtClean="0">
              <a:solidFill>
                <a:srgbClr val="060606"/>
              </a:solidFill>
              <a:latin typeface="+mn-lt"/>
            </a:endParaRPr>
          </a:p>
          <a:p>
            <a:pPr marL="265113" indent="-265113">
              <a:buFont typeface="Wingdings" pitchFamily="2" charset="2"/>
              <a:buChar char="ü"/>
            </a:pPr>
            <a:r>
              <a:rPr lang="en-GB" sz="2800" dirty="0" smtClean="0">
                <a:solidFill>
                  <a:srgbClr val="003366"/>
                </a:solidFill>
                <a:latin typeface="+mn-lt"/>
              </a:rPr>
              <a:t>Apply </a:t>
            </a:r>
            <a:r>
              <a:rPr lang="en-GB" sz="2800" b="1" dirty="0" smtClean="0">
                <a:solidFill>
                  <a:srgbClr val="003366"/>
                </a:solidFill>
                <a:latin typeface="+mn-lt"/>
              </a:rPr>
              <a:t>5 methods</a:t>
            </a:r>
            <a:r>
              <a:rPr lang="en-GB" sz="2800" dirty="0" smtClean="0">
                <a:solidFill>
                  <a:srgbClr val="003366"/>
                </a:solidFill>
                <a:latin typeface="+mn-lt"/>
              </a:rPr>
              <a:t> in giving </a:t>
            </a:r>
            <a:r>
              <a:rPr lang="en-GB" sz="2800" dirty="0" smtClean="0">
                <a:solidFill>
                  <a:srgbClr val="003366"/>
                </a:solidFill>
                <a:latin typeface="+mn-lt"/>
              </a:rPr>
              <a:t>FB</a:t>
            </a:r>
            <a:endParaRPr lang="en-GB" sz="2800" dirty="0" smtClean="0">
              <a:solidFill>
                <a:srgbClr val="003366"/>
              </a:solidFill>
              <a:latin typeface="+mn-lt"/>
            </a:endParaRPr>
          </a:p>
          <a:p>
            <a:pPr marL="265113" indent="-265113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3366"/>
                </a:solidFill>
                <a:latin typeface="+mn-lt"/>
              </a:rPr>
              <a:t>Provide comments at </a:t>
            </a:r>
            <a:r>
              <a:rPr lang="en-US" sz="2800" b="1" dirty="0" smtClean="0">
                <a:solidFill>
                  <a:srgbClr val="003366"/>
                </a:solidFill>
                <a:latin typeface="+mn-lt"/>
              </a:rPr>
              <a:t>marginal </a:t>
            </a:r>
            <a:r>
              <a:rPr lang="en-US" sz="2800" dirty="0" smtClean="0">
                <a:solidFill>
                  <a:srgbClr val="003366"/>
                </a:solidFill>
                <a:latin typeface="+mn-lt"/>
              </a:rPr>
              <a:t>and at the </a:t>
            </a:r>
            <a:r>
              <a:rPr lang="en-US" sz="2800" b="1" dirty="0" smtClean="0">
                <a:solidFill>
                  <a:srgbClr val="003366"/>
                </a:solidFill>
                <a:latin typeface="+mn-lt"/>
              </a:rPr>
              <a:t>end of students’ paper</a:t>
            </a:r>
            <a:r>
              <a:rPr lang="en-US" sz="2800" dirty="0" smtClean="0">
                <a:solidFill>
                  <a:srgbClr val="003366"/>
                </a:solidFill>
                <a:latin typeface="+mn-lt"/>
              </a:rPr>
              <a:t>.</a:t>
            </a:r>
          </a:p>
          <a:p>
            <a:pPr marL="265113" indent="-265113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3366"/>
                </a:solidFill>
                <a:latin typeface="+mn-lt"/>
              </a:rPr>
              <a:t>Provide both </a:t>
            </a:r>
            <a:r>
              <a:rPr lang="en-US" sz="2800" b="1" dirty="0" smtClean="0">
                <a:solidFill>
                  <a:srgbClr val="003366"/>
                </a:solidFill>
                <a:latin typeface="+mn-lt"/>
              </a:rPr>
              <a:t>negative and positive</a:t>
            </a:r>
            <a:r>
              <a:rPr lang="en-US" sz="2800" dirty="0" smtClean="0">
                <a:solidFill>
                  <a:srgbClr val="003366"/>
                </a:solidFill>
                <a:latin typeface="+mn-lt"/>
              </a:rPr>
              <a:t> comments</a:t>
            </a:r>
            <a:endParaRPr lang="en-US" sz="2800" dirty="0">
              <a:solidFill>
                <a:srgbClr val="003366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9920372"/>
      </p:ext>
    </p:extLst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en-US" sz="2200" b="1" dirty="0" smtClean="0"/>
              <a:t>RQ1: </a:t>
            </a:r>
            <a:r>
              <a:rPr lang="en-US" sz="2200" b="1" dirty="0" smtClean="0"/>
              <a:t>What are the characteristics of the two writing teachers in giving written feedback? What are the similarities and differences</a:t>
            </a:r>
            <a:r>
              <a:rPr lang="en-US" sz="2200" b="1" dirty="0" smtClean="0"/>
              <a:t>? </a:t>
            </a:r>
          </a:p>
          <a:p>
            <a:pPr marL="0" lvl="0" indent="0" algn="just">
              <a:buNone/>
            </a:pPr>
            <a:endParaRPr lang="en-US" sz="2200" b="1" dirty="0" smtClean="0"/>
          </a:p>
          <a:p>
            <a:pPr marL="0" lvl="0" indent="0">
              <a:buNone/>
            </a:pPr>
            <a:r>
              <a:rPr lang="en-US" sz="3200" b="1" dirty="0" smtClean="0"/>
              <a:t>Teacher A: 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>- </a:t>
            </a:r>
            <a:r>
              <a:rPr lang="en-US" sz="2400" b="1" i="1" dirty="0" smtClean="0"/>
              <a:t>Error/mistake identification </a:t>
            </a:r>
            <a:r>
              <a:rPr lang="en-US" sz="2400" dirty="0" smtClean="0"/>
              <a:t>(29 times</a:t>
            </a:r>
            <a:r>
              <a:rPr lang="en-US" sz="2400" dirty="0" smtClean="0"/>
              <a:t>): Mostly circling, underlining mistakes. </a:t>
            </a:r>
          </a:p>
          <a:p>
            <a:pPr marL="0" lvl="0" indent="0">
              <a:buFontTx/>
              <a:buChar char="-"/>
            </a:pPr>
            <a:r>
              <a:rPr lang="en-US" sz="2400" b="1" i="1" dirty="0" smtClean="0"/>
              <a:t>Coded </a:t>
            </a:r>
            <a:r>
              <a:rPr lang="en-US" sz="2400" b="1" i="1" dirty="0" smtClean="0"/>
              <a:t>error/mistake </a:t>
            </a:r>
            <a:r>
              <a:rPr lang="en-US" sz="2400" b="1" i="1" dirty="0" smtClean="0"/>
              <a:t>identification</a:t>
            </a:r>
            <a:r>
              <a:rPr lang="en-US" sz="2400" b="1" i="1" dirty="0" smtClean="0"/>
              <a:t> </a:t>
            </a:r>
            <a:r>
              <a:rPr lang="en-US" sz="2400" dirty="0" smtClean="0"/>
              <a:t>(18 </a:t>
            </a:r>
            <a:r>
              <a:rPr lang="en-US" sz="2400" dirty="0" smtClean="0"/>
              <a:t>times</a:t>
            </a:r>
            <a:r>
              <a:rPr lang="en-US" sz="2400" dirty="0" smtClean="0"/>
              <a:t>)</a:t>
            </a:r>
          </a:p>
          <a:p>
            <a:pPr marL="0" lvl="0" indent="0">
              <a:buFontTx/>
              <a:buChar char="-"/>
            </a:pPr>
            <a:r>
              <a:rPr lang="en-US" sz="2400" b="1" i="1" dirty="0" smtClean="0"/>
              <a:t> </a:t>
            </a:r>
            <a:r>
              <a:rPr lang="en-US" sz="2400" b="1" i="1" dirty="0" smtClean="0"/>
              <a:t>Integrated feedback </a:t>
            </a:r>
            <a:r>
              <a:rPr lang="en-US" sz="2400" i="1" dirty="0" smtClean="0"/>
              <a:t>(13 times)</a:t>
            </a:r>
          </a:p>
          <a:p>
            <a:pPr marL="0" lvl="0" indent="0" algn="just">
              <a:buNone/>
            </a:pPr>
            <a:endParaRPr lang="en-US" sz="2200" b="1" dirty="0" smtClean="0"/>
          </a:p>
          <a:p>
            <a:pPr marL="0" lvl="0" indent="0" algn="just">
              <a:buNone/>
            </a:pPr>
            <a:endParaRPr lang="en-US" sz="2400" b="1" dirty="0" smtClean="0"/>
          </a:p>
          <a:p>
            <a:pPr marL="457200" indent="-457200" algn="just">
              <a:buNone/>
            </a:pPr>
            <a:endParaRPr lang="en-US" sz="2400" dirty="0" smtClean="0"/>
          </a:p>
          <a:p>
            <a:pPr marL="0" lvl="0" indent="0" algn="just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797DE5-B306-4F29-B9D9-85B80100BC8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9920372"/>
      </p:ext>
    </p:extLst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en-US" sz="2200" b="1" dirty="0" smtClean="0"/>
              <a:t>RQ1: </a:t>
            </a:r>
            <a:r>
              <a:rPr lang="en-US" sz="2200" b="1" dirty="0" smtClean="0"/>
              <a:t>What are the characteristics of the two writing teachers in giving written feedback? What are the similarities and differences</a:t>
            </a:r>
            <a:r>
              <a:rPr lang="en-US" sz="2200" b="1" dirty="0" smtClean="0"/>
              <a:t>? </a:t>
            </a:r>
          </a:p>
          <a:p>
            <a:pPr marL="0" lvl="0" indent="0" algn="just">
              <a:buNone/>
            </a:pPr>
            <a:endParaRPr lang="en-US" sz="2200" b="1" dirty="0" smtClean="0"/>
          </a:p>
          <a:p>
            <a:pPr marL="0" lvl="0" indent="0">
              <a:buNone/>
            </a:pPr>
            <a:r>
              <a:rPr lang="en-US" sz="3200" b="1" dirty="0" smtClean="0"/>
              <a:t>Teacher B: 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>- </a:t>
            </a:r>
            <a:r>
              <a:rPr lang="en-US" sz="2400" b="1" i="1" dirty="0" smtClean="0"/>
              <a:t>Integrated feedback </a:t>
            </a:r>
            <a:r>
              <a:rPr lang="en-US" sz="2400" dirty="0" smtClean="0"/>
              <a:t>(30 </a:t>
            </a:r>
            <a:r>
              <a:rPr lang="en-US" sz="2400" dirty="0" smtClean="0"/>
              <a:t>times</a:t>
            </a:r>
            <a:r>
              <a:rPr lang="en-US" sz="2400" dirty="0" smtClean="0"/>
              <a:t>): </a:t>
            </a:r>
            <a:r>
              <a:rPr lang="en-US" sz="2400" dirty="0" smtClean="0"/>
              <a:t>carefully stated out both students’ errors in terms of language use, content and </a:t>
            </a:r>
            <a:r>
              <a:rPr lang="en-US" sz="2400" dirty="0" smtClean="0"/>
              <a:t>ideas. </a:t>
            </a:r>
          </a:p>
          <a:p>
            <a:pPr marL="0" lvl="0" indent="0">
              <a:buFontTx/>
              <a:buChar char="-"/>
            </a:pPr>
            <a:r>
              <a:rPr lang="en-US" sz="2400" b="1" i="1" dirty="0" smtClean="0"/>
              <a:t>Error identification </a:t>
            </a:r>
            <a:r>
              <a:rPr lang="en-US" sz="2400" dirty="0" smtClean="0"/>
              <a:t>(19 </a:t>
            </a:r>
            <a:r>
              <a:rPr lang="en-US" sz="2400" dirty="0" smtClean="0"/>
              <a:t>times</a:t>
            </a:r>
            <a:r>
              <a:rPr lang="en-US" sz="2400" dirty="0" smtClean="0"/>
              <a:t>)</a:t>
            </a:r>
          </a:p>
          <a:p>
            <a:pPr marL="0" lvl="0" indent="0">
              <a:buFontTx/>
              <a:buChar char="-"/>
            </a:pPr>
            <a:r>
              <a:rPr lang="en-US" sz="2400" b="1" i="1" dirty="0" smtClean="0"/>
              <a:t> </a:t>
            </a:r>
            <a:r>
              <a:rPr lang="en-US" sz="2400" b="1" i="1" dirty="0" smtClean="0"/>
              <a:t>Coded error identification </a:t>
            </a:r>
            <a:r>
              <a:rPr lang="en-US" sz="2400" i="1" dirty="0" smtClean="0"/>
              <a:t>(18 times)</a:t>
            </a:r>
          </a:p>
          <a:p>
            <a:pPr marL="0" lvl="0" indent="0">
              <a:buFontTx/>
              <a:buChar char="-"/>
            </a:pPr>
            <a:r>
              <a:rPr lang="en-US" sz="2400" i="1" dirty="0" smtClean="0"/>
              <a:t> </a:t>
            </a:r>
            <a:r>
              <a:rPr lang="en-US" sz="2400" dirty="0" smtClean="0"/>
              <a:t>Applied both </a:t>
            </a:r>
            <a:r>
              <a:rPr lang="en-US" sz="2400" b="1" dirty="0" smtClean="0"/>
              <a:t>“</a:t>
            </a:r>
            <a:r>
              <a:rPr lang="en-US" sz="2400" b="1" i="1" dirty="0" smtClean="0"/>
              <a:t>Error correction” </a:t>
            </a:r>
            <a:r>
              <a:rPr lang="en-US" sz="2400" dirty="0" smtClean="0"/>
              <a:t>and</a:t>
            </a:r>
            <a:r>
              <a:rPr lang="en-US" sz="2400" b="1" dirty="0" smtClean="0"/>
              <a:t> “</a:t>
            </a:r>
            <a:r>
              <a:rPr lang="en-US" sz="2400" b="1" i="1" dirty="0" smtClean="0"/>
              <a:t>Error identification</a:t>
            </a:r>
            <a:r>
              <a:rPr lang="en-US" sz="2400" b="1" i="1" dirty="0" smtClean="0"/>
              <a:t>” </a:t>
            </a:r>
            <a:r>
              <a:rPr lang="en-US" sz="2400" i="1" dirty="0" smtClean="0"/>
              <a:t>in 1 paper sometimes. </a:t>
            </a:r>
            <a:endParaRPr lang="en-US" sz="2200" b="1" i="1" dirty="0" smtClean="0"/>
          </a:p>
          <a:p>
            <a:pPr marL="0" lvl="0" indent="0" algn="just">
              <a:buNone/>
            </a:pPr>
            <a:endParaRPr lang="en-US" sz="2200" b="1" dirty="0" smtClean="0"/>
          </a:p>
          <a:p>
            <a:pPr marL="0" lvl="0" indent="0" algn="just">
              <a:buNone/>
            </a:pPr>
            <a:endParaRPr lang="en-US" sz="2400" b="1" dirty="0" smtClean="0"/>
          </a:p>
          <a:p>
            <a:pPr marL="457200" indent="-457200" algn="just">
              <a:buNone/>
            </a:pPr>
            <a:endParaRPr lang="en-US" sz="2400" dirty="0" smtClean="0"/>
          </a:p>
          <a:p>
            <a:pPr marL="0" lvl="0" indent="0" algn="just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797DE5-B306-4F29-B9D9-85B80100BC8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9920372"/>
      </p:ext>
    </p:extLst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200" b="1" dirty="0" smtClean="0"/>
              <a:t>RQ2: </a:t>
            </a:r>
            <a:r>
              <a:rPr lang="en-US" sz="2400" b="1" dirty="0" smtClean="0"/>
              <a:t>To what extent and in what way do students evaluate the usefulness of their teachers’ written feedback</a:t>
            </a:r>
            <a:r>
              <a:rPr lang="en-US" sz="2400" b="1" dirty="0" smtClean="0"/>
              <a:t>?</a:t>
            </a:r>
          </a:p>
          <a:p>
            <a:pPr marL="0" indent="0" algn="just">
              <a:buNone/>
            </a:pPr>
            <a:r>
              <a:rPr lang="en-US" sz="2200" dirty="0" smtClean="0"/>
              <a:t>Learners </a:t>
            </a:r>
            <a:r>
              <a:rPr lang="en-US" sz="2200" dirty="0" smtClean="0"/>
              <a:t>were </a:t>
            </a:r>
            <a:r>
              <a:rPr lang="en-US" sz="2200" dirty="0" smtClean="0"/>
              <a:t>asked to </a:t>
            </a:r>
            <a:r>
              <a:rPr lang="en-US" sz="2200" dirty="0" smtClean="0"/>
              <a:t>rank the effectiveness of five types of TWF according to their level of priority from </a:t>
            </a:r>
            <a:r>
              <a:rPr lang="en-US" sz="2200" b="1" i="1" dirty="0" smtClean="0"/>
              <a:t>01 – very low</a:t>
            </a:r>
            <a:r>
              <a:rPr lang="en-US" sz="2200" dirty="0" smtClean="0"/>
              <a:t> to </a:t>
            </a:r>
            <a:r>
              <a:rPr lang="en-US" sz="2200" b="1" i="1" dirty="0" smtClean="0"/>
              <a:t>05 – very high.</a:t>
            </a:r>
            <a:r>
              <a:rPr lang="en-US" sz="2200" dirty="0" smtClean="0"/>
              <a:t> </a:t>
            </a:r>
          </a:p>
          <a:p>
            <a:pPr marL="0" indent="0" algn="just">
              <a:buNone/>
            </a:pPr>
            <a:endParaRPr lang="en-US" sz="2400" b="1" dirty="0" smtClean="0"/>
          </a:p>
          <a:p>
            <a:pPr marL="0" indent="0" algn="just">
              <a:buNone/>
            </a:pPr>
            <a:endParaRPr lang="en-US" sz="2400" b="1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marL="0" lvl="0" indent="0" algn="just">
              <a:buNone/>
            </a:pPr>
            <a:endParaRPr lang="en-US" sz="2200" b="1" dirty="0" smtClean="0"/>
          </a:p>
          <a:p>
            <a:pPr marL="0" lvl="0" indent="0" algn="just">
              <a:buNone/>
            </a:pPr>
            <a:endParaRPr lang="en-US" sz="2200" b="1" dirty="0" smtClean="0"/>
          </a:p>
          <a:p>
            <a:pPr marL="0" lvl="0" indent="0" algn="just">
              <a:buNone/>
            </a:pPr>
            <a:endParaRPr lang="en-US" sz="2200" b="1" dirty="0" smtClean="0"/>
          </a:p>
          <a:p>
            <a:pPr marL="0" lvl="0" indent="0" algn="just">
              <a:buNone/>
            </a:pPr>
            <a:endParaRPr lang="en-US" sz="2400" b="1" dirty="0" smtClean="0"/>
          </a:p>
          <a:p>
            <a:pPr marL="457200" indent="-457200" algn="just">
              <a:buNone/>
            </a:pPr>
            <a:endParaRPr lang="en-US" sz="2400" dirty="0" smtClean="0"/>
          </a:p>
          <a:p>
            <a:pPr marL="0" lvl="0" indent="0" algn="just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797DE5-B306-4F29-B9D9-85B80100BC8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3153658"/>
          <a:ext cx="7848601" cy="3332848"/>
        </p:xfrm>
        <a:graphic>
          <a:graphicData uri="http://schemas.openxmlformats.org/drawingml/2006/table">
            <a:tbl>
              <a:tblPr/>
              <a:tblGrid>
                <a:gridCol w="2924573"/>
                <a:gridCol w="1342916"/>
                <a:gridCol w="1193704"/>
                <a:gridCol w="1193704"/>
                <a:gridCol w="1193704"/>
              </a:tblGrid>
              <a:tr h="37653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Types of teacher written feedback I find helpful</a:t>
                      </a:r>
                      <a:endParaRPr lang="en-US" sz="20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Mean</a:t>
                      </a:r>
                      <a:endParaRPr lang="en-US" sz="20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S.D</a:t>
                      </a:r>
                      <a:endParaRPr lang="en-US" sz="20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48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Class A</a:t>
                      </a:r>
                      <a:endParaRPr lang="en-US" sz="20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Class B</a:t>
                      </a:r>
                      <a:endParaRPr lang="en-US" sz="20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Class A</a:t>
                      </a:r>
                      <a:endParaRPr lang="en-US" sz="20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Class B</a:t>
                      </a:r>
                      <a:endParaRPr lang="en-US" sz="20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410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1.Error/mistake correction</a:t>
                      </a:r>
                      <a:endParaRPr lang="en-US" sz="20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</a:t>
                      </a:r>
                      <a:endParaRPr lang="en-US" sz="20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en-US" sz="20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</a:t>
                      </a:r>
                      <a:endParaRPr lang="en-US" sz="20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endParaRPr lang="en-US" sz="20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4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2.Error/mistake identification</a:t>
                      </a:r>
                      <a:endParaRPr lang="en-US" sz="20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2.8</a:t>
                      </a:r>
                      <a:endParaRPr lang="en-US" sz="20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1.9</a:t>
                      </a:r>
                      <a:endParaRPr lang="en-US" sz="20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endParaRPr lang="en-US" sz="20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</a:t>
                      </a:r>
                      <a:endParaRPr lang="en-US" sz="20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4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3.Coded error/mistake identification</a:t>
                      </a:r>
                      <a:endParaRPr lang="en-US" sz="20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</a:t>
                      </a:r>
                      <a:endParaRPr lang="en-US" sz="20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</a:t>
                      </a:r>
                      <a:endParaRPr lang="en-US" sz="20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20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en-US" sz="20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4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4.Content-based feedback</a:t>
                      </a:r>
                      <a:endParaRPr lang="en-US" sz="20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2.6</a:t>
                      </a:r>
                      <a:endParaRPr lang="en-US" sz="20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</a:t>
                      </a:r>
                      <a:endParaRPr lang="en-US" sz="20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</a:t>
                      </a:r>
                      <a:endParaRPr lang="en-US" sz="20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endParaRPr lang="en-US" sz="200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4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5.Integrated-feedback</a:t>
                      </a:r>
                      <a:endParaRPr lang="en-US" sz="20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3.6</a:t>
                      </a:r>
                      <a:endParaRPr lang="en-US" sz="20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4.5</a:t>
                      </a:r>
                      <a:endParaRPr lang="en-US" sz="20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1.8</a:t>
                      </a:r>
                      <a:endParaRPr lang="en-US" sz="20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en-US" sz="2000" dirty="0">
                        <a:solidFill>
                          <a:srgbClr val="0033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39920372"/>
      </p:ext>
    </p:extLst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200" b="1" dirty="0" smtClean="0"/>
              <a:t>RQ2: </a:t>
            </a:r>
            <a:r>
              <a:rPr lang="en-US" sz="2400" b="1" dirty="0" smtClean="0"/>
              <a:t>To what extent and in what way do students evaluate the usefulness of their teachers’ written feedback</a:t>
            </a:r>
            <a:r>
              <a:rPr lang="en-US" sz="2400" b="1" dirty="0" smtClean="0"/>
              <a:t>?</a:t>
            </a:r>
          </a:p>
          <a:p>
            <a:pPr marL="0" indent="0" algn="just">
              <a:buNone/>
            </a:pPr>
            <a:endParaRPr lang="en-US" sz="2400" b="1" dirty="0" smtClean="0"/>
          </a:p>
          <a:p>
            <a:pPr marL="0" indent="0" algn="just">
              <a:buFontTx/>
              <a:buChar char="-"/>
            </a:pPr>
            <a:r>
              <a:rPr lang="en-US" sz="2400" b="1" dirty="0" smtClean="0"/>
              <a:t>Integrated-feedback </a:t>
            </a:r>
            <a:r>
              <a:rPr lang="en-US" sz="2400" dirty="0" smtClean="0"/>
              <a:t>is rated as highly effective by respondents from both class. </a:t>
            </a:r>
          </a:p>
          <a:p>
            <a:pPr marL="0" indent="0" algn="just">
              <a:buNone/>
            </a:pPr>
            <a:r>
              <a:rPr lang="en-US" sz="2400" dirty="0" smtClean="0"/>
              <a:t>- In </a:t>
            </a:r>
            <a:r>
              <a:rPr lang="en-US" sz="2400" b="1" dirty="0" smtClean="0"/>
              <a:t>class A</a:t>
            </a:r>
            <a:r>
              <a:rPr lang="en-US" sz="2400" dirty="0" smtClean="0"/>
              <a:t>, except for Integrated-feedback, there was no </a:t>
            </a:r>
            <a:r>
              <a:rPr lang="en-US" sz="2400" dirty="0" smtClean="0"/>
              <a:t>big difference between </a:t>
            </a:r>
            <a:r>
              <a:rPr lang="en-US" sz="2400" dirty="0" smtClean="0"/>
              <a:t>those 4 types (low-moderately helpful).</a:t>
            </a:r>
          </a:p>
          <a:p>
            <a:pPr marL="0" indent="0" algn="just">
              <a:buNone/>
            </a:pPr>
            <a:r>
              <a:rPr lang="en-US" sz="2400" dirty="0" smtClean="0"/>
              <a:t>- In </a:t>
            </a:r>
            <a:r>
              <a:rPr lang="en-US" sz="2400" b="1" dirty="0" smtClean="0"/>
              <a:t>class B</a:t>
            </a:r>
            <a:r>
              <a:rPr lang="en-US" sz="2400" dirty="0" smtClean="0"/>
              <a:t>, there was </a:t>
            </a:r>
            <a:r>
              <a:rPr lang="en-US" sz="2400" dirty="0" smtClean="0"/>
              <a:t>clear evidence that students preferred two specific types (</a:t>
            </a:r>
            <a:r>
              <a:rPr lang="en-US" sz="2400" i="1" dirty="0" smtClean="0"/>
              <a:t>“Integrated-feedback” </a:t>
            </a:r>
            <a:r>
              <a:rPr lang="en-US" sz="2400" dirty="0" smtClean="0"/>
              <a:t>and </a:t>
            </a:r>
            <a:r>
              <a:rPr lang="en-US" sz="2400" i="1" dirty="0" smtClean="0"/>
              <a:t>“Error/mistake correction”</a:t>
            </a:r>
            <a:r>
              <a:rPr lang="en-US" sz="2400" dirty="0" smtClean="0"/>
              <a:t>) than the other three. </a:t>
            </a:r>
            <a:endParaRPr lang="en-US" sz="2400" dirty="0" smtClean="0"/>
          </a:p>
          <a:p>
            <a:pPr marL="0" indent="0" algn="just">
              <a:buNone/>
            </a:pPr>
            <a:endParaRPr lang="en-US" sz="2400" b="1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marL="0" lvl="0" indent="0" algn="just">
              <a:buNone/>
            </a:pPr>
            <a:endParaRPr lang="en-US" sz="2200" b="1" dirty="0" smtClean="0"/>
          </a:p>
          <a:p>
            <a:pPr marL="0" lvl="0" indent="0" algn="just">
              <a:buNone/>
            </a:pPr>
            <a:endParaRPr lang="en-US" sz="2200" b="1" dirty="0" smtClean="0"/>
          </a:p>
          <a:p>
            <a:pPr marL="0" lvl="0" indent="0" algn="just">
              <a:buNone/>
            </a:pPr>
            <a:endParaRPr lang="en-US" sz="2200" b="1" dirty="0" smtClean="0"/>
          </a:p>
          <a:p>
            <a:pPr marL="0" lvl="0" indent="0" algn="just">
              <a:buNone/>
            </a:pPr>
            <a:endParaRPr lang="en-US" sz="2400" b="1" dirty="0" smtClean="0"/>
          </a:p>
          <a:p>
            <a:pPr marL="457200" indent="-457200" algn="just">
              <a:buNone/>
            </a:pPr>
            <a:endParaRPr lang="en-US" sz="2400" dirty="0" smtClean="0"/>
          </a:p>
          <a:p>
            <a:pPr marL="0" lvl="0" indent="0" algn="just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797DE5-B306-4F29-B9D9-85B80100BC8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9920372"/>
      </p:ext>
    </p:extLst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200" b="1" dirty="0" smtClean="0"/>
              <a:t>RQ2: </a:t>
            </a:r>
            <a:r>
              <a:rPr lang="en-US" sz="2400" b="1" dirty="0" smtClean="0"/>
              <a:t>To what extent and in what way do students evaluate the usefulness of their teachers’ written feedback</a:t>
            </a:r>
            <a:r>
              <a:rPr lang="en-US" sz="2400" b="1" dirty="0" smtClean="0"/>
              <a:t>?</a:t>
            </a:r>
          </a:p>
          <a:p>
            <a:pPr marL="0" indent="0" algn="just">
              <a:buNone/>
            </a:pPr>
            <a:endParaRPr lang="en-US" sz="2400" b="1" dirty="0" smtClean="0"/>
          </a:p>
          <a:p>
            <a:pPr marL="0" indent="0" algn="just">
              <a:buFontTx/>
              <a:buChar char="-"/>
            </a:pPr>
            <a:r>
              <a:rPr lang="en-US" sz="2400" dirty="0" smtClean="0"/>
              <a:t>When </a:t>
            </a:r>
            <a:r>
              <a:rPr lang="en-US" sz="2400" dirty="0" smtClean="0"/>
              <a:t>being asked if they felt that TWF help to enhance their writing ability, </a:t>
            </a:r>
            <a:r>
              <a:rPr lang="en-US" sz="2400" b="1" dirty="0" smtClean="0"/>
              <a:t>100% learners </a:t>
            </a:r>
            <a:r>
              <a:rPr lang="en-US" sz="2400" dirty="0" smtClean="0"/>
              <a:t>in two classes were overwhelmingly affirmative confirmed that TWF were helpful with different reasons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marL="0" lvl="0" indent="0" algn="just">
              <a:buNone/>
            </a:pPr>
            <a:endParaRPr lang="en-US" sz="2200" b="1" dirty="0" smtClean="0"/>
          </a:p>
          <a:p>
            <a:pPr marL="0" lvl="0" indent="0" algn="just">
              <a:buNone/>
            </a:pPr>
            <a:endParaRPr lang="en-US" sz="2200" b="1" dirty="0" smtClean="0"/>
          </a:p>
          <a:p>
            <a:pPr marL="0" lvl="0" indent="0" algn="just">
              <a:buNone/>
            </a:pPr>
            <a:endParaRPr lang="en-US" sz="2200" b="1" dirty="0" smtClean="0"/>
          </a:p>
          <a:p>
            <a:pPr marL="0" lvl="0" indent="0" algn="just">
              <a:buNone/>
            </a:pPr>
            <a:endParaRPr lang="en-US" sz="2400" b="1" dirty="0" smtClean="0"/>
          </a:p>
          <a:p>
            <a:pPr marL="457200" indent="-457200" algn="just">
              <a:buNone/>
            </a:pPr>
            <a:endParaRPr lang="en-US" sz="2400" dirty="0" smtClean="0"/>
          </a:p>
          <a:p>
            <a:pPr marL="0" lvl="0" indent="0" algn="just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797DE5-B306-4F29-B9D9-85B80100BC8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9920372"/>
      </p:ext>
    </p:extLst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>
          <a:xfrm>
            <a:off x="1331913" y="-42863"/>
            <a:ext cx="7493000" cy="692151"/>
          </a:xfrm>
          <a:noFill/>
        </p:spPr>
        <p:txBody>
          <a:bodyPr/>
          <a:lstStyle/>
          <a:p>
            <a:pPr eaLnBrk="1" hangingPunct="1"/>
            <a:r>
              <a:rPr lang="en-US" dirty="0"/>
              <a:t>Objectives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969963"/>
            <a:ext cx="8382000" cy="5507037"/>
          </a:xfrm>
        </p:spPr>
        <p:txBody>
          <a:bodyPr lIns="90488" tIns="44450" rIns="90488" bIns="44450"/>
          <a:lstStyle/>
          <a:p>
            <a:pPr marL="514350" indent="-514350" eaLnBrk="1" hangingPunct="1">
              <a:buFont typeface="Tahoma" pitchFamily="34" charset="0"/>
              <a:buAutoNum type="arabicPeriod"/>
            </a:pPr>
            <a:r>
              <a:rPr lang="en-US" sz="3200" dirty="0" smtClean="0"/>
              <a:t>Introduction &amp; Rationale for the study</a:t>
            </a:r>
            <a:endParaRPr lang="en-US" sz="3200" dirty="0"/>
          </a:p>
          <a:p>
            <a:pPr marL="514350" indent="-514350" eaLnBrk="1" hangingPunct="1">
              <a:buFont typeface="Tahoma" pitchFamily="34" charset="0"/>
              <a:buAutoNum type="arabicPeriod"/>
            </a:pPr>
            <a:r>
              <a:rPr lang="en-US" sz="3200" dirty="0" smtClean="0"/>
              <a:t>Scope &amp; Aims</a:t>
            </a:r>
          </a:p>
          <a:p>
            <a:pPr marL="514350" indent="-514350" eaLnBrk="1" hangingPunct="1">
              <a:buFont typeface="Tahoma" pitchFamily="34" charset="0"/>
              <a:buAutoNum type="arabicPeriod"/>
            </a:pPr>
            <a:r>
              <a:rPr lang="en-US" sz="3200" dirty="0" smtClean="0"/>
              <a:t>Methodologies </a:t>
            </a:r>
          </a:p>
          <a:p>
            <a:pPr marL="514350" indent="-514350" eaLnBrk="1" hangingPunct="1">
              <a:buFont typeface="Tahoma" pitchFamily="34" charset="0"/>
              <a:buAutoNum type="arabicPeriod"/>
            </a:pPr>
            <a:r>
              <a:rPr lang="en-US" sz="3200" dirty="0" smtClean="0"/>
              <a:t>Results &amp; Discussion</a:t>
            </a:r>
            <a:endParaRPr lang="en-US" sz="3200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B7AF9F50-C37E-47B7-B95B-2B18C2172AC6}" type="slidenum">
              <a:rPr lang="en-US" smtClean="0">
                <a:solidFill>
                  <a:srgbClr val="244882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smtClean="0">
              <a:solidFill>
                <a:srgbClr val="244882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en-US" sz="2200" b="1" dirty="0" smtClean="0"/>
              <a:t>RQ3: </a:t>
            </a:r>
            <a:r>
              <a:rPr lang="en-US" sz="2400" b="1" dirty="0" smtClean="0"/>
              <a:t>What are the students’ reactions and responses when receiving their TWF</a:t>
            </a:r>
            <a:r>
              <a:rPr lang="en-US" sz="2400" b="1" dirty="0" smtClean="0"/>
              <a:t>?</a:t>
            </a:r>
          </a:p>
          <a:p>
            <a:pPr marL="0" lvl="0" indent="0" algn="just">
              <a:buNone/>
            </a:pPr>
            <a:endParaRPr lang="en-US" sz="2400" b="1" dirty="0" smtClean="0"/>
          </a:p>
          <a:p>
            <a:pPr marL="0" lvl="0" indent="0" algn="just">
              <a:buNone/>
            </a:pPr>
            <a:r>
              <a:rPr lang="en-US" sz="2400" b="1" dirty="0" smtClean="0"/>
              <a:t>- </a:t>
            </a:r>
            <a:r>
              <a:rPr lang="en-US" sz="2400" dirty="0" smtClean="0"/>
              <a:t>The majority of students </a:t>
            </a:r>
            <a:r>
              <a:rPr lang="en-US" sz="2400" dirty="0" smtClean="0"/>
              <a:t>often made the correction themselves after reading TWF, in which the mistakes were singled out </a:t>
            </a:r>
            <a:r>
              <a:rPr lang="en-US" sz="2400" dirty="0" smtClean="0"/>
              <a:t>by teacher</a:t>
            </a:r>
            <a:r>
              <a:rPr lang="en-US" sz="2400" dirty="0" smtClean="0"/>
              <a:t>, and then ask peers to </a:t>
            </a:r>
            <a:r>
              <a:rPr lang="en-US" sz="2400" dirty="0" smtClean="0"/>
              <a:t>check.</a:t>
            </a:r>
          </a:p>
          <a:p>
            <a:pPr marL="0" lvl="0" indent="0" algn="just">
              <a:buFontTx/>
              <a:buChar char="-"/>
            </a:pPr>
            <a:r>
              <a:rPr lang="en-US" sz="2400" dirty="0" smtClean="0"/>
              <a:t>A smaller number of learners asked </a:t>
            </a:r>
            <a:r>
              <a:rPr lang="en-US" sz="2400" dirty="0" smtClean="0"/>
              <a:t>friends for help if they did not understand how to correct the mistakes, or how to follow </a:t>
            </a:r>
            <a:r>
              <a:rPr lang="en-US" sz="2400" dirty="0" smtClean="0"/>
              <a:t>TWF. </a:t>
            </a:r>
          </a:p>
          <a:p>
            <a:pPr marL="0" lvl="0" indent="0" algn="just"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dirty="0" smtClean="0"/>
              <a:t>Just few students approached their teacher asking for help when they did not understand/ know how to correct their mistakes. </a:t>
            </a:r>
            <a:endParaRPr lang="en-US" sz="2400" dirty="0" smtClean="0"/>
          </a:p>
          <a:p>
            <a:pPr marL="0" indent="0" algn="just">
              <a:buNone/>
            </a:pPr>
            <a:endParaRPr lang="en-US" sz="2400" b="1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marL="0" lvl="0" indent="0" algn="just">
              <a:buNone/>
            </a:pPr>
            <a:endParaRPr lang="en-US" sz="2200" b="1" dirty="0" smtClean="0"/>
          </a:p>
          <a:p>
            <a:pPr marL="0" lvl="0" indent="0" algn="just">
              <a:buNone/>
            </a:pPr>
            <a:endParaRPr lang="en-US" sz="2200" b="1" dirty="0" smtClean="0"/>
          </a:p>
          <a:p>
            <a:pPr marL="0" lvl="0" indent="0" algn="just">
              <a:buNone/>
            </a:pPr>
            <a:endParaRPr lang="en-US" sz="2200" b="1" dirty="0" smtClean="0"/>
          </a:p>
          <a:p>
            <a:pPr marL="0" lvl="0" indent="0" algn="just">
              <a:buNone/>
            </a:pPr>
            <a:endParaRPr lang="en-US" sz="2400" b="1" dirty="0" smtClean="0"/>
          </a:p>
          <a:p>
            <a:pPr marL="457200" indent="-457200" algn="just">
              <a:buNone/>
            </a:pPr>
            <a:endParaRPr lang="en-US" sz="2400" dirty="0" smtClean="0"/>
          </a:p>
          <a:p>
            <a:pPr marL="0" lvl="0" indent="0" algn="just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797DE5-B306-4F29-B9D9-85B80100BC8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9920372"/>
      </p:ext>
    </p:extLst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en-US" sz="2200" b="1" dirty="0" smtClean="0"/>
              <a:t>RQ3: </a:t>
            </a:r>
            <a:r>
              <a:rPr lang="en-US" sz="2400" b="1" dirty="0" smtClean="0"/>
              <a:t>What are the students’ reactions and responses when receiving their TWF</a:t>
            </a:r>
            <a:r>
              <a:rPr lang="en-US" sz="2400" b="1" dirty="0" smtClean="0"/>
              <a:t>?</a:t>
            </a:r>
          </a:p>
          <a:p>
            <a:pPr marL="0" lvl="0" indent="0" algn="just">
              <a:buNone/>
            </a:pPr>
            <a:endParaRPr lang="en-US" sz="2400" b="1" dirty="0" smtClean="0"/>
          </a:p>
          <a:p>
            <a:pPr marL="0" lvl="0" indent="0" algn="just">
              <a:buNone/>
            </a:pPr>
            <a:r>
              <a:rPr lang="en-US" sz="2400" b="1" dirty="0" smtClean="0"/>
              <a:t>- </a:t>
            </a:r>
            <a:r>
              <a:rPr lang="en-US" sz="2400" dirty="0" smtClean="0"/>
              <a:t>W</a:t>
            </a:r>
            <a:r>
              <a:rPr lang="en-US" sz="2400" dirty="0" smtClean="0"/>
              <a:t>hen </a:t>
            </a:r>
            <a:r>
              <a:rPr lang="en-US" sz="2400" dirty="0" smtClean="0"/>
              <a:t>being asked about the reasons they rarely approached teachers for further explanations, some of students in class B claimed that the TWF were already detailed and understandable, therefore they preferred discussing with peers rather than talking with teacher; whereas some students in class A did not approach their teacher because they were “afraid” that they might bother her. </a:t>
            </a:r>
            <a:endParaRPr lang="en-US" sz="2400" b="1" dirty="0" smtClean="0"/>
          </a:p>
          <a:p>
            <a:pPr marL="0" lvl="0" indent="0" algn="just">
              <a:buNone/>
            </a:pPr>
            <a:endParaRPr lang="en-US" sz="2400" b="1" dirty="0" smtClean="0"/>
          </a:p>
          <a:p>
            <a:pPr marL="0" indent="0" algn="just">
              <a:buNone/>
            </a:pPr>
            <a:endParaRPr lang="en-US" sz="2400" b="1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marL="0" lvl="0" indent="0" algn="just">
              <a:buNone/>
            </a:pPr>
            <a:endParaRPr lang="en-US" sz="2200" b="1" dirty="0" smtClean="0"/>
          </a:p>
          <a:p>
            <a:pPr marL="0" lvl="0" indent="0" algn="just">
              <a:buNone/>
            </a:pPr>
            <a:endParaRPr lang="en-US" sz="2200" b="1" dirty="0" smtClean="0"/>
          </a:p>
          <a:p>
            <a:pPr marL="0" lvl="0" indent="0" algn="just">
              <a:buNone/>
            </a:pPr>
            <a:endParaRPr lang="en-US" sz="2200" b="1" dirty="0" smtClean="0"/>
          </a:p>
          <a:p>
            <a:pPr marL="0" lvl="0" indent="0" algn="just">
              <a:buNone/>
            </a:pPr>
            <a:endParaRPr lang="en-US" sz="2400" b="1" dirty="0" smtClean="0"/>
          </a:p>
          <a:p>
            <a:pPr marL="457200" indent="-457200" algn="just">
              <a:buNone/>
            </a:pPr>
            <a:endParaRPr lang="en-US" sz="2400" dirty="0" smtClean="0"/>
          </a:p>
          <a:p>
            <a:pPr marL="0" lvl="0" indent="0" algn="just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797DE5-B306-4F29-B9D9-85B80100BC8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9920372"/>
      </p:ext>
    </p:extLst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200" b="1" dirty="0" smtClean="0"/>
              <a:t>RQ4: </a:t>
            </a:r>
            <a:r>
              <a:rPr lang="en-US" sz="2400" b="1" dirty="0" smtClean="0"/>
              <a:t>What are the students’ preferences and expectations in types of TWF, and teachers’ techniques of giving feedback in two classes</a:t>
            </a:r>
            <a:r>
              <a:rPr lang="en-US" sz="2400" b="1" dirty="0" smtClean="0"/>
              <a:t>?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marL="0" lvl="0" indent="0" algn="just">
              <a:buFontTx/>
              <a:buChar char="-"/>
            </a:pPr>
            <a:r>
              <a:rPr lang="en-US" sz="2400" b="1" dirty="0" smtClean="0"/>
              <a:t>50</a:t>
            </a:r>
            <a:r>
              <a:rPr lang="en-US" sz="2400" b="1" dirty="0" smtClean="0"/>
              <a:t>% </a:t>
            </a:r>
            <a:r>
              <a:rPr lang="en-US" sz="2400" dirty="0" smtClean="0"/>
              <a:t>students in class A and </a:t>
            </a:r>
            <a:r>
              <a:rPr lang="en-US" sz="2400" b="1" dirty="0" smtClean="0"/>
              <a:t>68%</a:t>
            </a:r>
            <a:r>
              <a:rPr lang="en-US" sz="2400" dirty="0" smtClean="0"/>
              <a:t> in class B preferred to receive </a:t>
            </a:r>
            <a:r>
              <a:rPr lang="en-US" sz="2400" b="1" dirty="0" smtClean="0">
                <a:solidFill>
                  <a:srgbClr val="C00000"/>
                </a:solidFill>
              </a:rPr>
              <a:t>”</a:t>
            </a:r>
            <a:r>
              <a:rPr lang="en-US" sz="2400" b="1" i="1" dirty="0" smtClean="0">
                <a:solidFill>
                  <a:srgbClr val="C00000"/>
                </a:solidFill>
              </a:rPr>
              <a:t>Integrated-feedback</a:t>
            </a:r>
            <a:r>
              <a:rPr lang="en-US" sz="2400" b="1" i="1" dirty="0" smtClean="0">
                <a:solidFill>
                  <a:srgbClr val="C00000"/>
                </a:solidFill>
              </a:rPr>
              <a:t>”</a:t>
            </a:r>
            <a:r>
              <a:rPr lang="en-US" sz="2400" b="1" dirty="0" smtClean="0">
                <a:solidFill>
                  <a:srgbClr val="C00000"/>
                </a:solidFill>
              </a:rPr>
              <a:t>, </a:t>
            </a:r>
            <a:r>
              <a:rPr lang="en-US" sz="2400" dirty="0" smtClean="0"/>
              <a:t>following was </a:t>
            </a:r>
            <a:r>
              <a:rPr lang="en-US" sz="2400" b="1" i="1" dirty="0" smtClean="0">
                <a:solidFill>
                  <a:srgbClr val="C00000"/>
                </a:solidFill>
              </a:rPr>
              <a:t>“Error/mistake correction”</a:t>
            </a:r>
            <a:r>
              <a:rPr lang="en-US" sz="2400" dirty="0" smtClean="0"/>
              <a:t> chosen by a smaller number of participants (16.7% in class A and 24% in class B</a:t>
            </a:r>
            <a:r>
              <a:rPr lang="en-US" sz="2400" dirty="0" smtClean="0"/>
              <a:t>).</a:t>
            </a:r>
          </a:p>
          <a:p>
            <a:pPr marL="0" lvl="0" indent="0" algn="just">
              <a:buFontTx/>
              <a:buChar char="-"/>
            </a:pPr>
            <a:r>
              <a:rPr lang="en-US" sz="2400" b="1" dirty="0" smtClean="0"/>
              <a:t> “</a:t>
            </a:r>
            <a:r>
              <a:rPr lang="en-US" sz="2400" b="1" i="1" dirty="0" smtClean="0"/>
              <a:t>Error/mistake identification”</a:t>
            </a:r>
            <a:r>
              <a:rPr lang="en-US" sz="2400" i="1" dirty="0" smtClean="0"/>
              <a:t> </a:t>
            </a:r>
            <a:r>
              <a:rPr lang="en-US" sz="2400" dirty="0" smtClean="0"/>
              <a:t>and </a:t>
            </a:r>
            <a:r>
              <a:rPr lang="en-US" sz="2400" b="1" i="1" dirty="0" smtClean="0"/>
              <a:t>Coded error/mistake identification</a:t>
            </a:r>
            <a:r>
              <a:rPr lang="en-US" sz="2400" b="1" i="1" dirty="0" smtClean="0"/>
              <a:t>” </a:t>
            </a:r>
            <a:r>
              <a:rPr lang="en-US" sz="2400" dirty="0" smtClean="0"/>
              <a:t>are the least desirable feedback. </a:t>
            </a:r>
            <a:endParaRPr lang="en-US" sz="2400" b="1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marL="0" lvl="0" indent="0" algn="just">
              <a:buNone/>
            </a:pPr>
            <a:endParaRPr lang="en-US" sz="2200" b="1" dirty="0" smtClean="0"/>
          </a:p>
          <a:p>
            <a:pPr marL="0" lvl="0" indent="0" algn="just">
              <a:buNone/>
            </a:pPr>
            <a:endParaRPr lang="en-US" sz="2200" b="1" dirty="0" smtClean="0"/>
          </a:p>
          <a:p>
            <a:pPr marL="0" lvl="0" indent="0" algn="just">
              <a:buNone/>
            </a:pPr>
            <a:endParaRPr lang="en-US" sz="2200" b="1" dirty="0" smtClean="0"/>
          </a:p>
          <a:p>
            <a:pPr marL="0" lvl="0" indent="0" algn="just">
              <a:buNone/>
            </a:pPr>
            <a:endParaRPr lang="en-US" sz="2400" b="1" dirty="0" smtClean="0"/>
          </a:p>
          <a:p>
            <a:pPr marL="457200" indent="-457200" algn="just">
              <a:buNone/>
            </a:pPr>
            <a:endParaRPr lang="en-US" sz="2400" dirty="0" smtClean="0"/>
          </a:p>
          <a:p>
            <a:pPr marL="0" lvl="0" indent="0" algn="just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797DE5-B306-4F29-B9D9-85B80100BC8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9920372"/>
      </p:ext>
    </p:extLst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63" y="381000"/>
            <a:ext cx="8504237" cy="6096000"/>
          </a:xfrm>
        </p:spPr>
        <p:txBody>
          <a:bodyPr/>
          <a:lstStyle/>
          <a:p>
            <a:pPr marL="0" indent="0" algn="just">
              <a:buNone/>
            </a:pPr>
            <a:endParaRPr lang="en-US" sz="2400" dirty="0" smtClean="0"/>
          </a:p>
          <a:p>
            <a:pPr marL="0" lvl="0" indent="0" algn="just">
              <a:buFont typeface="Wingdings" pitchFamily="2" charset="2"/>
              <a:buChar char="§"/>
            </a:pPr>
            <a:r>
              <a:rPr lang="en-US" sz="2200" b="1" dirty="0" smtClean="0"/>
              <a:t> </a:t>
            </a:r>
            <a:r>
              <a:rPr lang="en-US" sz="2400" dirty="0" smtClean="0"/>
              <a:t>ESL English major Vietnamese learners in the two classes valued TWF and found TWF valuable</a:t>
            </a:r>
            <a:r>
              <a:rPr lang="en-US" sz="2400" dirty="0" smtClean="0"/>
              <a:t>. </a:t>
            </a:r>
            <a:r>
              <a:rPr lang="en-US" sz="2400" dirty="0" smtClean="0"/>
              <a:t>This finding confirmed what many researches in various ESL contexts had claimed through </a:t>
            </a:r>
            <a:r>
              <a:rPr lang="en-US" sz="2400" dirty="0" smtClean="0"/>
              <a:t>years. </a:t>
            </a:r>
          </a:p>
          <a:p>
            <a:pPr marL="0" lvl="0" indent="0" algn="just">
              <a:buFont typeface="Wingdings" pitchFamily="2" charset="2"/>
              <a:buChar char="§"/>
            </a:pPr>
            <a:r>
              <a:rPr lang="en-US" sz="2400" b="1" dirty="0" smtClean="0"/>
              <a:t> </a:t>
            </a:r>
            <a:r>
              <a:rPr lang="en-US" sz="2400" dirty="0" smtClean="0"/>
              <a:t>The characteristics </a:t>
            </a:r>
            <a:r>
              <a:rPr lang="en-US" sz="2400" dirty="0" smtClean="0"/>
              <a:t>of TWF have impacts on learners’ evaluations the usefulness of TWF</a:t>
            </a:r>
            <a:r>
              <a:rPr lang="en-US" sz="2400" dirty="0" smtClean="0"/>
              <a:t>. </a:t>
            </a:r>
          </a:p>
          <a:p>
            <a:pPr marL="0" lvl="0" indent="0" algn="just">
              <a:buFont typeface="Wingdings" pitchFamily="2" charset="2"/>
              <a:buChar char="§"/>
            </a:pPr>
            <a:r>
              <a:rPr lang="en-US" sz="2400" b="1" dirty="0" smtClean="0"/>
              <a:t> </a:t>
            </a:r>
            <a:r>
              <a:rPr lang="en-US" sz="2400" dirty="0" smtClean="0"/>
              <a:t>The findings claimed </a:t>
            </a:r>
            <a:r>
              <a:rPr lang="en-US" sz="2400" dirty="0" smtClean="0"/>
              <a:t>that learners </a:t>
            </a:r>
            <a:r>
              <a:rPr lang="en-US" sz="2400" dirty="0" smtClean="0"/>
              <a:t>had a strong desire for receiving detailed TWF, especially TWF that focuses on both form and </a:t>
            </a:r>
            <a:r>
              <a:rPr lang="en-US" sz="2400" dirty="0" smtClean="0"/>
              <a:t>content, regardless of TWF they got. </a:t>
            </a:r>
          </a:p>
          <a:p>
            <a:pPr marL="0" lvl="0" indent="0" algn="just">
              <a:buFont typeface="Wingdings" pitchFamily="2" charset="2"/>
              <a:buChar char="§"/>
            </a:pPr>
            <a:r>
              <a:rPr lang="en-US" sz="2400" b="1" dirty="0" smtClean="0"/>
              <a:t> </a:t>
            </a:r>
            <a:r>
              <a:rPr lang="en-US" sz="2400" dirty="0" smtClean="0"/>
              <a:t>They preferred </a:t>
            </a:r>
            <a:r>
              <a:rPr lang="en-US" sz="2400" dirty="0" smtClean="0"/>
              <a:t>self-correcting their mistakes, checking with peers, thinking about their writing alone to approaching their teachers asking for </a:t>
            </a:r>
            <a:r>
              <a:rPr lang="en-US" sz="2400" dirty="0" smtClean="0"/>
              <a:t>help/ advice.</a:t>
            </a:r>
            <a:endParaRPr lang="en-US" sz="2200" b="1" dirty="0" smtClean="0"/>
          </a:p>
          <a:p>
            <a:pPr marL="0" lvl="0" indent="0" algn="just">
              <a:buNone/>
            </a:pPr>
            <a:endParaRPr lang="en-US" sz="2200" dirty="0" smtClean="0"/>
          </a:p>
          <a:p>
            <a:pPr marL="0" lvl="0" indent="0" algn="just">
              <a:buNone/>
            </a:pPr>
            <a:r>
              <a:rPr lang="en-US" sz="2200" b="1" dirty="0" smtClean="0"/>
              <a:t> </a:t>
            </a:r>
            <a:endParaRPr lang="en-US" sz="2200" b="1" dirty="0" smtClean="0"/>
          </a:p>
          <a:p>
            <a:pPr marL="0" lvl="0" indent="0" algn="just">
              <a:buNone/>
            </a:pPr>
            <a:endParaRPr lang="en-US" sz="2200" b="1" dirty="0" smtClean="0"/>
          </a:p>
          <a:p>
            <a:pPr marL="0" lvl="0" indent="0" algn="just">
              <a:buNone/>
            </a:pPr>
            <a:endParaRPr lang="en-US" sz="2400" b="1" dirty="0" smtClean="0"/>
          </a:p>
          <a:p>
            <a:pPr marL="457200" indent="-457200" algn="just">
              <a:buNone/>
            </a:pPr>
            <a:endParaRPr lang="en-US" sz="2400" dirty="0" smtClean="0"/>
          </a:p>
          <a:p>
            <a:pPr marL="0" lvl="0" indent="0" algn="just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797DE5-B306-4F29-B9D9-85B80100BC8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9920372"/>
      </p:ext>
    </p:extLst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63" y="381000"/>
            <a:ext cx="8504237" cy="6096000"/>
          </a:xfrm>
        </p:spPr>
        <p:txBody>
          <a:bodyPr/>
          <a:lstStyle/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 Alton </a:t>
            </a:r>
            <a:r>
              <a:rPr lang="en-US" sz="1400" dirty="0" smtClean="0"/>
              <a:t>–Lee, A. (2003). Quality teaching for diverse students in schooling: Best evidence synthesis</a:t>
            </a:r>
            <a:r>
              <a:rPr lang="en-US" sz="1400" i="1" dirty="0" smtClean="0"/>
              <a:t>.</a:t>
            </a:r>
            <a:r>
              <a:rPr lang="en-US" sz="1400" dirty="0" smtClean="0"/>
              <a:t> Wellington: Ministry of </a:t>
            </a:r>
            <a:r>
              <a:rPr lang="en-US" sz="1400" dirty="0" err="1" smtClean="0"/>
              <a:t>Edu</a:t>
            </a:r>
            <a:r>
              <a:rPr lang="en-US" sz="1400" dirty="0" smtClean="0"/>
              <a:t>.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Cohen, A. (1987). Student processing of feedback on their compositions. In A. L. </a:t>
            </a:r>
            <a:r>
              <a:rPr lang="en-US" sz="1400" dirty="0" err="1" smtClean="0"/>
              <a:t>Wenden</a:t>
            </a:r>
            <a:r>
              <a:rPr lang="en-US" sz="1400" dirty="0" smtClean="0"/>
              <a:t> &amp; J. Rubin (Eds.), </a:t>
            </a:r>
            <a:r>
              <a:rPr lang="en-US" sz="1400" i="1" dirty="0" smtClean="0"/>
              <a:t>Learner strategies in language learning (pp. 57–69).</a:t>
            </a:r>
            <a:r>
              <a:rPr lang="en-US" sz="1400" dirty="0" smtClean="0"/>
              <a:t> Englewood Cliffs, NJ: </a:t>
            </a:r>
            <a:r>
              <a:rPr lang="en-US" sz="1400" dirty="0" smtClean="0"/>
              <a:t>Prentice-Hall</a:t>
            </a:r>
          </a:p>
          <a:p>
            <a:pPr marL="0" indent="0">
              <a:buNone/>
            </a:pPr>
            <a:r>
              <a:rPr lang="en-US" sz="1400" dirty="0" smtClean="0"/>
              <a:t>Cohen, A. D., &amp; </a:t>
            </a:r>
            <a:r>
              <a:rPr lang="en-US" sz="1400" dirty="0" err="1" smtClean="0"/>
              <a:t>Cavalcanti</a:t>
            </a:r>
            <a:r>
              <a:rPr lang="en-US" sz="1400" dirty="0" smtClean="0"/>
              <a:t>, M. C. (1990). Feedback on compositions: Teacher and student verbal reports. In B. Knoll (Ed.), </a:t>
            </a:r>
            <a:r>
              <a:rPr lang="en-US" sz="1400" i="1" dirty="0" smtClean="0"/>
              <a:t>Second language writing: Research insights for the classroom</a:t>
            </a:r>
            <a:r>
              <a:rPr lang="en-US" sz="1400" dirty="0" smtClean="0"/>
              <a:t>. Cambridge, UK: Cambridge University </a:t>
            </a:r>
            <a:r>
              <a:rPr lang="en-US" sz="1400" dirty="0" smtClean="0"/>
              <a:t>Press.</a:t>
            </a:r>
          </a:p>
          <a:p>
            <a:pPr marL="0" indent="0">
              <a:buNone/>
            </a:pPr>
            <a:r>
              <a:rPr lang="en-US" sz="1400" dirty="0" smtClean="0"/>
              <a:t>Ferris </a:t>
            </a:r>
            <a:r>
              <a:rPr lang="en-US" sz="1400" dirty="0" smtClean="0"/>
              <a:t>D.R. (1995b). Teaching ESL Composition Students to Become Independent Self-editors. </a:t>
            </a:r>
            <a:r>
              <a:rPr lang="en-US" sz="1400" i="1" dirty="0" smtClean="0"/>
              <a:t>TESOL Journal</a:t>
            </a:r>
            <a:r>
              <a:rPr lang="en-US" sz="1400" dirty="0" smtClean="0"/>
              <a:t>, 8, </a:t>
            </a:r>
            <a:r>
              <a:rPr lang="en-US" sz="1400" dirty="0" smtClean="0"/>
              <a:t>41-62.</a:t>
            </a:r>
          </a:p>
          <a:p>
            <a:pPr marL="0" indent="0">
              <a:buNone/>
            </a:pPr>
            <a:r>
              <a:rPr lang="en-US" sz="1400" dirty="0" smtClean="0"/>
              <a:t>Ferris</a:t>
            </a:r>
            <a:r>
              <a:rPr lang="en-US" sz="1400" dirty="0" smtClean="0"/>
              <a:t>, D. (2007). Preparing teachers to respond to student writing. </a:t>
            </a:r>
            <a:r>
              <a:rPr lang="en-US" sz="1400" i="1" dirty="0" smtClean="0"/>
              <a:t>Journal of Second Language Writing</a:t>
            </a:r>
            <a:r>
              <a:rPr lang="en-US" sz="1400" dirty="0" smtClean="0"/>
              <a:t>, 16, </a:t>
            </a:r>
            <a:r>
              <a:rPr lang="en-US" sz="1400" dirty="0" smtClean="0"/>
              <a:t>165-193.</a:t>
            </a:r>
          </a:p>
          <a:p>
            <a:pPr marL="0" indent="0">
              <a:buNone/>
            </a:pPr>
            <a:r>
              <a:rPr lang="en-US" sz="1400" dirty="0" err="1" smtClean="0"/>
              <a:t>Hedgcock</a:t>
            </a:r>
            <a:r>
              <a:rPr lang="en-US" sz="1400" dirty="0" smtClean="0"/>
              <a:t>, J., &amp; </a:t>
            </a:r>
            <a:r>
              <a:rPr lang="en-US" sz="1400" dirty="0" err="1" smtClean="0"/>
              <a:t>Lefkowitz</a:t>
            </a:r>
            <a:r>
              <a:rPr lang="en-US" sz="1400" dirty="0" smtClean="0"/>
              <a:t>, N. (1994). Feedback on feedback: Assessing learners receptivity to teacher response in L2 composing. </a:t>
            </a:r>
            <a:r>
              <a:rPr lang="en-US" sz="1400" i="1" dirty="0" smtClean="0"/>
              <a:t>Journal of Second Language Writing,</a:t>
            </a:r>
            <a:r>
              <a:rPr lang="en-US" sz="1400" dirty="0" smtClean="0"/>
              <a:t>3 (2), </a:t>
            </a:r>
            <a:r>
              <a:rPr lang="en-US" sz="1400" dirty="0" smtClean="0"/>
              <a:t>141-163.</a:t>
            </a:r>
          </a:p>
          <a:p>
            <a:pPr marL="0" indent="0">
              <a:buNone/>
            </a:pPr>
            <a:r>
              <a:rPr lang="en-US" sz="1400" dirty="0" err="1" smtClean="0"/>
              <a:t>Hedgcock</a:t>
            </a:r>
            <a:r>
              <a:rPr lang="en-US" sz="1400" dirty="0" smtClean="0"/>
              <a:t>, J., &amp; </a:t>
            </a:r>
            <a:r>
              <a:rPr lang="en-US" sz="1400" dirty="0" err="1" smtClean="0"/>
              <a:t>Lefkowitz</a:t>
            </a:r>
            <a:r>
              <a:rPr lang="en-US" sz="1400" dirty="0" smtClean="0"/>
              <a:t>, N. (1996). Some input on input: Two analyses of students response to expert feedback on L2 writing. </a:t>
            </a:r>
            <a:r>
              <a:rPr lang="en-US" sz="1400" i="1" dirty="0" smtClean="0"/>
              <a:t>Modern Language Journal,80,</a:t>
            </a:r>
            <a:r>
              <a:rPr lang="en-US" sz="1400" dirty="0" smtClean="0"/>
              <a:t> </a:t>
            </a:r>
            <a:r>
              <a:rPr lang="en-US" sz="1400" dirty="0" smtClean="0"/>
              <a:t>287-308</a:t>
            </a:r>
          </a:p>
          <a:p>
            <a:pPr marL="0" indent="0">
              <a:buNone/>
            </a:pPr>
            <a:r>
              <a:rPr lang="en-US" sz="1400" dirty="0" smtClean="0"/>
              <a:t>Lee, I. (2008) ‘Student Reactions to Teacher Feedback in Two Hong Kong Secondary Classrooms’, </a:t>
            </a:r>
            <a:r>
              <a:rPr lang="en-US" sz="1400" i="1" dirty="0" smtClean="0"/>
              <a:t>Journal of Second Language Writing</a:t>
            </a:r>
            <a:r>
              <a:rPr lang="en-US" sz="1400" dirty="0" smtClean="0"/>
              <a:t>, 17:3, 144-164.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Park, E. 2006. Review Article on “The Effectiveness of Teacher’s Written Feedback on L2 Writing”. </a:t>
            </a:r>
            <a:r>
              <a:rPr lang="en-US" sz="1400" i="1" dirty="0" smtClean="0"/>
              <a:t>SNU Working Papers in English Linguistics and Language 5, 61-73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 algn="just">
              <a:buNone/>
            </a:pPr>
            <a:endParaRPr lang="en-US" sz="1400" dirty="0" smtClean="0"/>
          </a:p>
          <a:p>
            <a:pPr marL="0" indent="0" algn="just">
              <a:buNone/>
            </a:pPr>
            <a:endParaRPr lang="en-US" sz="1400" dirty="0" smtClean="0"/>
          </a:p>
          <a:p>
            <a:pPr marL="0" indent="0" algn="just">
              <a:buNone/>
            </a:pPr>
            <a:endParaRPr lang="en-US" sz="1400" dirty="0" smtClean="0"/>
          </a:p>
          <a:p>
            <a:pPr marL="0" indent="0" algn="just">
              <a:buNone/>
            </a:pPr>
            <a:endParaRPr lang="en-US" sz="1400" dirty="0" smtClean="0"/>
          </a:p>
          <a:p>
            <a:pPr marL="0" lvl="0" indent="0" algn="just">
              <a:buFont typeface="Wingdings" pitchFamily="2" charset="2"/>
              <a:buChar char="§"/>
            </a:pPr>
            <a:endParaRPr lang="en-US" sz="1400" dirty="0" smtClean="0"/>
          </a:p>
          <a:p>
            <a:pPr marL="0" lvl="0" indent="0" algn="just">
              <a:buNone/>
            </a:pPr>
            <a:r>
              <a:rPr lang="en-US" sz="1400" b="1" dirty="0" smtClean="0"/>
              <a:t> </a:t>
            </a:r>
            <a:endParaRPr lang="en-US" sz="1400" b="1" dirty="0" smtClean="0"/>
          </a:p>
          <a:p>
            <a:pPr marL="0" lvl="0" indent="0" algn="just">
              <a:buNone/>
            </a:pPr>
            <a:endParaRPr lang="en-US" sz="1400" b="1" dirty="0" smtClean="0"/>
          </a:p>
          <a:p>
            <a:pPr marL="0" lvl="0" indent="0" algn="just">
              <a:buNone/>
            </a:pPr>
            <a:endParaRPr lang="en-US" sz="1400" b="1" dirty="0" smtClean="0"/>
          </a:p>
          <a:p>
            <a:pPr marL="457200" indent="-457200" algn="just">
              <a:buNone/>
            </a:pPr>
            <a:endParaRPr lang="en-US" sz="1400" dirty="0" smtClean="0"/>
          </a:p>
          <a:p>
            <a:pPr marL="0" lvl="0" indent="0" algn="just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797DE5-B306-4F29-B9D9-85B80100BC8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9920372"/>
      </p:ext>
    </p:extLst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933450" y="2057400"/>
            <a:ext cx="7429500" cy="12192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ts val="3600"/>
              </a:spcBef>
            </a:pPr>
            <a:r>
              <a:rPr lang="en-US" sz="4400" dirty="0" smtClean="0"/>
              <a:t>Q&amp;A section</a:t>
            </a:r>
            <a:endParaRPr lang="en-US" sz="4400" dirty="0" smtClean="0"/>
          </a:p>
        </p:txBody>
      </p:sp>
      <p:sp>
        <p:nvSpPr>
          <p:cNvPr id="4100" name="Text Box 20"/>
          <p:cNvSpPr txBox="1">
            <a:spLocks noChangeArrowheads="1"/>
          </p:cNvSpPr>
          <p:nvPr/>
        </p:nvSpPr>
        <p:spPr bwMode="auto">
          <a:xfrm>
            <a:off x="4724400" y="5360988"/>
            <a:ext cx="4038600" cy="1025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914400" algn="l"/>
                <a:tab pos="1081088" algn="l"/>
              </a:tabLs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tabLst>
                <a:tab pos="914400" algn="l"/>
                <a:tab pos="1081088" algn="l"/>
              </a:tabLs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tabLst>
                <a:tab pos="914400" algn="l"/>
                <a:tab pos="1081088" algn="l"/>
              </a:tabLs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tabLst>
                <a:tab pos="914400" algn="l"/>
                <a:tab pos="1081088" algn="l"/>
              </a:tabLs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tabLst>
                <a:tab pos="914400" algn="l"/>
                <a:tab pos="1081088" algn="l"/>
              </a:tabLs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081088" algn="l"/>
              </a:tabLs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081088" algn="l"/>
              </a:tabLs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081088" algn="l"/>
              </a:tabLs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081088" algn="l"/>
              </a:tabLs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200"/>
              </a:spcBef>
              <a:spcAft>
                <a:spcPts val="200"/>
              </a:spcAft>
            </a:pPr>
            <a:r>
              <a:rPr lang="en-US" dirty="0" smtClean="0">
                <a:solidFill>
                  <a:srgbClr val="244882"/>
                </a:solidFill>
              </a:rPr>
              <a:t>Presenter</a:t>
            </a:r>
            <a:r>
              <a:rPr lang="vi-VN" dirty="0" smtClean="0">
                <a:solidFill>
                  <a:srgbClr val="244882"/>
                </a:solidFill>
              </a:rPr>
              <a:t>:</a:t>
            </a:r>
            <a:r>
              <a:rPr lang="en-US" dirty="0">
                <a:solidFill>
                  <a:srgbClr val="244882"/>
                </a:solidFill>
              </a:rPr>
              <a:t>	</a:t>
            </a:r>
            <a:r>
              <a:rPr lang="en-US" dirty="0" smtClean="0">
                <a:solidFill>
                  <a:srgbClr val="244882"/>
                </a:solidFill>
              </a:rPr>
              <a:t> </a:t>
            </a:r>
            <a:r>
              <a:rPr lang="en-US" dirty="0" smtClean="0">
                <a:solidFill>
                  <a:srgbClr val="244882"/>
                </a:solidFill>
              </a:rPr>
              <a:t>Phuong Bui</a:t>
            </a:r>
            <a:endParaRPr lang="en-US" dirty="0">
              <a:solidFill>
                <a:srgbClr val="244882"/>
              </a:solidFill>
            </a:endParaRPr>
          </a:p>
          <a:p>
            <a:pPr eaLnBrk="1" hangingPunct="1">
              <a:spcBef>
                <a:spcPts val="200"/>
              </a:spcBef>
              <a:spcAft>
                <a:spcPts val="200"/>
              </a:spcAft>
            </a:pPr>
            <a:r>
              <a:rPr lang="en-US" dirty="0">
                <a:solidFill>
                  <a:srgbClr val="244882"/>
                </a:solidFill>
              </a:rPr>
              <a:t>Email	:	</a:t>
            </a:r>
            <a:r>
              <a:rPr lang="en-US" dirty="0" smtClean="0">
                <a:solidFill>
                  <a:srgbClr val="244882"/>
                </a:solidFill>
              </a:rPr>
              <a:t>phuong.bui@pvu.edu.vn</a:t>
            </a:r>
            <a:endParaRPr lang="en-US" dirty="0">
              <a:solidFill>
                <a:srgbClr val="244882"/>
              </a:solidFill>
            </a:endParaRPr>
          </a:p>
          <a:p>
            <a:pPr eaLnBrk="1" hangingPunct="1">
              <a:spcBef>
                <a:spcPts val="200"/>
              </a:spcBef>
              <a:spcAft>
                <a:spcPts val="200"/>
              </a:spcAft>
            </a:pPr>
            <a:r>
              <a:rPr lang="en-US" dirty="0">
                <a:solidFill>
                  <a:srgbClr val="244882"/>
                </a:solidFill>
              </a:rPr>
              <a:t>Website  : </a:t>
            </a:r>
            <a:r>
              <a:rPr lang="en-US" dirty="0" smtClean="0">
                <a:solidFill>
                  <a:srgbClr val="244882"/>
                </a:solidFill>
              </a:rPr>
              <a:t>www.pvu.edu.vn</a:t>
            </a:r>
            <a:endParaRPr lang="vi-VN" dirty="0">
              <a:solidFill>
                <a:srgbClr val="244882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685800" y="3505200"/>
            <a:ext cx="7924800" cy="15240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86561288"/>
      </p:ext>
    </p:extLst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5"/>
          <p:cNvSpPr>
            <a:spLocks noGrp="1"/>
          </p:cNvSpPr>
          <p:nvPr>
            <p:ph type="title"/>
          </p:nvPr>
        </p:nvSpPr>
        <p:spPr>
          <a:xfrm>
            <a:off x="1255713" y="-42863"/>
            <a:ext cx="7431087" cy="692151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 </a:t>
            </a:r>
          </a:p>
        </p:txBody>
      </p:sp>
      <p:sp>
        <p:nvSpPr>
          <p:cNvPr id="614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sz="3200" dirty="0" smtClean="0"/>
              <a:t>Writing: essential &amp; difficult! </a:t>
            </a:r>
            <a:endParaRPr lang="en-US" dirty="0" smtClean="0"/>
          </a:p>
          <a:p>
            <a:pPr marL="0" indent="0" eaLnBrk="1" hangingPunct="1"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rgbClr val="2B2B2B"/>
                </a:solidFill>
              </a:rPr>
              <a:t>	</a:t>
            </a:r>
            <a:r>
              <a:rPr lang="en-US" sz="3200" dirty="0" smtClean="0">
                <a:solidFill>
                  <a:schemeClr val="accent2">
                    <a:lumMod val="10000"/>
                  </a:schemeClr>
                </a:solidFill>
              </a:rPr>
              <a:t>ESL learners’ difficulties in learning writing English:</a:t>
            </a:r>
            <a:endParaRPr lang="en-US" dirty="0" smtClean="0">
              <a:solidFill>
                <a:schemeClr val="accent2">
                  <a:lumMod val="10000"/>
                </a:schemeClr>
              </a:solidFill>
            </a:endParaRPr>
          </a:p>
          <a:p>
            <a:pPr lvl="2" eaLnBrk="1" hangingPunct="1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Less chance of using English</a:t>
            </a:r>
          </a:p>
          <a:p>
            <a:pPr lvl="2" eaLnBrk="1" hangingPunct="1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Different language functions and styles, etc. </a:t>
            </a:r>
          </a:p>
          <a:p>
            <a:pPr marL="0" indent="0" eaLnBrk="1" hangingPunct="1"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lang="en-US" dirty="0" smtClean="0"/>
              <a:t> ESL learners want to know how well they are performing &amp; how they can improve their skills. 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53CCAC4D-94DC-464F-A682-B93075590143}" type="slidenum">
              <a:rPr lang="en-US" smtClean="0">
                <a:solidFill>
                  <a:srgbClr val="244882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smtClean="0">
              <a:solidFill>
                <a:srgbClr val="244882"/>
              </a:solidFill>
            </a:endParaRPr>
          </a:p>
        </p:txBody>
      </p:sp>
    </p:spTree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5"/>
          <p:cNvSpPr>
            <a:spLocks noGrp="1"/>
          </p:cNvSpPr>
          <p:nvPr>
            <p:ph type="title"/>
          </p:nvPr>
        </p:nvSpPr>
        <p:spPr>
          <a:xfrm>
            <a:off x="1255713" y="-42863"/>
            <a:ext cx="7431087" cy="692151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 </a:t>
            </a:r>
          </a:p>
        </p:txBody>
      </p:sp>
      <p:sp>
        <p:nvSpPr>
          <p:cNvPr id="6147" name="Content Placeholder 6"/>
          <p:cNvSpPr>
            <a:spLocks noGrp="1"/>
          </p:cNvSpPr>
          <p:nvPr>
            <p:ph idx="1"/>
          </p:nvPr>
        </p:nvSpPr>
        <p:spPr>
          <a:xfrm>
            <a:off x="411163" y="1524000"/>
            <a:ext cx="8504237" cy="4953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2B2B2B"/>
                </a:solidFill>
              </a:rPr>
              <a:t>To review what they have done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2B2B2B"/>
                </a:solidFill>
              </a:rPr>
              <a:t>To know their strengths and weaknesses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2B2B2B"/>
                </a:solidFill>
              </a:rPr>
              <a:t>To enhance their writing 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2B2B2B"/>
                </a:solidFill>
              </a:rPr>
              <a:t>To avoid making same mistakes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2B2B2B"/>
                </a:solidFill>
              </a:rPr>
              <a:t>…</a:t>
            </a:r>
          </a:p>
          <a:p>
            <a:pPr marL="0" indent="0" eaLnBrk="1" hangingPunct="1"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en-US" dirty="0" smtClean="0"/>
              <a:t>  Providing Feedback is one of the most essential tasks of writing teachers (Ferris, 2007). 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53CCAC4D-94DC-464F-A682-B93075590143}" type="slidenum">
              <a:rPr lang="en-US" smtClean="0">
                <a:solidFill>
                  <a:srgbClr val="244882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smtClean="0">
              <a:solidFill>
                <a:srgbClr val="244882"/>
              </a:solidFill>
            </a:endParaRPr>
          </a:p>
        </p:txBody>
      </p:sp>
    </p:spTree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5"/>
          <p:cNvSpPr>
            <a:spLocks noGrp="1"/>
          </p:cNvSpPr>
          <p:nvPr>
            <p:ph type="title"/>
          </p:nvPr>
        </p:nvSpPr>
        <p:spPr>
          <a:xfrm>
            <a:off x="1255713" y="-42863"/>
            <a:ext cx="7431087" cy="692151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 </a:t>
            </a:r>
          </a:p>
        </p:txBody>
      </p:sp>
      <p:sp>
        <p:nvSpPr>
          <p:cNvPr id="6147" name="Content Placeholder 6"/>
          <p:cNvSpPr>
            <a:spLocks noGrp="1"/>
          </p:cNvSpPr>
          <p:nvPr>
            <p:ph idx="1"/>
          </p:nvPr>
        </p:nvSpPr>
        <p:spPr>
          <a:xfrm>
            <a:off x="381000" y="990600"/>
            <a:ext cx="8504237" cy="4953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None/>
            </a:pPr>
            <a:r>
              <a:rPr lang="en-US" sz="3000" b="1" dirty="0" smtClean="0"/>
              <a:t>Research shows that: 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32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Teacher feedback has </a:t>
            </a:r>
            <a:r>
              <a:rPr lang="en-US" dirty="0" smtClean="0"/>
              <a:t>a </a:t>
            </a:r>
            <a:r>
              <a:rPr lang="en-US" dirty="0" smtClean="0"/>
              <a:t>strong</a:t>
            </a:r>
            <a:r>
              <a:rPr lang="en-US" b="1" dirty="0" smtClean="0"/>
              <a:t> impact </a:t>
            </a:r>
            <a:r>
              <a:rPr lang="en-US" dirty="0" smtClean="0"/>
              <a:t>on learners’ determination about writing in a given composition </a:t>
            </a:r>
            <a:r>
              <a:rPr lang="en-US" i="1" dirty="0" smtClean="0"/>
              <a:t>(Taylor &amp; </a:t>
            </a:r>
            <a:r>
              <a:rPr lang="en-US" i="1" dirty="0" err="1" smtClean="0"/>
              <a:t>Hoedt</a:t>
            </a:r>
            <a:r>
              <a:rPr lang="en-US" i="1" dirty="0" smtClean="0"/>
              <a:t>, 1966)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Teacher feedback is </a:t>
            </a:r>
            <a:r>
              <a:rPr lang="en-US" b="1" dirty="0" smtClean="0"/>
              <a:t>one of the strongest influences </a:t>
            </a:r>
            <a:r>
              <a:rPr lang="en-US" dirty="0" smtClean="0"/>
              <a:t>on students’ outcomes </a:t>
            </a:r>
            <a:r>
              <a:rPr lang="en-US" i="1" dirty="0" smtClean="0"/>
              <a:t>(Alton &amp; Lee, 2003). 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Teacher feedback is </a:t>
            </a:r>
            <a:r>
              <a:rPr lang="en-US" b="1" dirty="0" smtClean="0"/>
              <a:t>desirable </a:t>
            </a:r>
            <a:r>
              <a:rPr lang="en-US" dirty="0" smtClean="0"/>
              <a:t>&amp; </a:t>
            </a:r>
            <a:r>
              <a:rPr lang="en-US" b="1" dirty="0" smtClean="0"/>
              <a:t>valuable </a:t>
            </a:r>
            <a:r>
              <a:rPr lang="en-US" dirty="0" smtClean="0"/>
              <a:t>for students;  they pay attention to teacher feedback &amp; it helps to </a:t>
            </a:r>
            <a:r>
              <a:rPr lang="en-US" b="1" dirty="0" smtClean="0"/>
              <a:t>enhance</a:t>
            </a:r>
            <a:r>
              <a:rPr lang="en-US" dirty="0" smtClean="0"/>
              <a:t> their writing  (</a:t>
            </a:r>
            <a:r>
              <a:rPr lang="en-US" i="1" dirty="0" smtClean="0"/>
              <a:t>Cohen &amp; </a:t>
            </a:r>
            <a:r>
              <a:rPr lang="en-US" i="1" dirty="0" err="1" smtClean="0"/>
              <a:t>Cavalcanti</a:t>
            </a:r>
            <a:r>
              <a:rPr lang="en-US" i="1" dirty="0" smtClean="0"/>
              <a:t>, 1990; Ferris, 1995b; </a:t>
            </a:r>
            <a:r>
              <a:rPr lang="en-US" i="1" dirty="0" err="1" smtClean="0"/>
              <a:t>Hedgcock</a:t>
            </a:r>
            <a:r>
              <a:rPr lang="en-US" i="1" dirty="0" smtClean="0"/>
              <a:t> &amp; </a:t>
            </a:r>
            <a:r>
              <a:rPr lang="en-US" i="1" dirty="0" err="1" smtClean="0"/>
              <a:t>Lefkowitz</a:t>
            </a:r>
            <a:r>
              <a:rPr lang="en-US" i="1" dirty="0" smtClean="0"/>
              <a:t>, 1994, 1996).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Etc. 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53CCAC4D-94DC-464F-A682-B93075590143}" type="slidenum">
              <a:rPr lang="en-US" smtClean="0">
                <a:solidFill>
                  <a:srgbClr val="244882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smtClean="0">
              <a:solidFill>
                <a:srgbClr val="244882"/>
              </a:solidFill>
            </a:endParaRPr>
          </a:p>
        </p:txBody>
      </p:sp>
    </p:spTree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5"/>
          <p:cNvSpPr>
            <a:spLocks noGrp="1"/>
          </p:cNvSpPr>
          <p:nvPr>
            <p:ph type="title"/>
          </p:nvPr>
        </p:nvSpPr>
        <p:spPr>
          <a:xfrm>
            <a:off x="1255713" y="-42863"/>
            <a:ext cx="7431087" cy="692151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 </a:t>
            </a:r>
          </a:p>
        </p:txBody>
      </p:sp>
      <p:sp>
        <p:nvSpPr>
          <p:cNvPr id="6147" name="Content Placeholder 6"/>
          <p:cNvSpPr>
            <a:spLocks noGrp="1"/>
          </p:cNvSpPr>
          <p:nvPr>
            <p:ph idx="1"/>
          </p:nvPr>
        </p:nvSpPr>
        <p:spPr>
          <a:xfrm>
            <a:off x="0" y="838200"/>
            <a:ext cx="8885237" cy="5105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The definite conclusion of teacher feedback’s effectiveness </a:t>
            </a:r>
            <a:r>
              <a:rPr lang="en-US" sz="3200" b="1" dirty="0" smtClean="0"/>
              <a:t>has not been given yet</a:t>
            </a:r>
            <a:r>
              <a:rPr lang="en-US" sz="3200" dirty="0" smtClean="0"/>
              <a:t>.</a:t>
            </a:r>
          </a:p>
          <a:p>
            <a:pPr lvl="2"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/>
              <a:t>  Within the field of L2 learning, teacher feedback still remains </a:t>
            </a:r>
            <a:r>
              <a:rPr lang="en-US" sz="2800" b="1" dirty="0" smtClean="0"/>
              <a:t>one of the biggest concerns </a:t>
            </a:r>
            <a:r>
              <a:rPr lang="en-US" sz="2800" dirty="0" smtClean="0"/>
              <a:t>amongst </a:t>
            </a:r>
            <a:r>
              <a:rPr lang="en-US" sz="2800" dirty="0" smtClean="0"/>
              <a:t> ESL </a:t>
            </a:r>
            <a:r>
              <a:rPr lang="en-US" sz="2800" dirty="0" smtClean="0"/>
              <a:t>educators and learners. 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53CCAC4D-94DC-464F-A682-B93075590143}" type="slidenum">
              <a:rPr lang="en-US" smtClean="0">
                <a:solidFill>
                  <a:srgbClr val="244882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smtClean="0">
              <a:solidFill>
                <a:srgbClr val="244882"/>
              </a:solidFill>
            </a:endParaRPr>
          </a:p>
        </p:txBody>
      </p:sp>
    </p:spTree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5"/>
          <p:cNvSpPr>
            <a:spLocks noGrp="1"/>
          </p:cNvSpPr>
          <p:nvPr>
            <p:ph type="title"/>
          </p:nvPr>
        </p:nvSpPr>
        <p:spPr>
          <a:xfrm>
            <a:off x="1255713" y="-42863"/>
            <a:ext cx="7431087" cy="692151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 </a:t>
            </a:r>
          </a:p>
        </p:txBody>
      </p:sp>
      <p:sp>
        <p:nvSpPr>
          <p:cNvPr id="6147" name="Content Placeholder 6"/>
          <p:cNvSpPr>
            <a:spLocks noGrp="1"/>
          </p:cNvSpPr>
          <p:nvPr>
            <p:ph idx="1"/>
          </p:nvPr>
        </p:nvSpPr>
        <p:spPr>
          <a:xfrm>
            <a:off x="0" y="838200"/>
            <a:ext cx="8885237" cy="5105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solidFill>
                  <a:schemeClr val="accent2">
                    <a:lumMod val="10000"/>
                  </a:schemeClr>
                </a:solidFill>
              </a:rPr>
              <a:t>For teachers to provide </a:t>
            </a:r>
            <a:r>
              <a:rPr lang="en-US" sz="2700" dirty="0" smtClean="0">
                <a:solidFill>
                  <a:srgbClr val="C00000"/>
                </a:solidFill>
              </a:rPr>
              <a:t>effective feedback </a:t>
            </a:r>
            <a:r>
              <a:rPr lang="en-US" sz="2700" dirty="0" smtClean="0">
                <a:solidFill>
                  <a:schemeClr val="accent2">
                    <a:lumMod val="10000"/>
                  </a:schemeClr>
                </a:solidFill>
              </a:rPr>
              <a:t>&amp; </a:t>
            </a:r>
            <a:r>
              <a:rPr lang="en-US" sz="2700" dirty="0" smtClean="0">
                <a:solidFill>
                  <a:srgbClr val="C00000"/>
                </a:solidFill>
              </a:rPr>
              <a:t>avoid misunderstanding</a:t>
            </a:r>
            <a:r>
              <a:rPr lang="en-US" sz="2700" dirty="0" smtClean="0">
                <a:solidFill>
                  <a:schemeClr val="accent2">
                    <a:lumMod val="10000"/>
                  </a:schemeClr>
                </a:solidFill>
              </a:rPr>
              <a:t> (Lee, </a:t>
            </a:r>
            <a:r>
              <a:rPr lang="en-US" sz="2700" dirty="0" smtClean="0">
                <a:solidFill>
                  <a:schemeClr val="accent2">
                    <a:lumMod val="10000"/>
                  </a:schemeClr>
                </a:solidFill>
              </a:rPr>
              <a:t>2008). </a:t>
            </a:r>
            <a:endParaRPr lang="en-US" sz="2700" dirty="0" smtClean="0">
              <a:solidFill>
                <a:schemeClr val="accent2">
                  <a:lumMod val="10000"/>
                </a:schemeClr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solidFill>
                  <a:schemeClr val="accent2">
                    <a:lumMod val="10000"/>
                  </a:schemeClr>
                </a:solidFill>
              </a:rPr>
              <a:t>For </a:t>
            </a:r>
            <a:r>
              <a:rPr lang="en-US" sz="2700" dirty="0" smtClean="0">
                <a:solidFill>
                  <a:schemeClr val="accent2">
                    <a:lumMod val="10000"/>
                  </a:schemeClr>
                </a:solidFill>
              </a:rPr>
              <a:t>learners to </a:t>
            </a:r>
            <a:r>
              <a:rPr lang="en-US" sz="2700" dirty="0" smtClean="0">
                <a:solidFill>
                  <a:srgbClr val="C00000"/>
                </a:solidFill>
              </a:rPr>
              <a:t>utilize</a:t>
            </a:r>
            <a:r>
              <a:rPr lang="en-US" sz="2700" dirty="0" smtClean="0">
                <a:solidFill>
                  <a:schemeClr val="accent2">
                    <a:lumMod val="10000"/>
                  </a:schemeClr>
                </a:solidFill>
              </a:rPr>
              <a:t> teacher feedback &amp; improve their writing skills </a:t>
            </a:r>
            <a:endParaRPr lang="en-US" sz="2700" dirty="0" smtClean="0">
              <a:solidFill>
                <a:schemeClr val="accent2">
                  <a:lumMod val="10000"/>
                </a:schemeClr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700" b="1" dirty="0" smtClean="0">
                <a:solidFill>
                  <a:srgbClr val="C00000"/>
                </a:solidFill>
              </a:rPr>
              <a:t>Focus on: </a:t>
            </a:r>
            <a:r>
              <a:rPr lang="en-US" sz="2700" dirty="0" smtClean="0">
                <a:solidFill>
                  <a:schemeClr val="accent2">
                    <a:lumMod val="10000"/>
                  </a:schemeClr>
                </a:solidFill>
              </a:rPr>
              <a:t>Teacher feedback methods, influences of teachers’ comments, learners’ expectation &amp; references, etc</a:t>
            </a:r>
            <a:r>
              <a:rPr lang="en-US" sz="2700" dirty="0" smtClean="0">
                <a:solidFill>
                  <a:schemeClr val="accent2">
                    <a:lumMod val="10000"/>
                  </a:schemeClr>
                </a:solidFill>
              </a:rPr>
              <a:t>.</a:t>
            </a:r>
            <a:endParaRPr lang="en-US" sz="2700" dirty="0" smtClean="0">
              <a:solidFill>
                <a:schemeClr val="accent2">
                  <a:lumMod val="10000"/>
                </a:schemeClr>
              </a:solidFill>
            </a:endParaRPr>
          </a:p>
          <a:p>
            <a:pPr lvl="2" eaLnBrk="1" hangingPunct="1">
              <a:lnSpc>
                <a:spcPct val="90000"/>
              </a:lnSpc>
              <a:buNone/>
            </a:pPr>
            <a:endParaRPr lang="en-US" sz="30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000" dirty="0" smtClean="0"/>
              <a:t>  There is a need to understand </a:t>
            </a:r>
            <a:r>
              <a:rPr lang="en-US" sz="3000" b="1" dirty="0" smtClean="0"/>
              <a:t>learners’ reactions and responses </a:t>
            </a:r>
            <a:r>
              <a:rPr lang="en-US" sz="3000" dirty="0" smtClean="0"/>
              <a:t>to teacher written </a:t>
            </a:r>
            <a:r>
              <a:rPr lang="en-US" sz="3000" dirty="0" smtClean="0"/>
              <a:t>feedback. </a:t>
            </a:r>
            <a:endParaRPr lang="en-US" sz="30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53CCAC4D-94DC-464F-A682-B93075590143}" type="slidenum">
              <a:rPr lang="en-US" smtClean="0">
                <a:solidFill>
                  <a:srgbClr val="244882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smtClean="0">
              <a:solidFill>
                <a:srgbClr val="244882"/>
              </a:solidFill>
            </a:endParaRPr>
          </a:p>
        </p:txBody>
      </p:sp>
    </p:spTree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5"/>
          <p:cNvSpPr>
            <a:spLocks noGrp="1"/>
          </p:cNvSpPr>
          <p:nvPr>
            <p:ph type="title"/>
          </p:nvPr>
        </p:nvSpPr>
        <p:spPr>
          <a:xfrm>
            <a:off x="1255713" y="-42863"/>
            <a:ext cx="7431087" cy="692151"/>
          </a:xfrm>
        </p:spPr>
        <p:txBody>
          <a:bodyPr/>
          <a:lstStyle/>
          <a:p>
            <a:pPr eaLnBrk="1" hangingPunct="1"/>
            <a:r>
              <a:rPr lang="en-US" dirty="0" smtClean="0"/>
              <a:t>Focus of the study</a:t>
            </a:r>
            <a:endParaRPr lang="en-US" dirty="0" smtClean="0"/>
          </a:p>
        </p:txBody>
      </p:sp>
      <p:sp>
        <p:nvSpPr>
          <p:cNvPr id="6147" name="Content Placeholder 6"/>
          <p:cNvSpPr>
            <a:spLocks noGrp="1"/>
          </p:cNvSpPr>
          <p:nvPr>
            <p:ph idx="1"/>
          </p:nvPr>
        </p:nvSpPr>
        <p:spPr>
          <a:xfrm>
            <a:off x="0" y="838200"/>
            <a:ext cx="8885237" cy="5105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3000" dirty="0" smtClean="0"/>
              <a:t> ESL learners’ responses, reactions &amp; expectation toward different types of TWF. 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3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3000" dirty="0" smtClean="0"/>
              <a:t> </a:t>
            </a:r>
            <a:r>
              <a:rPr lang="en-US" sz="3000" dirty="0" smtClean="0"/>
              <a:t>Teachers’ methods in giving feedback (characteristics of teacher written feedback)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3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3000" dirty="0" smtClean="0"/>
              <a:t> </a:t>
            </a:r>
            <a:r>
              <a:rPr lang="en-US" sz="3000" dirty="0" smtClean="0"/>
              <a:t>The language issues that concern writing learners. </a:t>
            </a:r>
            <a:endParaRPr lang="en-US" sz="30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53CCAC4D-94DC-464F-A682-B93075590143}" type="slidenum">
              <a:rPr lang="en-US" smtClean="0">
                <a:solidFill>
                  <a:srgbClr val="244882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smtClean="0">
              <a:solidFill>
                <a:srgbClr val="244882"/>
              </a:solidFill>
            </a:endParaRPr>
          </a:p>
        </p:txBody>
      </p:sp>
    </p:spTree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5"/>
          <p:cNvSpPr>
            <a:spLocks noGrp="1"/>
          </p:cNvSpPr>
          <p:nvPr>
            <p:ph type="title"/>
          </p:nvPr>
        </p:nvSpPr>
        <p:spPr>
          <a:xfrm>
            <a:off x="1255713" y="-42863"/>
            <a:ext cx="7431087" cy="692151"/>
          </a:xfrm>
        </p:spPr>
        <p:txBody>
          <a:bodyPr/>
          <a:lstStyle/>
          <a:p>
            <a:pPr eaLnBrk="1" hangingPunct="1"/>
            <a:r>
              <a:rPr lang="en-US" dirty="0" smtClean="0"/>
              <a:t>Scope and aims </a:t>
            </a:r>
            <a:endParaRPr lang="en-US" dirty="0" smtClean="0"/>
          </a:p>
        </p:txBody>
      </p:sp>
      <p:sp>
        <p:nvSpPr>
          <p:cNvPr id="6147" name="Content Placeholder 6"/>
          <p:cNvSpPr>
            <a:spLocks noGrp="1"/>
          </p:cNvSpPr>
          <p:nvPr>
            <p:ph idx="1"/>
          </p:nvPr>
        </p:nvSpPr>
        <p:spPr>
          <a:xfrm>
            <a:off x="0" y="838200"/>
            <a:ext cx="8885237" cy="5105400"/>
          </a:xfrm>
        </p:spPr>
        <p:txBody>
          <a:bodyPr/>
          <a:lstStyle/>
          <a:p>
            <a:pPr marL="976312" lvl="1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What are the </a:t>
            </a:r>
            <a:r>
              <a:rPr lang="en-US" sz="2800" b="1" dirty="0" smtClean="0"/>
              <a:t>characteristics</a:t>
            </a:r>
            <a:r>
              <a:rPr lang="en-US" sz="2800" dirty="0" smtClean="0"/>
              <a:t> of the two writing teachers in giving </a:t>
            </a:r>
            <a:r>
              <a:rPr lang="en-US" sz="2800" b="1" dirty="0" smtClean="0"/>
              <a:t>written feedback</a:t>
            </a:r>
            <a:r>
              <a:rPr lang="en-US" sz="2800" dirty="0" smtClean="0"/>
              <a:t>? What are the similarities and </a:t>
            </a:r>
            <a:r>
              <a:rPr lang="en-US" sz="2800" dirty="0" smtClean="0"/>
              <a:t>differences?</a:t>
            </a:r>
          </a:p>
          <a:p>
            <a:pPr marL="976312" lvl="1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en-US" sz="2800" dirty="0" smtClean="0"/>
          </a:p>
          <a:p>
            <a:pPr marL="976312" lvl="1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To what extent do students </a:t>
            </a:r>
            <a:r>
              <a:rPr lang="en-US" sz="2800" b="1" dirty="0" smtClean="0"/>
              <a:t>evaluate</a:t>
            </a:r>
            <a:r>
              <a:rPr lang="en-US" sz="2800" dirty="0" smtClean="0"/>
              <a:t> the </a:t>
            </a:r>
            <a:r>
              <a:rPr lang="en-US" sz="2800" b="1" dirty="0" smtClean="0"/>
              <a:t>usefulness</a:t>
            </a:r>
            <a:r>
              <a:rPr lang="en-US" sz="2800" dirty="0" smtClean="0"/>
              <a:t> of their teachers’ written feedback</a:t>
            </a:r>
            <a:r>
              <a:rPr lang="en-US" sz="2800" dirty="0" smtClean="0"/>
              <a:t>?</a:t>
            </a:r>
          </a:p>
          <a:p>
            <a:pPr marL="976312" lvl="1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en-US" sz="2800" dirty="0" smtClean="0"/>
          </a:p>
          <a:p>
            <a:pPr marL="976312" lvl="1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What are the </a:t>
            </a:r>
            <a:r>
              <a:rPr lang="en-US" sz="2800" b="1" dirty="0" smtClean="0"/>
              <a:t>students’ reactions and responses </a:t>
            </a:r>
            <a:r>
              <a:rPr lang="en-US" sz="2800" dirty="0" smtClean="0"/>
              <a:t>when receiving their TWF</a:t>
            </a:r>
            <a:r>
              <a:rPr lang="en-US" sz="2800" dirty="0" smtClean="0"/>
              <a:t>?</a:t>
            </a:r>
          </a:p>
          <a:p>
            <a:pPr marL="976312" lvl="1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en-US" sz="2800" dirty="0" smtClean="0"/>
          </a:p>
          <a:p>
            <a:pPr marL="976312" lvl="1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What are the </a:t>
            </a:r>
            <a:r>
              <a:rPr lang="en-US" sz="2800" b="1" dirty="0" smtClean="0"/>
              <a:t>students’ preferences and expectations</a:t>
            </a:r>
            <a:r>
              <a:rPr lang="en-US" sz="2800" dirty="0" smtClean="0"/>
              <a:t> in </a:t>
            </a:r>
            <a:r>
              <a:rPr lang="en-US" sz="2800" b="1" dirty="0" smtClean="0"/>
              <a:t>types</a:t>
            </a:r>
            <a:r>
              <a:rPr lang="en-US" sz="2800" dirty="0" smtClean="0"/>
              <a:t> of TWF, and </a:t>
            </a:r>
            <a:r>
              <a:rPr lang="en-US" sz="2800" b="1" dirty="0" smtClean="0"/>
              <a:t>teachers’ techniques of giving feedback</a:t>
            </a:r>
            <a:r>
              <a:rPr lang="en-US" sz="2800" dirty="0" smtClean="0"/>
              <a:t> in two classes?</a:t>
            </a:r>
          </a:p>
          <a:p>
            <a:pPr marL="976312" lvl="1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en-US" sz="2800" dirty="0" smtClean="0"/>
          </a:p>
          <a:p>
            <a:pPr marL="976312" lvl="1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en-US" sz="2800" dirty="0" smtClean="0"/>
          </a:p>
          <a:p>
            <a:pPr marL="976312" lvl="1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en-US" sz="28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53CCAC4D-94DC-464F-A682-B93075590143}" type="slidenum">
              <a:rPr lang="en-US" smtClean="0">
                <a:solidFill>
                  <a:srgbClr val="244882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smtClean="0">
              <a:solidFill>
                <a:srgbClr val="244882"/>
              </a:solidFill>
            </a:endParaRPr>
          </a:p>
        </p:txBody>
      </p:sp>
    </p:spTree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451&quot;&gt;&lt;object type=&quot;3&quot; unique_id=&quot;10452&quot;&gt;&lt;property id=&quot;20148&quot; value=&quot;5&quot;/&gt;&lt;property id=&quot;20300&quot; value=&quot;Slide 1 - &amp;quot;Learners' Reactions &amp;amp; Responses toward Teacher Written Feedback in Writing Skill: &amp;#x0D;&amp;#x0A;A Case-study in EFL Classes in V&quot;/&gt;&lt;property id=&quot;20307&quot; value=&quot;256&quot;/&gt;&lt;/object&gt;&lt;object type=&quot;3&quot; unique_id=&quot;10453&quot;&gt;&lt;property id=&quot;20148&quot; value=&quot;5&quot;/&gt;&lt;property id=&quot;20300&quot; value=&quot;Slide 2 - &amp;quot;Objectives&amp;quot;&quot;/&gt;&lt;property id=&quot;20307&quot; value=&quot;258&quot;/&gt;&lt;/object&gt;&lt;object type=&quot;3&quot; unique_id=&quot;11125&quot;&gt;&lt;property id=&quot;20148&quot; value=&quot;5&quot;/&gt;&lt;property id=&quot;20300&quot; value=&quot;Slide 3 - &amp;quot;Introduction &amp;quot;&quot;/&gt;&lt;property id=&quot;20307&quot; value=&quot;261&quot;/&gt;&lt;/object&gt;&lt;object type=&quot;3&quot; unique_id=&quot;11129&quot;&gt;&lt;property id=&quot;20148&quot; value=&quot;5&quot;/&gt;&lt;property id=&quot;20300&quot; value=&quot;Slide 9 - &amp;quot;Activity 2&amp;quot;&quot;/&gt;&lt;property id=&quot;20307&quot; value=&quot;264&quot;/&gt;&lt;/object&gt;&lt;object type=&quot;3&quot; unique_id=&quot;11132&quot;&gt;&lt;property id=&quot;20148&quot; value=&quot;5&quot;/&gt;&lt;property id=&quot;20300&quot; value=&quot;Slide 8 - &amp;quot;Activity 2&amp;quot;&quot;/&gt;&lt;property id=&quot;20307&quot; value=&quot;305&quot;/&gt;&lt;/object&gt;&lt;object type=&quot;3&quot; unique_id=&quot;11133&quot;&gt;&lt;property id=&quot;20148&quot; value=&quot;5&quot;/&gt;&lt;property id=&quot;20300&quot; value=&quot;Slide 10 - &amp;quot;Activity 3&amp;quot;&quot;/&gt;&lt;property id=&quot;20307&quot; value=&quot;306&quot;/&gt;&lt;/object&gt;&lt;object type=&quot;3&quot; unique_id=&quot;11134&quot;&gt;&lt;property id=&quot;20148&quot; value=&quot;5&quot;/&gt;&lt;property id=&quot;20300&quot; value=&quot;Slide 11 - &amp;quot;Activity 3&amp;quot;&quot;/&gt;&lt;property id=&quot;20307&quot; value=&quot;267&quot;/&gt;&lt;/object&gt;&lt;object type=&quot;3&quot; unique_id=&quot;11135&quot;&gt;&lt;property id=&quot;20148&quot; value=&quot;5&quot;/&gt;&lt;property id=&quot;20300&quot; value=&quot;Slide 12 - &amp;quot;Activity 4&amp;quot;&quot;/&gt;&lt;property id=&quot;20307&quot; value=&quot;266&quot;/&gt;&lt;/object&gt;&lt;object type=&quot;3&quot; unique_id=&quot;11136&quot;&gt;&lt;property id=&quot;20148&quot; value=&quot;5&quot;/&gt;&lt;property id=&quot;20300&quot; value=&quot;Slide 13 - &amp;quot;Activity 4&amp;quot;&quot;/&gt;&lt;property id=&quot;20307&quot; value=&quot;268&quot;/&gt;&lt;/object&gt;&lt;object type=&quot;3&quot; unique_id=&quot;11137&quot;&gt;&lt;property id=&quot;20148&quot; value=&quot;5&quot;/&gt;&lt;property id=&quot;20300&quot; value=&quot;Slide 14 - &amp;quot;Activity 4&amp;quot;&quot;/&gt;&lt;property id=&quot;20307&quot; value=&quot;308&quot;/&gt;&lt;/object&gt;&lt;object type=&quot;3&quot; unique_id=&quot;11138&quot;&gt;&lt;property id=&quot;20148&quot; value=&quot;5&quot;/&gt;&lt;property id=&quot;20300&quot; value=&quot;Slide 15 - &amp;quot;Activity 4&amp;quot;&quot;/&gt;&lt;property id=&quot;20307&quot; value=&quot;309&quot;/&gt;&lt;/object&gt;&lt;object type=&quot;3&quot; unique_id=&quot;11139&quot;&gt;&lt;property id=&quot;20148&quot; value=&quot;5&quot;/&gt;&lt;property id=&quot;20300&quot; value=&quot;Slide 16 - &amp;quot;Activity 4&amp;quot;&quot;/&gt;&lt;property id=&quot;20307&quot; value=&quot;269&quot;/&gt;&lt;/object&gt;&lt;object type=&quot;3&quot; unique_id=&quot;11140&quot;&gt;&lt;property id=&quot;20148&quot; value=&quot;5&quot;/&gt;&lt;property id=&quot;20300&quot; value=&quot;Slide 17 - &amp;quot;Activity 4&amp;quot;&quot;/&gt;&lt;property id=&quot;20307&quot; value=&quot;271&quot;/&gt;&lt;/object&gt;&lt;object type=&quot;3&quot; unique_id=&quot;11141&quot;&gt;&lt;property id=&quot;20148&quot; value=&quot;5&quot;/&gt;&lt;property id=&quot;20300&quot; value=&quot;Slide 18 - &amp;quot;Activity 5&amp;quot;&quot;/&gt;&lt;property id=&quot;20307&quot; value=&quot;272&quot;/&gt;&lt;/object&gt;&lt;object type=&quot;3&quot; unique_id=&quot;11142&quot;&gt;&lt;property id=&quot;20148&quot; value=&quot;5&quot;/&gt;&lt;property id=&quot;20300&quot; value=&quot;Slide 19 - &amp;quot;Activity 6&amp;quot;&quot;/&gt;&lt;property id=&quot;20307&quot; value=&quot;273&quot;/&gt;&lt;/object&gt;&lt;object type=&quot;3&quot; unique_id=&quot;11143&quot;&gt;&lt;property id=&quot;20148&quot; value=&quot;5&quot;/&gt;&lt;property id=&quot;20300&quot; value=&quot;Slide 20 - &amp;quot;Review&amp;quot;&quot;/&gt;&lt;property id=&quot;20307&quot; value=&quot;274&quot;/&gt;&lt;/object&gt;&lt;object type=&quot;3&quot; unique_id=&quot;11144&quot;&gt;&lt;property id=&quot;20148&quot; value=&quot;5&quot;/&gt;&lt;property id=&quot;20300&quot; value=&quot;Slide 21 - &amp;quot;Activity 7&amp;quot;&quot;/&gt;&lt;property id=&quot;20307&quot; value=&quot;275&quot;/&gt;&lt;/object&gt;&lt;object type=&quot;3&quot; unique_id=&quot;11145&quot;&gt;&lt;property id=&quot;20148&quot; value=&quot;5&quot;/&gt;&lt;property id=&quot;20300&quot; value=&quot;Slide 22 - &amp;quot;Activity 7&amp;quot;&quot;/&gt;&lt;property id=&quot;20307&quot; value=&quot;281&quot;/&gt;&lt;/object&gt;&lt;object type=&quot;3&quot; unique_id=&quot;11146&quot;&gt;&lt;property id=&quot;20148&quot; value=&quot;5&quot;/&gt;&lt;property id=&quot;20300&quot; value=&quot;Slide 23 - &amp;quot;Activity 8&amp;quot;&quot;/&gt;&lt;property id=&quot;20307&quot; value=&quot;277&quot;/&gt;&lt;/object&gt;&lt;object type=&quot;3&quot; unique_id=&quot;11147&quot;&gt;&lt;property id=&quot;20148&quot; value=&quot;5&quot;/&gt;&lt;property id=&quot;20300&quot; value=&quot;Slide 24 - &amp;quot;Activity 8&amp;quot;&quot;/&gt;&lt;property id=&quot;20307&quot; value=&quot;280&quot;/&gt;&lt;/object&gt;&lt;object type=&quot;3&quot; unique_id=&quot;11148&quot;&gt;&lt;property id=&quot;20148&quot; value=&quot;5&quot;/&gt;&lt;property id=&quot;20300&quot; value=&quot;Slide 25 - &amp;quot;Activity 9&amp;quot;&quot;/&gt;&lt;property id=&quot;20307&quot; value=&quot;288&quot;/&gt;&lt;/object&gt;&lt;object type=&quot;3&quot; unique_id=&quot;11149&quot;&gt;&lt;property id=&quot;20148&quot; value=&quot;5&quot;/&gt;&lt;property id=&quot;20300&quot; value=&quot;Slide 26 - &amp;quot;Activity 9&amp;quot;&quot;/&gt;&lt;property id=&quot;20307&quot; value=&quot;310&quot;/&gt;&lt;/object&gt;&lt;object type=&quot;3&quot; unique_id=&quot;11150&quot;&gt;&lt;property id=&quot;20148&quot; value=&quot;5&quot;/&gt;&lt;property id=&quot;20300&quot; value=&quot;Slide 27 - &amp;quot;Activity 9&amp;quot;&quot;/&gt;&lt;property id=&quot;20307&quot; value=&quot;286&quot;/&gt;&lt;/object&gt;&lt;object type=&quot;3&quot; unique_id=&quot;11151&quot;&gt;&lt;property id=&quot;20148&quot; value=&quot;5&quot;/&gt;&lt;property id=&quot;20300&quot; value=&quot;Slide 28 - &amp;quot;Activity 10&amp;quot;&quot;/&gt;&lt;property id=&quot;20307&quot; value=&quot;287&quot;/&gt;&lt;/object&gt;&lt;object type=&quot;3&quot; unique_id=&quot;11152&quot;&gt;&lt;property id=&quot;20148&quot; value=&quot;5&quot;/&gt;&lt;property id=&quot;20300&quot; value=&quot;Slide 29 - &amp;quot;Activity 10&amp;quot;&quot;/&gt;&lt;property id=&quot;20307&quot; value=&quot;289&quot;/&gt;&lt;/object&gt;&lt;object type=&quot;3&quot; unique_id=&quot;11153&quot;&gt;&lt;property id=&quot;20148&quot; value=&quot;5&quot;/&gt;&lt;property id=&quot;20300&quot; value=&quot;Slide 30 - &amp;quot;Activity 10&amp;quot;&quot;/&gt;&lt;property id=&quot;20307&quot; value=&quot;284&quot;/&gt;&lt;/object&gt;&lt;object type=&quot;3&quot; unique_id=&quot;11154&quot;&gt;&lt;property id=&quot;20148&quot; value=&quot;5&quot;/&gt;&lt;property id=&quot;20300&quot; value=&quot;Slide 31 - &amp;quot;Activity 11&amp;quot;&quot;/&gt;&lt;property id=&quot;20307&quot; value=&quot;283&quot;/&gt;&lt;/object&gt;&lt;object type=&quot;3&quot; unique_id=&quot;11155&quot;&gt;&lt;property id=&quot;20148&quot; value=&quot;5&quot;/&gt;&lt;property id=&quot;20300&quot; value=&quot;Slide 32 - &amp;quot;Activity 11&amp;quot;&quot;/&gt;&lt;property id=&quot;20307&quot; value=&quot;298&quot;/&gt;&lt;/object&gt;&lt;object type=&quot;3&quot; unique_id=&quot;11156&quot;&gt;&lt;property id=&quot;20148&quot; value=&quot;5&quot;/&gt;&lt;property id=&quot;20300&quot; value=&quot;Slide 33 - &amp;quot;Activity 12&amp;quot;&quot;/&gt;&lt;property id=&quot;20307&quot; value=&quot;282&quot;/&gt;&lt;/object&gt;&lt;object type=&quot;3&quot; unique_id=&quot;11157&quot;&gt;&lt;property id=&quot;20148&quot; value=&quot;5&quot;/&gt;&lt;property id=&quot;20300&quot; value=&quot;Slide 34 - &amp;quot;Activity 12&amp;quot;&quot;/&gt;&lt;property id=&quot;20307&quot; value=&quot;290&quot;/&gt;&lt;/object&gt;&lt;object type=&quot;3&quot; unique_id=&quot;11158&quot;&gt;&lt;property id=&quot;20148&quot; value=&quot;5&quot;/&gt;&lt;property id=&quot;20300&quot; value=&quot;Slide 35 - &amp;quot;Activity 13&amp;quot;&quot;/&gt;&lt;property id=&quot;20307&quot; value=&quot;291&quot;/&gt;&lt;/object&gt;&lt;object type=&quot;3&quot; unique_id=&quot;11159&quot;&gt;&lt;property id=&quot;20148&quot; value=&quot;5&quot;/&gt;&lt;property id=&quot;20300&quot; value=&quot;Slide 36 - &amp;quot;Activity 13&amp;quot;&quot;/&gt;&lt;property id=&quot;20307&quot; value=&quot;299&quot;/&gt;&lt;/object&gt;&lt;object type=&quot;3&quot; unique_id=&quot;11160&quot;&gt;&lt;property id=&quot;20148&quot; value=&quot;5&quot;/&gt;&lt;property id=&quot;20300&quot; value=&quot;Slide 37 - &amp;quot;Activity 13&amp;quot;&quot;/&gt;&lt;property id=&quot;20307&quot; value=&quot;300&quot;/&gt;&lt;/object&gt;&lt;object type=&quot;3&quot; unique_id=&quot;11161&quot;&gt;&lt;property id=&quot;20148&quot; value=&quot;5&quot;/&gt;&lt;property id=&quot;20300&quot; value=&quot;Slide 38 - &amp;quot;Activity 13&amp;quot;&quot;/&gt;&lt;property id=&quot;20307&quot; value=&quot;302&quot;/&gt;&lt;/object&gt;&lt;object type=&quot;3&quot; unique_id=&quot;11162&quot;&gt;&lt;property id=&quot;20148&quot; value=&quot;5&quot;/&gt;&lt;property id=&quot;20300&quot; value=&quot;Slide 39 - &amp;quot;Activity 13&amp;quot;&quot;/&gt;&lt;property id=&quot;20307&quot; value=&quot;301&quot;/&gt;&lt;/object&gt;&lt;object type=&quot;3&quot; unique_id=&quot;11163&quot;&gt;&lt;property id=&quot;20148&quot; value=&quot;5&quot;/&gt;&lt;property id=&quot;20300&quot; value=&quot;Slide 40 - &amp;quot;Activity 13&amp;quot;&quot;/&gt;&lt;property id=&quot;20307&quot; value=&quot;303&quot;/&gt;&lt;/object&gt;&lt;object type=&quot;3&quot; unique_id=&quot;11164&quot;&gt;&lt;property id=&quot;20148&quot; value=&quot;5&quot;/&gt;&lt;property id=&quot;20300&quot; value=&quot;Slide 41 - &amp;quot;UNIT 1&amp;quot;&quot;/&gt;&lt;property id=&quot;20307&quot; value=&quot;304&quot;/&gt;&lt;/object&gt;&lt;object type=&quot;3&quot; unique_id=&quot;11682&quot;&gt;&lt;property id=&quot;20148&quot; value=&quot;5&quot;/&gt;&lt;property id=&quot;20300&quot; value=&quot;Slide 4 - &amp;quot;Introduction &amp;quot;&quot;/&gt;&lt;property id=&quot;20307&quot; value=&quot;311&quot;/&gt;&lt;/object&gt;&lt;object type=&quot;3&quot; unique_id=&quot;11683&quot;&gt;&lt;property id=&quot;20148&quot; value=&quot;5&quot;/&gt;&lt;property id=&quot;20300&quot; value=&quot;Slide 5 - &amp;quot;Introduction &amp;quot;&quot;/&gt;&lt;property id=&quot;20307&quot; value=&quot;312&quot;/&gt;&lt;/object&gt;&lt;object type=&quot;3&quot; unique_id=&quot;11848&quot;&gt;&lt;property id=&quot;20148&quot; value=&quot;5&quot;/&gt;&lt;property id=&quot;20300&quot; value=&quot;Slide 6 - &amp;quot;Introduction &amp;quot;&quot;/&gt;&lt;property id=&quot;20307&quot; value=&quot;313&quot;/&gt;&lt;/object&gt;&lt;object type=&quot;3&quot; unique_id=&quot;11849&quot;&gt;&lt;property id=&quot;20148&quot; value=&quot;5&quot;/&gt;&lt;property id=&quot;20300&quot; value=&quot;Slide 7 - &amp;quot;Introduction &amp;quot;&quot;/&gt;&lt;property id=&quot;20307&quot; value=&quot;314&quot;/&gt;&lt;/object&gt;&lt;/object&gt;&lt;object type=&quot;8&quot; unique_id=&quot;10469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Template">
  <a:themeElements>
    <a:clrScheme name="Template 5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000000"/>
      </a:hlink>
      <a:folHlink>
        <a:srgbClr val="777777"/>
      </a:folHlink>
    </a:clrScheme>
    <a:fontScheme name="Template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2075" tIns="46038" rIns="92075" bIns="46038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ahom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2075" tIns="46038" rIns="92075" bIns="46038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ahom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Template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0000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92001915</TotalTime>
  <Pages>10</Pages>
  <Words>1692</Words>
  <Application>Microsoft Office PowerPoint</Application>
  <PresentationFormat>On-screen Show (4:3)</PresentationFormat>
  <Paragraphs>308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Template</vt:lpstr>
      <vt:lpstr>Learners' Reactions &amp; Responses toward  Teacher Written Feedback in Writing Skill:  A Case-study in EFL Classes in Vietnam </vt:lpstr>
      <vt:lpstr>Objectives</vt:lpstr>
      <vt:lpstr>Introduction </vt:lpstr>
      <vt:lpstr>Introduction </vt:lpstr>
      <vt:lpstr>Introduction </vt:lpstr>
      <vt:lpstr>Introduction </vt:lpstr>
      <vt:lpstr>Introduction </vt:lpstr>
      <vt:lpstr>Focus of the study</vt:lpstr>
      <vt:lpstr>Scope and aims </vt:lpstr>
      <vt:lpstr>Brief literature review </vt:lpstr>
      <vt:lpstr>Methodologies </vt:lpstr>
      <vt:lpstr>Methodologies </vt:lpstr>
      <vt:lpstr>Results and discussion </vt:lpstr>
      <vt:lpstr>Results and discussion </vt:lpstr>
      <vt:lpstr>Results and discussion </vt:lpstr>
      <vt:lpstr>Results and discussion </vt:lpstr>
      <vt:lpstr>Results and discussion </vt:lpstr>
      <vt:lpstr>Results and discussion </vt:lpstr>
      <vt:lpstr>Results and discussion </vt:lpstr>
      <vt:lpstr>Results and discussion </vt:lpstr>
      <vt:lpstr>Results and discussion </vt:lpstr>
      <vt:lpstr>Results and discussion </vt:lpstr>
      <vt:lpstr>Discussion</vt:lpstr>
      <vt:lpstr>References</vt:lpstr>
      <vt:lpstr>Q&amp;A section</vt:lpstr>
    </vt:vector>
  </TitlesOfParts>
  <Manager>PVu</Manager>
  <Company>PVU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Notes</dc:title>
  <dc:subject>Mẫu</dc:subject>
  <dc:creator>FLC, PVU</dc:creator>
  <cp:keywords>Foreign Language Center</cp:keywords>
  <cp:lastModifiedBy>d</cp:lastModifiedBy>
  <cp:revision>296</cp:revision>
  <cp:lastPrinted>2000-08-22T15:23:14Z</cp:lastPrinted>
  <dcterms:created xsi:type="dcterms:W3CDTF">1998-01-18T16:44:33Z</dcterms:created>
  <dcterms:modified xsi:type="dcterms:W3CDTF">2013-08-21T16:25:47Z</dcterms:modified>
  <cp:category>FLC</cp:category>
</cp:coreProperties>
</file>