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6" r:id="rId1"/>
    <p:sldMasterId id="214748427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16" r:id="rId4"/>
    <p:sldId id="454" r:id="rId5"/>
    <p:sldId id="353" r:id="rId6"/>
    <p:sldId id="420" r:id="rId7"/>
    <p:sldId id="419" r:id="rId8"/>
    <p:sldId id="355" r:id="rId9"/>
    <p:sldId id="362" r:id="rId10"/>
    <p:sldId id="415" r:id="rId11"/>
    <p:sldId id="425" r:id="rId12"/>
    <p:sldId id="477" r:id="rId13"/>
    <p:sldId id="478" r:id="rId14"/>
    <p:sldId id="456" r:id="rId15"/>
    <p:sldId id="475" r:id="rId16"/>
    <p:sldId id="431" r:id="rId17"/>
    <p:sldId id="432" r:id="rId18"/>
    <p:sldId id="435" r:id="rId19"/>
    <p:sldId id="437" r:id="rId20"/>
    <p:sldId id="459" r:id="rId21"/>
    <p:sldId id="476" r:id="rId22"/>
    <p:sldId id="457" r:id="rId23"/>
    <p:sldId id="447" r:id="rId24"/>
    <p:sldId id="460" r:id="rId25"/>
    <p:sldId id="449" r:id="rId26"/>
    <p:sldId id="276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33CC"/>
    <a:srgbClr val="FFDB75"/>
    <a:srgbClr val="6134E0"/>
    <a:srgbClr val="F0EA00"/>
    <a:srgbClr val="C6D18F"/>
    <a:srgbClr val="FFEDB9"/>
    <a:srgbClr val="FFFF66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80287" autoAdjust="0"/>
  </p:normalViewPr>
  <p:slideViewPr>
    <p:cSldViewPr>
      <p:cViewPr varScale="1">
        <p:scale>
          <a:sx n="87" d="100"/>
          <a:sy n="87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6B70C-7E5A-4D9B-8EEF-F18C1AE406BD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8C3550DD-1E22-4C83-9AE6-CABA5C88B6B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Overall strategy use</a:t>
          </a:r>
          <a:endParaRPr lang="en-US" sz="2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D843F1B-58BE-4727-A44C-673B1FDC28EE}" type="parTrans" cxnId="{D2F48E63-3138-4632-860D-844E05050800}">
      <dgm:prSet/>
      <dgm:spPr/>
      <dgm:t>
        <a:bodyPr/>
        <a:lstStyle/>
        <a:p>
          <a:endParaRPr lang="en-US"/>
        </a:p>
      </dgm:t>
    </dgm:pt>
    <dgm:pt modelId="{B3468974-00D1-4B9B-91B1-2EA0116BF215}" type="sibTrans" cxnId="{D2F48E63-3138-4632-860D-844E05050800}">
      <dgm:prSet/>
      <dgm:spPr/>
      <dgm:t>
        <a:bodyPr/>
        <a:lstStyle/>
        <a:p>
          <a:endParaRPr lang="en-US"/>
        </a:p>
      </dgm:t>
    </dgm:pt>
    <dgm:pt modelId="{F462DB03-9ED4-4434-BBC6-DC33D6A4769E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Strategy use under the SGM and SUM categories</a:t>
          </a:r>
          <a:endParaRPr lang="en-US" sz="2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CE25187-BB7C-4E41-838B-442A6A5F40FE}" type="parTrans" cxnId="{85A578B4-5D59-4447-9717-909925A7A80E}">
      <dgm:prSet/>
      <dgm:spPr/>
      <dgm:t>
        <a:bodyPr/>
        <a:lstStyle/>
        <a:p>
          <a:endParaRPr lang="en-US"/>
        </a:p>
      </dgm:t>
    </dgm:pt>
    <dgm:pt modelId="{C3FDC6B0-43EB-4E5F-8350-0B0FC6D7A832}" type="sibTrans" cxnId="{85A578B4-5D59-4447-9717-909925A7A80E}">
      <dgm:prSet/>
      <dgm:spPr/>
      <dgm:t>
        <a:bodyPr/>
        <a:lstStyle/>
        <a:p>
          <a:endParaRPr lang="en-US"/>
        </a:p>
      </dgm:t>
    </dgm:pt>
    <dgm:pt modelId="{4C08F970-B204-4A8B-944B-555F63284B39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Individual strategy use</a:t>
          </a:r>
          <a:endParaRPr lang="en-US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7A784DD-7090-4F35-B593-923309AB32CB}" type="parTrans" cxnId="{39BD404E-0D18-4A43-807B-06D5EC409519}">
      <dgm:prSet/>
      <dgm:spPr/>
      <dgm:t>
        <a:bodyPr/>
        <a:lstStyle/>
        <a:p>
          <a:endParaRPr lang="en-US"/>
        </a:p>
      </dgm:t>
    </dgm:pt>
    <dgm:pt modelId="{DEC27AFA-D28B-436E-BD07-95B4BB0F9EBC}" type="sibTrans" cxnId="{39BD404E-0D18-4A43-807B-06D5EC409519}">
      <dgm:prSet/>
      <dgm:spPr/>
      <dgm:t>
        <a:bodyPr/>
        <a:lstStyle/>
        <a:p>
          <a:endParaRPr lang="en-US"/>
        </a:p>
      </dgm:t>
    </dgm:pt>
    <dgm:pt modelId="{7A9E730B-EFFD-42B4-BB42-732494A28492}" type="pres">
      <dgm:prSet presAssocID="{25C6B70C-7E5A-4D9B-8EEF-F18C1AE406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D36175-8F8A-4955-8B11-9965A34E687E}" type="pres">
      <dgm:prSet presAssocID="{8C3550DD-1E22-4C83-9AE6-CABA5C88B6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B03A1-7995-4ABF-B64E-B7333B603CDE}" type="pres">
      <dgm:prSet presAssocID="{B3468974-00D1-4B9B-91B1-2EA0116BF215}" presName="sibTrans" presStyleCnt="0"/>
      <dgm:spPr/>
    </dgm:pt>
    <dgm:pt modelId="{7867F2CB-A0CC-4C23-A813-286DAB55A471}" type="pres">
      <dgm:prSet presAssocID="{F462DB03-9ED4-4434-BBC6-DC33D6A476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2A74C-7362-4514-B7EE-33C4663EE8AB}" type="pres">
      <dgm:prSet presAssocID="{C3FDC6B0-43EB-4E5F-8350-0B0FC6D7A832}" presName="sibTrans" presStyleCnt="0"/>
      <dgm:spPr/>
    </dgm:pt>
    <dgm:pt modelId="{0EC396C4-5FCB-4CEF-91FE-49443D0C9E83}" type="pres">
      <dgm:prSet presAssocID="{4C08F970-B204-4A8B-944B-555F63284B3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D87644-BA85-4538-8D77-FC46B2404D31}" type="presOf" srcId="{F462DB03-9ED4-4434-BBC6-DC33D6A4769E}" destId="{7867F2CB-A0CC-4C23-A813-286DAB55A471}" srcOrd="0" destOrd="0" presId="urn:microsoft.com/office/officeart/2005/8/layout/hList6"/>
    <dgm:cxn modelId="{85A578B4-5D59-4447-9717-909925A7A80E}" srcId="{25C6B70C-7E5A-4D9B-8EEF-F18C1AE406BD}" destId="{F462DB03-9ED4-4434-BBC6-DC33D6A4769E}" srcOrd="1" destOrd="0" parTransId="{FCE25187-BB7C-4E41-838B-442A6A5F40FE}" sibTransId="{C3FDC6B0-43EB-4E5F-8350-0B0FC6D7A832}"/>
    <dgm:cxn modelId="{65E9A41D-4AAB-4E03-AA53-ED819190C868}" type="presOf" srcId="{8C3550DD-1E22-4C83-9AE6-CABA5C88B6BA}" destId="{4CD36175-8F8A-4955-8B11-9965A34E687E}" srcOrd="0" destOrd="0" presId="urn:microsoft.com/office/officeart/2005/8/layout/hList6"/>
    <dgm:cxn modelId="{44AA9094-E6BF-4CB1-BD98-A848EB2D956A}" type="presOf" srcId="{25C6B70C-7E5A-4D9B-8EEF-F18C1AE406BD}" destId="{7A9E730B-EFFD-42B4-BB42-732494A28492}" srcOrd="0" destOrd="0" presId="urn:microsoft.com/office/officeart/2005/8/layout/hList6"/>
    <dgm:cxn modelId="{0ADE116E-9442-4F8E-99FF-721251247191}" type="presOf" srcId="{4C08F970-B204-4A8B-944B-555F63284B39}" destId="{0EC396C4-5FCB-4CEF-91FE-49443D0C9E83}" srcOrd="0" destOrd="0" presId="urn:microsoft.com/office/officeart/2005/8/layout/hList6"/>
    <dgm:cxn modelId="{39BD404E-0D18-4A43-807B-06D5EC409519}" srcId="{25C6B70C-7E5A-4D9B-8EEF-F18C1AE406BD}" destId="{4C08F970-B204-4A8B-944B-555F63284B39}" srcOrd="2" destOrd="0" parTransId="{27A784DD-7090-4F35-B593-923309AB32CB}" sibTransId="{DEC27AFA-D28B-436E-BD07-95B4BB0F9EBC}"/>
    <dgm:cxn modelId="{D2F48E63-3138-4632-860D-844E05050800}" srcId="{25C6B70C-7E5A-4D9B-8EEF-F18C1AE406BD}" destId="{8C3550DD-1E22-4C83-9AE6-CABA5C88B6BA}" srcOrd="0" destOrd="0" parTransId="{8D843F1B-58BE-4727-A44C-673B1FDC28EE}" sibTransId="{B3468974-00D1-4B9B-91B1-2EA0116BF215}"/>
    <dgm:cxn modelId="{B0F3102B-5371-4C92-AD0D-27D70A3334D3}" type="presParOf" srcId="{7A9E730B-EFFD-42B4-BB42-732494A28492}" destId="{4CD36175-8F8A-4955-8B11-9965A34E687E}" srcOrd="0" destOrd="0" presId="urn:microsoft.com/office/officeart/2005/8/layout/hList6"/>
    <dgm:cxn modelId="{50CAD4E5-6D22-42EE-A1E8-A3867D6EA1E0}" type="presParOf" srcId="{7A9E730B-EFFD-42B4-BB42-732494A28492}" destId="{784B03A1-7995-4ABF-B64E-B7333B603CDE}" srcOrd="1" destOrd="0" presId="urn:microsoft.com/office/officeart/2005/8/layout/hList6"/>
    <dgm:cxn modelId="{C840D59B-6987-49DD-B713-E283F8FDD684}" type="presParOf" srcId="{7A9E730B-EFFD-42B4-BB42-732494A28492}" destId="{7867F2CB-A0CC-4C23-A813-286DAB55A471}" srcOrd="2" destOrd="0" presId="urn:microsoft.com/office/officeart/2005/8/layout/hList6"/>
    <dgm:cxn modelId="{CEEB3D41-784E-4727-985D-F73FE50980BE}" type="presParOf" srcId="{7A9E730B-EFFD-42B4-BB42-732494A28492}" destId="{13A2A74C-7362-4514-B7EE-33C4663EE8AB}" srcOrd="3" destOrd="0" presId="urn:microsoft.com/office/officeart/2005/8/layout/hList6"/>
    <dgm:cxn modelId="{4425DDE7-7C30-41C1-B88F-9C234AABD23D}" type="presParOf" srcId="{7A9E730B-EFFD-42B4-BB42-732494A28492}" destId="{0EC396C4-5FCB-4CEF-91FE-49443D0C9E8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D36175-8F8A-4955-8B11-9965A34E687E}">
      <dsp:nvSpPr>
        <dsp:cNvPr id="0" name=""/>
        <dsp:cNvSpPr/>
      </dsp:nvSpPr>
      <dsp:spPr>
        <a:xfrm rot="16200000">
          <a:off x="-920315" y="921394"/>
          <a:ext cx="4648200" cy="2805410"/>
        </a:xfrm>
        <a:prstGeom prst="flowChartManualOperati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Overall strategy use</a:t>
          </a:r>
          <a:endParaRPr lang="en-US" sz="2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-920315" y="921394"/>
        <a:ext cx="4648200" cy="2805410"/>
      </dsp:txXfrm>
    </dsp:sp>
    <dsp:sp modelId="{7867F2CB-A0CC-4C23-A813-286DAB55A471}">
      <dsp:nvSpPr>
        <dsp:cNvPr id="0" name=""/>
        <dsp:cNvSpPr/>
      </dsp:nvSpPr>
      <dsp:spPr>
        <a:xfrm rot="16200000">
          <a:off x="2095500" y="921394"/>
          <a:ext cx="4648200" cy="2805410"/>
        </a:xfrm>
        <a:prstGeom prst="flowChartManualOperati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Strategy use under the SGM and SUM categories</a:t>
          </a:r>
          <a:endParaRPr lang="en-US" sz="2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2095500" y="921394"/>
        <a:ext cx="4648200" cy="2805410"/>
      </dsp:txXfrm>
    </dsp:sp>
    <dsp:sp modelId="{0EC396C4-5FCB-4CEF-91FE-49443D0C9E83}">
      <dsp:nvSpPr>
        <dsp:cNvPr id="0" name=""/>
        <dsp:cNvSpPr/>
      </dsp:nvSpPr>
      <dsp:spPr>
        <a:xfrm rot="16200000">
          <a:off x="5111315" y="921394"/>
          <a:ext cx="4648200" cy="2805410"/>
        </a:xfrm>
        <a:prstGeom prst="flowChartManualOperation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Individual strategy use</a:t>
          </a:r>
          <a:endParaRPr lang="en-US" sz="2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5111315" y="921394"/>
        <a:ext cx="4648200" cy="2805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5CC82F-2084-4BEB-B31C-E14722E4B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EC9A83-23D5-4CAC-BB84-A1D54CF23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1ABA7-0BBC-4F1D-AD65-EDB6D197BBE0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09D3F-9B11-494D-87DA-F0A02481690E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43F00-5629-4B2D-AAD3-A10BDB716D44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30A40-1547-450C-8C1F-43FFCA50FB37}" type="slidenum">
              <a:rPr lang="en-US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3E7C0-342C-4C92-84CF-E8BB0FF334E9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1FAEC-1642-4D0C-A9C6-3ABBCECDD11A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4E736-99CB-4F8B-B0D2-33A54E8539E7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F893A-0713-473B-AC52-BFBC5E7BEA42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C9A83-23D5-4CAC-BB84-A1D54CF237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417A8-6A21-4191-B5BC-2DF92166E4BA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69B9-0C16-463C-8DE3-70B509656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D6B41-1160-4414-AD1E-F8F30D1659F9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6CDB-1988-4CA7-B0B5-019CFF53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2D0A-CE50-4A52-B667-10918CD0C4F0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78FE-CB4D-44BB-8999-3707A5D89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757B4-97E5-4D93-9901-BA378207EE38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C99E-D424-431B-AA4E-BA019EEA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8BFD3-1C07-4A1F-8077-CCC22A646208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67EB-C2F9-4E58-A791-696B49AC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F716-0A4D-43A2-A246-B470DEF03A12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B210B-670D-410F-807C-87990D451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F1D1A-E696-4944-BE2E-38F035C1401E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1BE0A-91A5-4E4F-83D9-77A63261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D1FB-310E-41E7-8105-2F29354E3171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A194-7A42-4A98-9F55-4538281D4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C3C93-FD69-48E7-AF4A-F162B0180197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69A27-B888-4FD2-8EF4-A9F154D0D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F1DE-BCBD-4282-A4B2-F0C652933DD6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EFCF-9F4F-41F8-A3EC-0A7C84D1C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0603-353F-4FE4-8C75-59AD8C7B9451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F2FD-74D9-4CB8-9327-6B23A814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4C9F-0BB5-43FA-A249-DB737B25CD02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7B13-6191-4764-BB26-02CBEF847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5363-F285-4F7C-8ADE-471CA5500257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6E2C-C907-4F26-BB2D-DDF46456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F208-FC71-4177-9028-77649E7C6977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536B-3876-481C-9B01-A85539C69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0243-8535-4A3B-B268-5BEE060D5B7A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F2EA-C4BF-4F37-8386-4C0F4E2C1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F56A-E912-433F-954C-CCF518F36AB7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731C-DD8D-4568-8E13-C6D64948B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D2867-168A-4B92-BC9E-CB904823498B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AC15-A666-4741-BC9D-720C5F78F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66BA-5E62-4957-9A14-9D9E7D503957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299D-A866-416C-9589-359E70EF3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F2C5-4E44-457E-84C0-14255E3A0659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7CED-8590-4FFF-BEA9-79C9FE875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EED1F-761A-4F09-BB1A-ABC0D29CE6DB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80B8-07C0-45DE-914B-A70B8CD67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1204-4DD0-43E6-9B4E-F4C17F972FCF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B331C-FDD8-4B79-8813-22FA7A60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40F8-2C3F-4F99-88AD-D3EA69FB7BAA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8BD5-7AC1-4E69-8EEB-2A688CFF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22A7-BF54-49AC-8BAA-3ADDE35F5EA6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2EA22-A945-45FF-AC6D-9E6B3EE8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941FFC-2588-452F-8220-70ECA4546339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7829A6-45E3-4A3F-B9EF-B96D68B9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72AF26-08FC-475C-BDBC-6DCAF1A9664B}" type="datetime1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0984B1-CB51-4C72-B946-7FCCF091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  <p:sldLayoutId id="214748430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0"/>
            <a:ext cx="9144000" cy="2743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A50021"/>
                </a:solidFill>
                <a:latin typeface="Arial" pitchFamily="34" charset="0"/>
              </a:rPr>
              <a:t>Bui Thi </a:t>
            </a:r>
            <a:r>
              <a:rPr lang="en-US" sz="2400" dirty="0" err="1" smtClean="0">
                <a:solidFill>
                  <a:srgbClr val="A50021"/>
                </a:solidFill>
                <a:latin typeface="Arial" pitchFamily="34" charset="0"/>
              </a:rPr>
              <a:t>Thuc</a:t>
            </a:r>
            <a:r>
              <a:rPr lang="en-US" sz="2400" dirty="0" smtClean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Arial" pitchFamily="34" charset="0"/>
              </a:rPr>
              <a:t>Quyen</a:t>
            </a:r>
            <a:endParaRPr lang="en-US" sz="2400" dirty="0" smtClean="0">
              <a:solidFill>
                <a:srgbClr val="A5002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rgbClr val="A50021"/>
                </a:solidFill>
                <a:latin typeface="Arial" pitchFamily="34" charset="0"/>
              </a:rPr>
              <a:t>Channarong</a:t>
            </a:r>
            <a:r>
              <a:rPr lang="en-US" sz="2400" dirty="0" smtClean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Arial" pitchFamily="34" charset="0"/>
              </a:rPr>
              <a:t>Intaraprasert</a:t>
            </a:r>
            <a:endParaRPr lang="en-US" sz="2400" dirty="0" smtClean="0">
              <a:solidFill>
                <a:srgbClr val="A5002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A5002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A5002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rgbClr val="A50021"/>
              </a:solidFill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</a:rPr>
              <a:t>August 2013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762966"/>
            <a:ext cx="8839200" cy="3847135"/>
            <a:chOff x="618" y="1105"/>
            <a:chExt cx="4411" cy="19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618" y="1105"/>
              <a:ext cx="4411" cy="125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3000" b="1" dirty="0" smtClean="0">
                  <a:solidFill>
                    <a:srgbClr val="0033CC"/>
                  </a:solidFill>
                </a:rPr>
                <a:t>Effects of Attitude towards Speaking </a:t>
              </a:r>
              <a:r>
                <a:rPr lang="en-US" sz="3000" b="1" dirty="0">
                  <a:solidFill>
                    <a:srgbClr val="0033CC"/>
                  </a:solidFill>
                </a:rPr>
                <a:t>E</a:t>
              </a:r>
              <a:r>
                <a:rPr lang="en-US" sz="3000" b="1" dirty="0" smtClean="0">
                  <a:solidFill>
                    <a:srgbClr val="0033CC"/>
                  </a:solidFill>
                </a:rPr>
                <a:t>nglish and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sz="3000" b="1" dirty="0" smtClean="0">
                  <a:solidFill>
                    <a:srgbClr val="0033CC"/>
                  </a:solidFill>
                </a:rPr>
                <a:t>Exposure to Oral Communication in English on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sz="3000" b="1" dirty="0" smtClean="0">
                  <a:solidFill>
                    <a:srgbClr val="0033CC"/>
                  </a:solidFill>
                </a:rPr>
                <a:t>Use of Communication Strategies by </a:t>
              </a:r>
              <a:r>
                <a:rPr lang="en-US" sz="3000" b="1" dirty="0">
                  <a:solidFill>
                    <a:srgbClr val="0033CC"/>
                  </a:solidFill>
                </a:rPr>
                <a:t>E</a:t>
              </a:r>
              <a:r>
                <a:rPr lang="en-US" sz="3000" b="1" dirty="0" smtClean="0">
                  <a:solidFill>
                    <a:srgbClr val="0033CC"/>
                  </a:solidFill>
                </a:rPr>
                <a:t>nglish Majors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sz="3000" b="1" dirty="0" smtClean="0">
                  <a:solidFill>
                    <a:srgbClr val="0033CC"/>
                  </a:solidFill>
                </a:rPr>
                <a:t>in </a:t>
              </a:r>
              <a:r>
                <a:rPr lang="en-US" sz="3000" b="1" dirty="0">
                  <a:solidFill>
                    <a:srgbClr val="0033CC"/>
                  </a:solidFill>
                </a:rPr>
                <a:t>V</a:t>
              </a:r>
              <a:r>
                <a:rPr lang="en-US" sz="3000" b="1" dirty="0" smtClean="0">
                  <a:solidFill>
                    <a:srgbClr val="0033CC"/>
                  </a:solidFill>
                </a:rPr>
                <a:t>ietnam  </a:t>
              </a:r>
              <a:endParaRPr lang="th-TH" sz="3000" b="1" dirty="0">
                <a:solidFill>
                  <a:srgbClr val="0033CC"/>
                </a:solidFill>
              </a:endParaRPr>
            </a:p>
          </p:txBody>
        </p:sp>
        <p:sp>
          <p:nvSpPr>
            <p:cNvPr id="2053" name="Text Box 7"/>
            <p:cNvSpPr txBox="1">
              <a:spLocks noChangeArrowheads="1"/>
            </p:cNvSpPr>
            <p:nvPr/>
          </p:nvSpPr>
          <p:spPr bwMode="gray">
            <a:xfrm>
              <a:off x="1098" y="2736"/>
              <a:ext cx="9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142999"/>
          <a:ext cx="8839201" cy="553041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67328"/>
                <a:gridCol w="2552851"/>
                <a:gridCol w="2619022"/>
              </a:tblGrid>
              <a:tr h="967737"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of students by variables</a:t>
                      </a:r>
                      <a:r>
                        <a:rPr lang="en-US" sz="2800" baseline="0" dirty="0" smtClean="0"/>
                        <a:t> </a:t>
                      </a:r>
                      <a:endParaRPr lang="th-TH" sz="2000" dirty="0"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4515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Attitude</a:t>
                      </a:r>
                      <a:r>
                        <a:rPr lang="en-US" sz="2800" baseline="0" dirty="0" smtClean="0"/>
                        <a:t> towards speaking English</a:t>
                      </a:r>
                      <a:endParaRPr lang="th-TH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Positive</a:t>
                      </a:r>
                    </a:p>
                    <a:p>
                      <a:pPr algn="ctr"/>
                      <a:r>
                        <a:rPr lang="en-US" sz="2800" dirty="0" smtClean="0"/>
                        <a:t>919</a:t>
                      </a:r>
                      <a:endParaRPr lang="th-TH" sz="28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Negative</a:t>
                      </a:r>
                    </a:p>
                    <a:p>
                      <a:pPr algn="ctr"/>
                      <a:r>
                        <a:rPr lang="en-US" sz="2800" dirty="0" smtClean="0"/>
                        <a:t>66</a:t>
                      </a:r>
                      <a:endParaRPr lang="th-TH" sz="2800" b="1" dirty="0" smtClean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</a:tr>
              <a:tr h="14515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Exposure</a:t>
                      </a:r>
                      <a:r>
                        <a:rPr lang="en-US" sz="2800" baseline="0" dirty="0" smtClean="0"/>
                        <a:t> to oral communication in English</a:t>
                      </a:r>
                      <a:endParaRPr lang="th-TH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Limited</a:t>
                      </a:r>
                    </a:p>
                    <a:p>
                      <a:pPr algn="ctr"/>
                      <a:r>
                        <a:rPr lang="en-US" sz="2800" dirty="0" smtClean="0"/>
                        <a:t>328</a:t>
                      </a:r>
                      <a:endParaRPr lang="th-TH" sz="28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Non-limited</a:t>
                      </a:r>
                    </a:p>
                    <a:p>
                      <a:pPr algn="ctr"/>
                      <a:r>
                        <a:rPr lang="en-US" sz="2800" dirty="0" smtClean="0"/>
                        <a:t>667</a:t>
                      </a:r>
                      <a:endParaRPr lang="th-TH" sz="28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</a:tr>
              <a:tr h="1659531"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Perceived Levels of Oral Proficiency</a:t>
                      </a:r>
                      <a:endParaRPr lang="th-TH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07" marB="457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/>
                        <a:t>Fairly </a:t>
                      </a:r>
                      <a:r>
                        <a:rPr lang="en-US" sz="2800" dirty="0" smtClean="0"/>
                        <a:t>good </a:t>
                      </a:r>
                      <a:r>
                        <a:rPr lang="en-US" sz="2800" dirty="0"/>
                        <a:t>or </a:t>
                      </a:r>
                      <a:r>
                        <a:rPr lang="en-US" sz="2800" dirty="0" smtClean="0"/>
                        <a:t>higher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682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/>
                        <a:t>Average or </a:t>
                      </a:r>
                      <a:r>
                        <a:rPr lang="en-US" sz="2800" dirty="0" smtClean="0"/>
                        <a:t>lower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/>
                        <a:t>313</a:t>
                      </a:r>
                      <a:endParaRPr lang="en-US" sz="2800" b="1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6A82-5E9A-498E-970A-83EB3F7A39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Subjects’ Distribution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752601"/>
          <a:ext cx="8534400" cy="4495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6756"/>
                <a:gridCol w="1501422"/>
                <a:gridCol w="1501422"/>
                <a:gridCol w="1501422"/>
                <a:gridCol w="1343378"/>
              </a:tblGrid>
              <a:tr h="136828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Communication Strategies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Frequency of Communication Strategy Use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9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Always or almost always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Often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Sometimes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Never or almost never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/>
                </a:tc>
              </a:tr>
              <a:tr h="13682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1) Using all purpose words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√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67B13-6191-4764-BB26-02CBEF8473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The Communication Strategy Questionnaire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382000" cy="4191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5600"/>
                <a:gridCol w="990600"/>
                <a:gridCol w="1066800"/>
                <a:gridCol w="1143000"/>
                <a:gridCol w="1143000"/>
                <a:gridCol w="1143000"/>
              </a:tblGrid>
              <a:tr h="23658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Statements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Strongly </a:t>
                      </a:r>
                      <a:endParaRPr lang="en-US" sz="28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agree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Agree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Undecided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Disagree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Strongly disagree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5114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1)  You </a:t>
                      </a:r>
                      <a:r>
                        <a:rPr lang="en-US" sz="2800" dirty="0"/>
                        <a:t>enjoy speaking English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√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67B13-6191-4764-BB26-02CBEF8473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The English Speaking Attitude Questionnaire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Levels of Data Analysis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Variations in CS Use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AC066-1784-4AA5-8833-E1B3C8FD40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and Discussions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39303-837B-443B-9DBA-DBAAF46DE0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Levels of Data Analysis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981200"/>
          <a:ext cx="8839201" cy="42671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3000"/>
                <a:gridCol w="1143000"/>
                <a:gridCol w="1143000"/>
                <a:gridCol w="1143000"/>
                <a:gridCol w="1447800"/>
                <a:gridCol w="2819401"/>
              </a:tblGrid>
              <a:tr h="9011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Attitude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towards Speaking English</a:t>
                      </a:r>
                      <a:endParaRPr lang="th-TH" sz="2800" b="0" dirty="0"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0575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Positive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1515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S.D.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S.D.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Sig. level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Variation pattern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</a:tr>
              <a:tr h="11569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2.57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2.44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p&lt;.01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Positive&gt;Negative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7DF196C-9BE8-4B68-9828-D379CD5CB5C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Variations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CS Use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Overall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2057400"/>
          <a:ext cx="8816975" cy="4267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200"/>
                <a:gridCol w="990600"/>
                <a:gridCol w="914400"/>
                <a:gridCol w="990600"/>
                <a:gridCol w="838200"/>
                <a:gridCol w="1219200"/>
                <a:gridCol w="2263775"/>
              </a:tblGrid>
              <a:tr h="76032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Attitude towards speaking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E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nglish</a:t>
                      </a:r>
                      <a:endParaRPr lang="th-TH" sz="2800" b="0" dirty="0"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90793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Positive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882711">
                <a:tc>
                  <a:txBody>
                    <a:bodyPr/>
                    <a:lstStyle/>
                    <a:p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Mean 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S.D.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S.D.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Sig.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level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Variation pattern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</a:tr>
              <a:tr h="7818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SGM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2.53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.31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2.39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.32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p&lt;.001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Positive&gt;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        Negative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89327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SUM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2.64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.37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2.55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.36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p&lt;.05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Positive&gt;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         Negative</a:t>
                      </a:r>
                      <a:endParaRPr lang="th-TH" sz="2400" b="1" dirty="0" smtClean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L="91436" marR="91436" marT="45724" marB="45724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CA79A9C-446E-467D-848A-C52E620B589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Variations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CS Use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Category Level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th-T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4267200"/>
          </a:xfrm>
        </p:spPr>
        <p:txBody>
          <a:bodyPr rtlCol="0">
            <a:normAutofit/>
          </a:bodyPr>
          <a:lstStyle/>
          <a:p>
            <a:pPr marL="0" lvl="1" indent="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393192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 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5B58BCE-3E45-496E-B961-DE9430DEF8A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152400" y="1600200"/>
          <a:ext cx="8839201" cy="476449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52800"/>
                <a:gridCol w="1447800"/>
                <a:gridCol w="4038601"/>
              </a:tblGrid>
              <a:tr h="9982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Attitude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towards speaking English</a:t>
                      </a:r>
                      <a:endParaRPr lang="th-TH" sz="2800" b="0" dirty="0"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8503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Reported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 with 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igh use by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Number of  CSs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Types of CSs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361443">
                <a:tc>
                  <a:txBody>
                    <a:bodyPr/>
                    <a:lstStyle/>
                    <a:p>
                      <a:pPr algn="just"/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 A </a:t>
                      </a: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greater percentage of students</a:t>
                      </a: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with positive attitude</a:t>
                      </a:r>
                      <a:endParaRPr lang="th-TH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11 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Self</a:t>
                      </a:r>
                      <a:r>
                        <a:rPr lang="en-US" sz="2400" b="1" baseline="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-reliant achievement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strategies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/>
                </a:tc>
              </a:tr>
              <a:tr h="13794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greater</a:t>
                      </a: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 percentage of students</a:t>
                      </a: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with negative attitude</a:t>
                      </a:r>
                      <a:endParaRPr lang="th-TH" sz="2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  <a:p>
                      <a:pPr algn="just"/>
                      <a:endParaRPr lang="th-TH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2400" b="1" kern="1200" baseline="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lang="en-US" sz="2400" b="1" kern="120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ppealing for assistance from someone else around to clarify the interlocutor’s message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5" marB="45715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Variations in CS Use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Individual Item Level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(1/2)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th-TH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4267200"/>
          </a:xfrm>
        </p:spPr>
        <p:txBody>
          <a:bodyPr rtlCol="0">
            <a:normAutofit/>
          </a:bodyPr>
          <a:lstStyle/>
          <a:p>
            <a:pPr marL="0" lvl="1" indent="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393192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 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7196318-BC5D-462F-9579-8FD37A46984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152400" y="1828800"/>
          <a:ext cx="8839201" cy="41335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93994"/>
                <a:gridCol w="1716206"/>
                <a:gridCol w="3429001"/>
              </a:tblGrid>
              <a:tr h="914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Exposure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to oral communication in English</a:t>
                      </a:r>
                      <a:endParaRPr lang="th-TH" sz="2800" b="0" dirty="0">
                        <a:latin typeface="Arial" pitchFamily="34" charset="0"/>
                      </a:endParaRPr>
                    </a:p>
                  </a:txBody>
                  <a:tcPr marT="45719" marB="45719"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8411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Reported with high use by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Number of CSs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Types of CSs</a:t>
                      </a:r>
                      <a:endParaRPr lang="th-TH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189290">
                <a:tc>
                  <a:txBody>
                    <a:bodyPr/>
                    <a:lstStyle/>
                    <a:p>
                      <a:pPr algn="just"/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greater percentage of</a:t>
                      </a: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 students</a:t>
                      </a: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 with limited exposure</a:t>
                      </a:r>
                      <a:endParaRPr lang="th-TH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L1-based,avoidance,</a:t>
                      </a:r>
                      <a:r>
                        <a:rPr lang="en-US" sz="2400" b="1" baseline="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 &amp; h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elp-seeking</a:t>
                      </a:r>
                      <a:r>
                        <a:rPr lang="en-US" sz="2400" b="1" baseline="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strategies</a:t>
                      </a:r>
                      <a:endParaRPr lang="th-TH" sz="2400" b="1" dirty="0" smtClean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/>
                </a:tc>
              </a:tr>
              <a:tr h="1173099">
                <a:tc>
                  <a:txBody>
                    <a:bodyPr/>
                    <a:lstStyle/>
                    <a:p>
                      <a:pPr algn="just"/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A greater percentage of students with non-limited exposure</a:t>
                      </a:r>
                      <a:endParaRPr lang="th-TH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th-TH" sz="2400" b="1" dirty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Self</a:t>
                      </a:r>
                      <a:r>
                        <a:rPr lang="en-US" sz="2400" b="1" baseline="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-reliant achievement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strategies</a:t>
                      </a:r>
                      <a:endParaRPr lang="th-TH" sz="2400" b="1" dirty="0" smtClean="0">
                        <a:solidFill>
                          <a:srgbClr val="0033CC"/>
                        </a:solidFill>
                        <a:latin typeface="Arial" pitchFamily="34" charset="0"/>
                      </a:endParaRPr>
                    </a:p>
                  </a:txBody>
                  <a:tcPr marT="45719" marB="45719" anchor="ctr">
                    <a:solidFill>
                      <a:schemeClr val="tx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Variations in CS Use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Individual Item Level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(2/2)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 rot="16200000">
            <a:off x="4114800" y="2438400"/>
            <a:ext cx="914400" cy="304800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gray">
          <a:xfrm rot="1748560">
            <a:off x="5418634" y="4173532"/>
            <a:ext cx="836701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0" name="Oval 9"/>
          <p:cNvSpPr>
            <a:spLocks noChangeArrowheads="1"/>
          </p:cNvSpPr>
          <p:nvPr/>
        </p:nvSpPr>
        <p:spPr bwMode="gray">
          <a:xfrm>
            <a:off x="2667000" y="2057400"/>
            <a:ext cx="3743325" cy="3744913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gray">
          <a:xfrm>
            <a:off x="2590800" y="44196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gray">
          <a:xfrm>
            <a:off x="4387850" y="18288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gray">
          <a:xfrm>
            <a:off x="6096000" y="44196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6" name="Oval 28"/>
          <p:cNvSpPr>
            <a:spLocks noChangeArrowheads="1"/>
          </p:cNvSpPr>
          <p:nvPr/>
        </p:nvSpPr>
        <p:spPr bwMode="gray">
          <a:xfrm>
            <a:off x="3624263" y="2971800"/>
            <a:ext cx="1944687" cy="19446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48157" name="Oval 29"/>
          <p:cNvSpPr>
            <a:spLocks noChangeArrowheads="1"/>
          </p:cNvSpPr>
          <p:nvPr/>
        </p:nvSpPr>
        <p:spPr bwMode="gray">
          <a:xfrm>
            <a:off x="3624263" y="2971800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758" name="Oval 30"/>
          <p:cNvSpPr>
            <a:spLocks noChangeArrowheads="1"/>
          </p:cNvSpPr>
          <p:nvPr/>
        </p:nvSpPr>
        <p:spPr bwMode="gray">
          <a:xfrm>
            <a:off x="3751263" y="3048000"/>
            <a:ext cx="1690687" cy="1690688"/>
          </a:xfrm>
          <a:prstGeom prst="ellipse">
            <a:avLst/>
          </a:prstGeom>
          <a:gradFill rotWithShape="1">
            <a:gsLst>
              <a:gs pos="0">
                <a:srgbClr val="8A6E00"/>
              </a:gs>
              <a:gs pos="50000">
                <a:srgbClr val="FFCC00"/>
              </a:gs>
              <a:gs pos="100000">
                <a:srgbClr val="8A6E00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59" name="Oval 31"/>
          <p:cNvSpPr>
            <a:spLocks noChangeArrowheads="1"/>
          </p:cNvSpPr>
          <p:nvPr/>
        </p:nvSpPr>
        <p:spPr bwMode="gray">
          <a:xfrm>
            <a:off x="3752850" y="3048000"/>
            <a:ext cx="1690688" cy="1690688"/>
          </a:xfrm>
          <a:prstGeom prst="ellipse">
            <a:avLst/>
          </a:prstGeom>
          <a:gradFill rotWithShape="1">
            <a:gsLst>
              <a:gs pos="0">
                <a:srgbClr val="A28200"/>
              </a:gs>
              <a:gs pos="100000">
                <a:srgbClr val="FFCC00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60" name="Oval 32"/>
          <p:cNvSpPr>
            <a:spLocks noChangeArrowheads="1"/>
          </p:cNvSpPr>
          <p:nvPr/>
        </p:nvSpPr>
        <p:spPr bwMode="gray">
          <a:xfrm>
            <a:off x="3835400" y="3124200"/>
            <a:ext cx="1522413" cy="15224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61" name="Oval 33"/>
          <p:cNvSpPr>
            <a:spLocks noChangeArrowheads="1"/>
          </p:cNvSpPr>
          <p:nvPr/>
        </p:nvSpPr>
        <p:spPr bwMode="gray">
          <a:xfrm>
            <a:off x="3857625" y="3200400"/>
            <a:ext cx="1471613" cy="14732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2" name="Oval 34"/>
          <p:cNvSpPr>
            <a:spLocks noChangeArrowheads="1"/>
          </p:cNvSpPr>
          <p:nvPr/>
        </p:nvSpPr>
        <p:spPr bwMode="gray">
          <a:xfrm>
            <a:off x="3875088" y="32766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3" name="Oval 35"/>
          <p:cNvSpPr>
            <a:spLocks noChangeArrowheads="1"/>
          </p:cNvSpPr>
          <p:nvPr/>
        </p:nvSpPr>
        <p:spPr bwMode="gray">
          <a:xfrm>
            <a:off x="3890963" y="3200400"/>
            <a:ext cx="1366837" cy="1341438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4" name="Oval 36"/>
          <p:cNvSpPr>
            <a:spLocks noChangeArrowheads="1"/>
          </p:cNvSpPr>
          <p:nvPr/>
        </p:nvSpPr>
        <p:spPr bwMode="gray">
          <a:xfrm>
            <a:off x="3971925" y="33528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5" name="Text Box 37"/>
          <p:cNvSpPr txBox="1">
            <a:spLocks noChangeArrowheads="1"/>
          </p:cNvSpPr>
          <p:nvPr/>
        </p:nvSpPr>
        <p:spPr bwMode="gray">
          <a:xfrm>
            <a:off x="3429000" y="3581400"/>
            <a:ext cx="233838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0000"/>
                </a:solidFill>
              </a:rPr>
              <a:t>Reasons</a:t>
            </a:r>
          </a:p>
        </p:txBody>
      </p:sp>
      <p:sp>
        <p:nvSpPr>
          <p:cNvPr id="40992" name="Text Box 38"/>
          <p:cNvSpPr txBox="1">
            <a:spLocks noChangeArrowheads="1"/>
          </p:cNvSpPr>
          <p:nvPr/>
        </p:nvSpPr>
        <p:spPr bwMode="black">
          <a:xfrm>
            <a:off x="2514600" y="1295400"/>
            <a:ext cx="449579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Motivation to speak English</a:t>
            </a:r>
          </a:p>
          <a:p>
            <a:pPr eaLnBrk="0" hangingPunct="0"/>
            <a:endParaRPr lang="en-US" sz="2400" b="1" dirty="0"/>
          </a:p>
        </p:txBody>
      </p:sp>
      <p:sp>
        <p:nvSpPr>
          <p:cNvPr id="40994" name="Text Box 40"/>
          <p:cNvSpPr txBox="1">
            <a:spLocks noChangeArrowheads="1"/>
          </p:cNvSpPr>
          <p:nvPr/>
        </p:nvSpPr>
        <p:spPr bwMode="black">
          <a:xfrm>
            <a:off x="6400800" y="4495800"/>
            <a:ext cx="2743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CC"/>
                </a:solidFill>
              </a:rPr>
              <a:t>Levels of oral proficiency</a:t>
            </a:r>
          </a:p>
        </p:txBody>
      </p:sp>
      <p:sp>
        <p:nvSpPr>
          <p:cNvPr id="40996" name="Text Box 42"/>
          <p:cNvSpPr txBox="1">
            <a:spLocks noChangeArrowheads="1"/>
          </p:cNvSpPr>
          <p:nvPr/>
        </p:nvSpPr>
        <p:spPr bwMode="black">
          <a:xfrm>
            <a:off x="0" y="4495800"/>
            <a:ext cx="2590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Opportunities to      </a:t>
            </a:r>
          </a:p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speak English</a:t>
            </a:r>
          </a:p>
          <a:p>
            <a:pPr eaLnBrk="0" hangingPunct="0"/>
            <a:endParaRPr lang="en-US" sz="2400" b="1" dirty="0" smtClean="0">
              <a:solidFill>
                <a:srgbClr val="0033CC"/>
              </a:solidFill>
            </a:endParaRPr>
          </a:p>
          <a:p>
            <a:pPr eaLnBrk="0" hangingPunct="0"/>
            <a:endParaRPr lang="en-US" sz="2400" b="1" dirty="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gray">
          <a:xfrm rot="9259701">
            <a:off x="2823575" y="4202867"/>
            <a:ext cx="892669" cy="266933"/>
          </a:xfrm>
          <a:prstGeom prst="rightArrow">
            <a:avLst>
              <a:gd name="adj1" fmla="val 42547"/>
              <a:gd name="adj2" fmla="val 111029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F5245-2D69-49BF-89FA-5389EC0ED0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(1/2)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black">
          <a:xfrm>
            <a:off x="304800" y="2286000"/>
            <a:ext cx="449579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/>
            <a:endParaRPr lang="en-US" sz="2400" b="1" dirty="0"/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black">
          <a:xfrm>
            <a:off x="990600" y="5943600"/>
            <a:ext cx="7315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Variations related to the students’ attitudes towards speaking English</a:t>
            </a:r>
          </a:p>
          <a:p>
            <a:pPr algn="ctr" eaLnBrk="0" hangingPunct="0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  <p:bldP spid="40994" grpId="0"/>
      <p:bldP spid="409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Outline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524000"/>
            <a:ext cx="7372197" cy="1219200"/>
            <a:chOff x="1233" y="1680"/>
            <a:chExt cx="3063" cy="768"/>
          </a:xfrm>
          <a:solidFill>
            <a:schemeClr val="accent2"/>
          </a:solidFill>
        </p:grpSpPr>
        <p:sp>
          <p:nvSpPr>
            <p:cNvPr id="3087" name="AutoShape 4"/>
            <p:cNvSpPr>
              <a:spLocks noChangeArrowheads="1"/>
            </p:cNvSpPr>
            <p:nvPr/>
          </p:nvSpPr>
          <p:spPr bwMode="gray">
            <a:xfrm>
              <a:off x="1518" y="1728"/>
              <a:ext cx="2778" cy="672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65" name="AutoShape 5"/>
            <p:cNvSpPr>
              <a:spLocks noChangeArrowheads="1"/>
            </p:cNvSpPr>
            <p:nvPr/>
          </p:nvSpPr>
          <p:spPr bwMode="gray">
            <a:xfrm>
              <a:off x="1233" y="1680"/>
              <a:ext cx="495" cy="768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gray">
            <a:xfrm>
              <a:off x="1739" y="1920"/>
              <a:ext cx="2172" cy="29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Research Design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8" name="Text Box 7"/>
            <p:cNvSpPr txBox="1">
              <a:spLocks noChangeArrowheads="1"/>
            </p:cNvSpPr>
            <p:nvPr/>
          </p:nvSpPr>
          <p:spPr bwMode="gray">
            <a:xfrm>
              <a:off x="1391" y="1920"/>
              <a:ext cx="158" cy="29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38200" y="3124200"/>
            <a:ext cx="7369175" cy="1219200"/>
            <a:chOff x="1233" y="1680"/>
            <a:chExt cx="3029" cy="709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1484" y="1724"/>
              <a:ext cx="2778" cy="619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AutoShape 5"/>
            <p:cNvSpPr>
              <a:spLocks noChangeArrowheads="1"/>
            </p:cNvSpPr>
            <p:nvPr/>
          </p:nvSpPr>
          <p:spPr bwMode="gray">
            <a:xfrm>
              <a:off x="1233" y="1680"/>
              <a:ext cx="495" cy="709"/>
            </a:xfrm>
            <a:prstGeom prst="diamond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gray">
            <a:xfrm>
              <a:off x="1766" y="1902"/>
              <a:ext cx="2180" cy="2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Results and Discussions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gray">
            <a:xfrm>
              <a:off x="1359" y="1902"/>
              <a:ext cx="223" cy="2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38200" y="4724400"/>
            <a:ext cx="7392245" cy="1219200"/>
            <a:chOff x="1233" y="1680"/>
            <a:chExt cx="3039" cy="768"/>
          </a:xfrm>
          <a:solidFill>
            <a:srgbClr val="0033CC"/>
          </a:solidFill>
        </p:grpSpPr>
        <p:sp>
          <p:nvSpPr>
            <p:cNvPr id="32" name="AutoShape 4"/>
            <p:cNvSpPr>
              <a:spLocks noChangeArrowheads="1"/>
            </p:cNvSpPr>
            <p:nvPr/>
          </p:nvSpPr>
          <p:spPr bwMode="gray">
            <a:xfrm>
              <a:off x="1494" y="1728"/>
              <a:ext cx="2778" cy="672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                        </a:t>
              </a:r>
              <a:endParaRPr lang="th-TH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gray">
            <a:xfrm>
              <a:off x="1233" y="1680"/>
              <a:ext cx="495" cy="768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gray">
            <a:xfrm>
              <a:off x="1766" y="1776"/>
              <a:ext cx="2500" cy="52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Implications, Contributions, and Suggestions for Future Research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gray">
            <a:xfrm>
              <a:off x="1421" y="1920"/>
              <a:ext cx="119" cy="29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9B9-0C16-463C-8DE3-70B509656F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gray">
          <a:xfrm rot="16200000">
            <a:off x="4114800" y="2438400"/>
            <a:ext cx="914400" cy="304800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gray">
          <a:xfrm rot="1749449">
            <a:off x="5428961" y="4148948"/>
            <a:ext cx="796019" cy="296867"/>
          </a:xfrm>
          <a:prstGeom prst="rightArrow">
            <a:avLst>
              <a:gd name="adj1" fmla="val 35167"/>
              <a:gd name="adj2" fmla="val 94693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0" name="Oval 9"/>
          <p:cNvSpPr>
            <a:spLocks noChangeArrowheads="1"/>
          </p:cNvSpPr>
          <p:nvPr/>
        </p:nvSpPr>
        <p:spPr bwMode="gray">
          <a:xfrm>
            <a:off x="2667000" y="2057400"/>
            <a:ext cx="3743325" cy="3744913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gray">
          <a:xfrm>
            <a:off x="2590800" y="44196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gray">
          <a:xfrm>
            <a:off x="4387850" y="18288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gray">
          <a:xfrm>
            <a:off x="6172200" y="4419600"/>
            <a:ext cx="360363" cy="36036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33725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6" name="Oval 28"/>
          <p:cNvSpPr>
            <a:spLocks noChangeArrowheads="1"/>
          </p:cNvSpPr>
          <p:nvPr/>
        </p:nvSpPr>
        <p:spPr bwMode="gray">
          <a:xfrm>
            <a:off x="3624263" y="2971800"/>
            <a:ext cx="1944687" cy="19446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48157" name="Oval 29"/>
          <p:cNvSpPr>
            <a:spLocks noChangeArrowheads="1"/>
          </p:cNvSpPr>
          <p:nvPr/>
        </p:nvSpPr>
        <p:spPr bwMode="gray">
          <a:xfrm>
            <a:off x="3624263" y="2971800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758" name="Oval 30"/>
          <p:cNvSpPr>
            <a:spLocks noChangeArrowheads="1"/>
          </p:cNvSpPr>
          <p:nvPr/>
        </p:nvSpPr>
        <p:spPr bwMode="gray">
          <a:xfrm>
            <a:off x="3751263" y="3048000"/>
            <a:ext cx="1690687" cy="1690688"/>
          </a:xfrm>
          <a:prstGeom prst="ellipse">
            <a:avLst/>
          </a:prstGeom>
          <a:gradFill rotWithShape="1">
            <a:gsLst>
              <a:gs pos="0">
                <a:srgbClr val="8A6E00"/>
              </a:gs>
              <a:gs pos="50000">
                <a:srgbClr val="FFCC00"/>
              </a:gs>
              <a:gs pos="100000">
                <a:srgbClr val="8A6E00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59" name="Oval 31"/>
          <p:cNvSpPr>
            <a:spLocks noChangeArrowheads="1"/>
          </p:cNvSpPr>
          <p:nvPr/>
        </p:nvSpPr>
        <p:spPr bwMode="gray">
          <a:xfrm>
            <a:off x="3752850" y="3048000"/>
            <a:ext cx="1690688" cy="1690688"/>
          </a:xfrm>
          <a:prstGeom prst="ellipse">
            <a:avLst/>
          </a:prstGeom>
          <a:gradFill rotWithShape="1">
            <a:gsLst>
              <a:gs pos="0">
                <a:srgbClr val="A28200"/>
              </a:gs>
              <a:gs pos="100000">
                <a:srgbClr val="FFCC00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60" name="Oval 32"/>
          <p:cNvSpPr>
            <a:spLocks noChangeArrowheads="1"/>
          </p:cNvSpPr>
          <p:nvPr/>
        </p:nvSpPr>
        <p:spPr bwMode="gray">
          <a:xfrm>
            <a:off x="3835400" y="3124200"/>
            <a:ext cx="1522413" cy="15224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31761" name="Oval 33"/>
          <p:cNvSpPr>
            <a:spLocks noChangeArrowheads="1"/>
          </p:cNvSpPr>
          <p:nvPr/>
        </p:nvSpPr>
        <p:spPr bwMode="gray">
          <a:xfrm>
            <a:off x="3857625" y="3200400"/>
            <a:ext cx="1471613" cy="14732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2" name="Oval 34"/>
          <p:cNvSpPr>
            <a:spLocks noChangeArrowheads="1"/>
          </p:cNvSpPr>
          <p:nvPr/>
        </p:nvSpPr>
        <p:spPr bwMode="gray">
          <a:xfrm>
            <a:off x="3875088" y="32766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3" name="Oval 35"/>
          <p:cNvSpPr>
            <a:spLocks noChangeArrowheads="1"/>
          </p:cNvSpPr>
          <p:nvPr/>
        </p:nvSpPr>
        <p:spPr bwMode="gray">
          <a:xfrm>
            <a:off x="3890963" y="3505200"/>
            <a:ext cx="1366837" cy="1341438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4" name="Oval 36"/>
          <p:cNvSpPr>
            <a:spLocks noChangeArrowheads="1"/>
          </p:cNvSpPr>
          <p:nvPr/>
        </p:nvSpPr>
        <p:spPr bwMode="gray">
          <a:xfrm>
            <a:off x="3971925" y="33528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th-TH"/>
          </a:p>
        </p:txBody>
      </p:sp>
      <p:sp>
        <p:nvSpPr>
          <p:cNvPr id="31765" name="Text Box 37"/>
          <p:cNvSpPr txBox="1">
            <a:spLocks noChangeArrowheads="1"/>
          </p:cNvSpPr>
          <p:nvPr/>
        </p:nvSpPr>
        <p:spPr bwMode="gray">
          <a:xfrm>
            <a:off x="3429000" y="3581400"/>
            <a:ext cx="233838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0000"/>
                </a:solidFill>
              </a:rPr>
              <a:t>Reasons</a:t>
            </a:r>
          </a:p>
        </p:txBody>
      </p:sp>
      <p:sp>
        <p:nvSpPr>
          <p:cNvPr id="40992" name="Text Box 38"/>
          <p:cNvSpPr txBox="1">
            <a:spLocks noChangeArrowheads="1"/>
          </p:cNvSpPr>
          <p:nvPr/>
        </p:nvSpPr>
        <p:spPr bwMode="black">
          <a:xfrm>
            <a:off x="2590800" y="1066800"/>
            <a:ext cx="4495799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Opportunities to deal with </a:t>
            </a:r>
          </a:p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communication difficulties</a:t>
            </a:r>
          </a:p>
          <a:p>
            <a:pPr eaLnBrk="0" hangingPunct="0"/>
            <a:endParaRPr lang="en-US" sz="24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2400" b="1" dirty="0"/>
          </a:p>
        </p:txBody>
      </p:sp>
      <p:sp>
        <p:nvSpPr>
          <p:cNvPr id="40994" name="Text Box 40"/>
          <p:cNvSpPr txBox="1">
            <a:spLocks noChangeArrowheads="1"/>
          </p:cNvSpPr>
          <p:nvPr/>
        </p:nvSpPr>
        <p:spPr bwMode="black">
          <a:xfrm>
            <a:off x="6477000" y="4495800"/>
            <a:ext cx="2743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Levels of oral proficiency</a:t>
            </a:r>
          </a:p>
          <a:p>
            <a:pPr eaLnBrk="0" hangingPunct="0">
              <a:defRPr/>
            </a:pPr>
            <a:endParaRPr lang="en-US" sz="2400" b="1" dirty="0"/>
          </a:p>
        </p:txBody>
      </p:sp>
      <p:sp>
        <p:nvSpPr>
          <p:cNvPr id="40996" name="Text Box 42"/>
          <p:cNvSpPr txBox="1">
            <a:spLocks noChangeArrowheads="1"/>
          </p:cNvSpPr>
          <p:nvPr/>
        </p:nvSpPr>
        <p:spPr bwMode="black">
          <a:xfrm>
            <a:off x="0" y="4648200"/>
            <a:ext cx="2819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Attitudes towards speaking  English</a:t>
            </a:r>
          </a:p>
          <a:p>
            <a:pPr eaLnBrk="0" hangingPunct="0"/>
            <a:endParaRPr lang="en-US" sz="2400" b="1" dirty="0"/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gray">
          <a:xfrm rot="9035256">
            <a:off x="2859669" y="4191294"/>
            <a:ext cx="849396" cy="266933"/>
          </a:xfrm>
          <a:prstGeom prst="rightArrow">
            <a:avLst>
              <a:gd name="adj1" fmla="val 42547"/>
              <a:gd name="adj2" fmla="val 111029"/>
            </a:avLst>
          </a:prstGeom>
          <a:gradFill rotWithShape="1">
            <a:gsLst>
              <a:gs pos="0">
                <a:schemeClr val="folHlink">
                  <a:gamma/>
                  <a:tint val="57647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F5245-2D69-49BF-89FA-5389EC0ED0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(2/2)</a:t>
            </a:r>
          </a:p>
          <a:p>
            <a:pPr algn="ctr"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black">
          <a:xfrm>
            <a:off x="990600" y="5943600"/>
            <a:ext cx="7315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Variations related to the students’ exposure to oral communication in English</a:t>
            </a:r>
          </a:p>
          <a:p>
            <a:pPr algn="ctr" eaLnBrk="0" hangingPunct="0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  <p:bldP spid="40994" grpId="0"/>
      <p:bldP spid="409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458200" cy="39163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mtClean="0">
                <a:latin typeface="Arial" charset="0"/>
                <a:cs typeface="Arial" charset="0"/>
              </a:rPr>
              <a:t>Implications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mtClean="0">
                <a:latin typeface="Arial" charset="0"/>
                <a:cs typeface="Arial" charset="0"/>
              </a:rPr>
              <a:t>Contributions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2400"/>
              </a:spcAft>
            </a:pPr>
            <a:r>
              <a:rPr lang="en-US" smtClean="0">
                <a:latin typeface="Arial" charset="0"/>
                <a:cs typeface="Arial" charset="0"/>
              </a:rPr>
              <a:t>Suggestions for Future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96F73-3B08-4B4F-8659-43ABD95B46D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Implications, Contributions, 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Suggestions for Future Research</a:t>
            </a:r>
            <a:b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158A029-52CC-48DD-AA99-A1A5BC5388C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953000" y="2286000"/>
            <a:ext cx="1905000" cy="4038600"/>
            <a:chOff x="3692" y="1299"/>
            <a:chExt cx="1367" cy="2539"/>
          </a:xfrm>
        </p:grpSpPr>
        <p:sp>
          <p:nvSpPr>
            <p:cNvPr id="39972" name="AutoShape 33"/>
            <p:cNvSpPr>
              <a:spLocks noChangeArrowheads="1"/>
            </p:cNvSpPr>
            <p:nvPr/>
          </p:nvSpPr>
          <p:spPr bwMode="gray">
            <a:xfrm>
              <a:off x="3696" y="1443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7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7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75" name="AutoShape 36"/>
            <p:cNvSpPr>
              <a:spLocks noChangeArrowheads="1"/>
            </p:cNvSpPr>
            <p:nvPr/>
          </p:nvSpPr>
          <p:spPr bwMode="gray">
            <a:xfrm>
              <a:off x="3728" y="1461"/>
              <a:ext cx="1304" cy="4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grpSp>
          <p:nvGrpSpPr>
            <p:cNvPr id="39976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39981" name="Oval 38"/>
              <p:cNvSpPr>
                <a:spLocks noChangeArrowheads="1"/>
              </p:cNvSpPr>
              <p:nvPr/>
            </p:nvSpPr>
            <p:spPr bwMode="gray">
              <a:xfrm>
                <a:off x="1289" y="640"/>
                <a:ext cx="668" cy="552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h-TH" sz="1800"/>
              </a:p>
            </p:txBody>
          </p:sp>
          <p:sp>
            <p:nvSpPr>
              <p:cNvPr id="3998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83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8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8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</p:grpSp>
        <p:sp>
          <p:nvSpPr>
            <p:cNvPr id="39977" name="Text Box 43"/>
            <p:cNvSpPr txBox="1">
              <a:spLocks noChangeArrowheads="1"/>
            </p:cNvSpPr>
            <p:nvPr/>
          </p:nvSpPr>
          <p:spPr bwMode="gray">
            <a:xfrm>
              <a:off x="4232" y="1354"/>
              <a:ext cx="256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sz="1800" dirty="0"/>
            </a:p>
          </p:txBody>
        </p:sp>
        <p:sp>
          <p:nvSpPr>
            <p:cNvPr id="39978" name="Text Box 44"/>
            <p:cNvSpPr txBox="1">
              <a:spLocks noChangeArrowheads="1"/>
            </p:cNvSpPr>
            <p:nvPr/>
          </p:nvSpPr>
          <p:spPr bwMode="gray">
            <a:xfrm>
              <a:off x="3692" y="1776"/>
              <a:ext cx="1351" cy="7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/>
                <a:t>The students’ awareness </a:t>
              </a:r>
            </a:p>
          </p:txBody>
        </p:sp>
        <p:sp>
          <p:nvSpPr>
            <p:cNvPr id="3997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80" name="AutoShape 46"/>
            <p:cNvSpPr>
              <a:spLocks noChangeArrowheads="1"/>
            </p:cNvSpPr>
            <p:nvPr/>
          </p:nvSpPr>
          <p:spPr bwMode="gray">
            <a:xfrm>
              <a:off x="3720" y="3263"/>
              <a:ext cx="1304" cy="52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133600" y="2286000"/>
            <a:ext cx="1905000" cy="4038600"/>
            <a:chOff x="720" y="1299"/>
            <a:chExt cx="1367" cy="2539"/>
          </a:xfrm>
        </p:grpSpPr>
        <p:sp>
          <p:nvSpPr>
            <p:cNvPr id="3995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60" name="AutoShape 6"/>
            <p:cNvSpPr>
              <a:spLocks noChangeArrowheads="1"/>
            </p:cNvSpPr>
            <p:nvPr/>
          </p:nvSpPr>
          <p:spPr bwMode="gray">
            <a:xfrm>
              <a:off x="752" y="2823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61" name="AutoShape 7"/>
            <p:cNvSpPr>
              <a:spLocks noChangeArrowheads="1"/>
            </p:cNvSpPr>
            <p:nvPr/>
          </p:nvSpPr>
          <p:spPr bwMode="gray">
            <a:xfrm>
              <a:off x="74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6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3996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grpSp>
          <p:nvGrpSpPr>
            <p:cNvPr id="39964" name="Group 10"/>
            <p:cNvGrpSpPr>
              <a:grpSpLocks/>
            </p:cNvGrpSpPr>
            <p:nvPr/>
          </p:nvGrpSpPr>
          <p:grpSpPr bwMode="auto">
            <a:xfrm>
              <a:off x="1192" y="1299"/>
              <a:ext cx="400" cy="392"/>
              <a:chOff x="1294" y="587"/>
              <a:chExt cx="659" cy="647"/>
            </a:xfrm>
          </p:grpSpPr>
          <p:sp>
            <p:nvSpPr>
              <p:cNvPr id="39967" name="Oval 11"/>
              <p:cNvSpPr>
                <a:spLocks noChangeArrowheads="1"/>
              </p:cNvSpPr>
              <p:nvPr/>
            </p:nvSpPr>
            <p:spPr bwMode="gray">
              <a:xfrm>
                <a:off x="1294" y="643"/>
                <a:ext cx="659" cy="551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h-TH" sz="1800"/>
              </a:p>
            </p:txBody>
          </p:sp>
          <p:sp>
            <p:nvSpPr>
              <p:cNvPr id="399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6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7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399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</p:grpSp>
        <p:sp>
          <p:nvSpPr>
            <p:cNvPr id="39965" name="Text Box 16"/>
            <p:cNvSpPr txBox="1">
              <a:spLocks noChangeArrowheads="1"/>
            </p:cNvSpPr>
            <p:nvPr/>
          </p:nvSpPr>
          <p:spPr bwMode="gray">
            <a:xfrm>
              <a:off x="1259" y="1354"/>
              <a:ext cx="256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sz="1800" dirty="0"/>
            </a:p>
          </p:txBody>
        </p:sp>
        <p:sp>
          <p:nvSpPr>
            <p:cNvPr id="16421" name="Text Box 17"/>
            <p:cNvSpPr txBox="1">
              <a:spLocks noChangeArrowheads="1"/>
            </p:cNvSpPr>
            <p:nvPr/>
          </p:nvSpPr>
          <p:spPr bwMode="gray">
            <a:xfrm>
              <a:off x="720" y="1922"/>
              <a:ext cx="1296" cy="5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Teachers’ awareness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Implications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18"/>
          <p:cNvSpPr>
            <a:spLocks noChangeArrowheads="1"/>
          </p:cNvSpPr>
          <p:nvPr/>
        </p:nvSpPr>
        <p:spPr bwMode="auto">
          <a:xfrm>
            <a:off x="6324600" y="3505200"/>
            <a:ext cx="2286000" cy="2667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0033CC"/>
                </a:solidFill>
              </a:rPr>
              <a:t>The research  </a:t>
            </a:r>
          </a:p>
          <a:p>
            <a:pPr algn="ctr" eaLnBrk="0" hangingPunct="0">
              <a:defRPr/>
            </a:pPr>
            <a:r>
              <a:rPr lang="en-US" sz="2400" b="1" dirty="0">
                <a:solidFill>
                  <a:srgbClr val="0033CC"/>
                </a:solidFill>
              </a:rPr>
              <a:t>instruments </a:t>
            </a:r>
          </a:p>
          <a:p>
            <a:pPr algn="ctr" eaLnBrk="0" hangingPunct="0">
              <a:defRPr/>
            </a:pPr>
            <a:endParaRPr lang="th-TH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9156" name="AutoShape 20"/>
          <p:cNvSpPr>
            <a:spLocks noChangeArrowheads="1"/>
          </p:cNvSpPr>
          <p:nvPr/>
        </p:nvSpPr>
        <p:spPr bwMode="auto">
          <a:xfrm>
            <a:off x="457200" y="3429000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13500000" scaled="1"/>
          </a:gra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rgbClr val="0033CC"/>
                </a:solidFill>
              </a:rPr>
              <a:t>The context </a:t>
            </a:r>
          </a:p>
          <a:p>
            <a:pPr algn="ctr" eaLnBrk="0" hangingPunct="0"/>
            <a:r>
              <a:rPr lang="en-US" sz="2400" b="1" dirty="0">
                <a:solidFill>
                  <a:srgbClr val="0033CC"/>
                </a:solidFill>
              </a:rPr>
              <a:t>&amp; </a:t>
            </a:r>
          </a:p>
          <a:p>
            <a:pPr algn="ctr" eaLnBrk="0" hangingPunct="0"/>
            <a:r>
              <a:rPr lang="en-US" sz="2400" b="1" dirty="0">
                <a:solidFill>
                  <a:srgbClr val="0033CC"/>
                </a:solidFill>
              </a:rPr>
              <a:t>investigated </a:t>
            </a:r>
          </a:p>
          <a:p>
            <a:pPr algn="ctr" eaLnBrk="0" hangingPunct="0"/>
            <a:r>
              <a:rPr lang="en-US" sz="2400" b="1" dirty="0">
                <a:solidFill>
                  <a:srgbClr val="0033CC"/>
                </a:solidFill>
              </a:rPr>
              <a:t>variables</a:t>
            </a:r>
            <a:endParaRPr lang="th-TH" sz="2400" b="1" dirty="0">
              <a:solidFill>
                <a:srgbClr val="0033CC"/>
              </a:solidFill>
            </a:endParaRPr>
          </a:p>
        </p:txBody>
      </p:sp>
      <p:sp>
        <p:nvSpPr>
          <p:cNvPr id="40964" name="Text Box 21"/>
          <p:cNvSpPr txBox="1">
            <a:spLocks noChangeArrowheads="1"/>
          </p:cNvSpPr>
          <p:nvPr/>
        </p:nvSpPr>
        <p:spPr bwMode="auto">
          <a:xfrm>
            <a:off x="609600" y="3962400"/>
            <a:ext cx="203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th-TH" sz="2400" b="1">
              <a:solidFill>
                <a:srgbClr val="000099"/>
              </a:solidFill>
            </a:endParaRPr>
          </a:p>
        </p:txBody>
      </p:sp>
      <p:sp>
        <p:nvSpPr>
          <p:cNvPr id="40965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Freeform 23"/>
          <p:cNvSpPr>
            <a:spLocks/>
          </p:cNvSpPr>
          <p:nvPr/>
        </p:nvSpPr>
        <p:spPr bwMode="gray">
          <a:xfrm rot="4692160">
            <a:off x="5437982" y="2553494"/>
            <a:ext cx="903287" cy="124142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0967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rot="17190147" flipH="1">
            <a:off x="2710657" y="2502694"/>
            <a:ext cx="903287" cy="1241425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40969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40976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70" name="Text Box 34"/>
          <p:cNvSpPr txBox="1">
            <a:spLocks noChangeArrowheads="1"/>
          </p:cNvSpPr>
          <p:nvPr/>
        </p:nvSpPr>
        <p:spPr bwMode="auto">
          <a:xfrm>
            <a:off x="3200400" y="1571625"/>
            <a:ext cx="26670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Research </a:t>
            </a:r>
          </a:p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on CSs</a:t>
            </a:r>
          </a:p>
        </p:txBody>
      </p:sp>
      <p:sp>
        <p:nvSpPr>
          <p:cNvPr id="40971" name="Text Box 35"/>
          <p:cNvSpPr txBox="1">
            <a:spLocks noChangeArrowheads="1"/>
          </p:cNvSpPr>
          <p:nvPr/>
        </p:nvSpPr>
        <p:spPr bwMode="auto">
          <a:xfrm>
            <a:off x="6477000" y="4114800"/>
            <a:ext cx="203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th-TH" sz="1400">
              <a:solidFill>
                <a:srgbClr val="000000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93141-E970-4707-A18F-906E4A75165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0800000">
            <a:off x="4114800" y="2971800"/>
            <a:ext cx="762000" cy="838200"/>
          </a:xfrm>
          <a:prstGeom prst="downArrow">
            <a:avLst>
              <a:gd name="adj1" fmla="val 50000"/>
              <a:gd name="adj2" fmla="val 3548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168" name="AutoShape 20"/>
          <p:cNvSpPr>
            <a:spLocks noChangeArrowheads="1"/>
          </p:cNvSpPr>
          <p:nvPr/>
        </p:nvSpPr>
        <p:spPr bwMode="auto">
          <a:xfrm>
            <a:off x="3352800" y="3810000"/>
            <a:ext cx="2286000" cy="2667000"/>
          </a:xfrm>
          <a:prstGeom prst="roundRect">
            <a:avLst>
              <a:gd name="adj" fmla="val 16667"/>
            </a:avLst>
          </a:prstGeom>
          <a:ln>
            <a:solidFill>
              <a:srgbClr val="0033CC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</a:t>
            </a:r>
            <a:endParaRPr lang="en-US" sz="2400" b="1" dirty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CC"/>
                </a:solidFill>
              </a:rPr>
              <a:t>  </a:t>
            </a:r>
            <a:r>
              <a:rPr lang="en-US" sz="2400" b="1" dirty="0" smtClean="0">
                <a:solidFill>
                  <a:srgbClr val="0033CC"/>
                </a:solidFill>
              </a:rPr>
              <a:t>knowledge 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of CS use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animBg="1"/>
      <p:bldP spid="22" grpId="0" animBg="1"/>
      <p:bldP spid="491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924800" cy="4267200"/>
          </a:xfrm>
        </p:spPr>
        <p:txBody>
          <a:bodyPr/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24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Levels of oral proficiency</a:t>
            </a:r>
          </a:p>
          <a:p>
            <a:pPr marL="514350" indent="-514350" algn="just">
              <a:lnSpc>
                <a:spcPct val="120000"/>
              </a:lnSpc>
              <a:spcBef>
                <a:spcPts val="24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Investigated variables</a:t>
            </a:r>
          </a:p>
          <a:p>
            <a:pPr marL="514350" indent="-514350" algn="just">
              <a:lnSpc>
                <a:spcPct val="120000"/>
              </a:lnSpc>
              <a:spcBef>
                <a:spcPts val="24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Research population   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725C3-FBA9-4021-A6C8-3F0D04EFECE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Suggestions for Future Research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505200" y="49530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www.themegallery.com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838200" y="2819400"/>
            <a:ext cx="762000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558ED5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Thanks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Definition of Terms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Theoretical Framework 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Research Objectives &amp; Questions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Data Collection and Data Analysis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Research Subjects’ Distribution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Sample of Questionnaires</a:t>
            </a:r>
          </a:p>
          <a:p>
            <a:pPr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44AA-32DC-4259-BB48-4F57F713C9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57855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Design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139113" cy="50688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/>
          </a:p>
          <a:p>
            <a:pPr marL="0" indent="0" eaLnBrk="1" hangingPunct="1">
              <a:spcAft>
                <a:spcPts val="800"/>
              </a:spcAft>
              <a:buFont typeface="Arial" pitchFamily="34" charset="0"/>
              <a:buNone/>
              <a:defRPr/>
            </a:pPr>
            <a:r>
              <a:rPr lang="en-US" sz="2800" b="1" dirty="0">
                <a:latin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</a:rPr>
              <a:t>  Communication strategies (CSs):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Arial" pitchFamily="34" charset="0"/>
              </a:rPr>
              <a:t>	The </a:t>
            </a:r>
            <a:r>
              <a:rPr lang="en-US" sz="2800" b="1" dirty="0" smtClean="0">
                <a:latin typeface="Arial" pitchFamily="34" charset="0"/>
              </a:rPr>
              <a:t>attempts</a:t>
            </a:r>
            <a:r>
              <a:rPr lang="en-US" sz="2800" dirty="0" smtClean="0">
                <a:latin typeface="Arial" pitchFamily="34" charset="0"/>
              </a:rPr>
              <a:t> made by the students in order to deal with </a:t>
            </a:r>
            <a:r>
              <a:rPr lang="en-US" sz="2800" b="1" dirty="0" smtClean="0">
                <a:latin typeface="Arial" pitchFamily="34" charset="0"/>
              </a:rPr>
              <a:t>oral communication breakdowns</a:t>
            </a:r>
            <a:r>
              <a:rPr lang="en-US" sz="2800" dirty="0" smtClean="0">
                <a:latin typeface="Arial" pitchFamily="34" charset="0"/>
              </a:rPr>
              <a:t> in getting the intended message across to the interlocutor or in understanding the message sent from the interlocutor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C0AFBC8-4126-4302-9793-F272067299C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Definition of Terms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(1/2)</a:t>
            </a:r>
            <a:endParaRPr lang="th-TH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5615A-5CFC-4492-8B7B-84E17E71BA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Definition of Terms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(2/2)</a:t>
            </a:r>
            <a:endParaRPr lang="th-TH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20"/>
          <p:cNvSpPr>
            <a:spLocks noChangeArrowheads="1"/>
          </p:cNvSpPr>
          <p:nvPr/>
        </p:nvSpPr>
        <p:spPr bwMode="auto">
          <a:xfrm>
            <a:off x="990600" y="2590800"/>
            <a:ext cx="2133600" cy="26670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 smtClean="0"/>
              <a:t>The </a:t>
            </a:r>
          </a:p>
          <a:p>
            <a:pPr algn="ctr" eaLnBrk="0" hangingPunct="0">
              <a:defRPr/>
            </a:pPr>
            <a:r>
              <a:rPr lang="en-US" sz="2400" b="1" dirty="0" smtClean="0"/>
              <a:t>students</a:t>
            </a:r>
            <a:endParaRPr lang="th-TH" sz="2400" b="1" dirty="0"/>
          </a:p>
        </p:txBody>
      </p:sp>
      <p:sp>
        <p:nvSpPr>
          <p:cNvPr id="84" name="AutoShape 20"/>
          <p:cNvSpPr>
            <a:spLocks noChangeArrowheads="1"/>
          </p:cNvSpPr>
          <p:nvPr/>
        </p:nvSpPr>
        <p:spPr bwMode="auto">
          <a:xfrm>
            <a:off x="3581400" y="2590800"/>
            <a:ext cx="2133600" cy="2667000"/>
          </a:xfrm>
          <a:prstGeom prst="roundRect">
            <a:avLst>
              <a:gd name="adj" fmla="val 16667"/>
            </a:avLst>
          </a:prstGeom>
          <a:solidFill>
            <a:srgbClr val="FFDB75"/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Attitude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towards 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speaking </a:t>
            </a:r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English</a:t>
            </a:r>
          </a:p>
          <a:p>
            <a:pPr algn="ctr" eaLnBrk="0" hangingPunct="0"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AutoShape 20"/>
          <p:cNvSpPr>
            <a:spLocks noChangeArrowheads="1"/>
          </p:cNvSpPr>
          <p:nvPr/>
        </p:nvSpPr>
        <p:spPr bwMode="auto">
          <a:xfrm>
            <a:off x="6172200" y="2590800"/>
            <a:ext cx="2133600" cy="26670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Exposure to 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oral </a:t>
            </a:r>
          </a:p>
          <a:p>
            <a:pPr algn="ctr"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English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A29CF0C-973A-4223-97E2-B7470C2D5399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981200" y="2895600"/>
            <a:ext cx="2209800" cy="3733800"/>
            <a:chOff x="3692" y="1299"/>
            <a:chExt cx="1367" cy="2539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8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8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grpSp>
          <p:nvGrpSpPr>
            <p:cNvPr id="9291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9296" name="Oval 38"/>
              <p:cNvSpPr>
                <a:spLocks noChangeArrowheads="1"/>
              </p:cNvSpPr>
              <p:nvPr/>
            </p:nvSpPr>
            <p:spPr bwMode="gray">
              <a:xfrm>
                <a:off x="1289" y="640"/>
                <a:ext cx="668" cy="552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h-TH" sz="1800"/>
              </a:p>
            </p:txBody>
          </p:sp>
          <p:sp>
            <p:nvSpPr>
              <p:cNvPr id="9297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298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299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300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</p:grpSp>
        <p:sp>
          <p:nvSpPr>
            <p:cNvPr id="9292" name="Text Box 43"/>
            <p:cNvSpPr txBox="1">
              <a:spLocks noChangeArrowheads="1"/>
            </p:cNvSpPr>
            <p:nvPr/>
          </p:nvSpPr>
          <p:spPr bwMode="gray">
            <a:xfrm>
              <a:off x="4209" y="1299"/>
              <a:ext cx="321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sz="1800" dirty="0"/>
            </a:p>
          </p:txBody>
        </p:sp>
        <p:sp>
          <p:nvSpPr>
            <p:cNvPr id="16433" name="Text Box 44"/>
            <p:cNvSpPr txBox="1">
              <a:spLocks noChangeArrowheads="1"/>
            </p:cNvSpPr>
            <p:nvPr/>
          </p:nvSpPr>
          <p:spPr bwMode="gray">
            <a:xfrm>
              <a:off x="3692" y="1776"/>
              <a:ext cx="1351" cy="10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Attitude towards Speaking English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94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95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876800" y="2895600"/>
            <a:ext cx="2209800" cy="3733800"/>
            <a:chOff x="674" y="1299"/>
            <a:chExt cx="1413" cy="2539"/>
          </a:xfrm>
        </p:grpSpPr>
        <p:sp>
          <p:nvSpPr>
            <p:cNvPr id="9259" name="AutoShape 4"/>
            <p:cNvSpPr>
              <a:spLocks noChangeArrowheads="1"/>
            </p:cNvSpPr>
            <p:nvPr/>
          </p:nvSpPr>
          <p:spPr bwMode="gray">
            <a:xfrm>
              <a:off x="674" y="1472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60" name="AutoShape 5"/>
            <p:cNvSpPr>
              <a:spLocks noChangeArrowheads="1"/>
            </p:cNvSpPr>
            <p:nvPr/>
          </p:nvSpPr>
          <p:spPr bwMode="gray">
            <a:xfrm>
              <a:off x="674" y="1472"/>
              <a:ext cx="1389" cy="176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61" name="AutoShape 6"/>
            <p:cNvSpPr>
              <a:spLocks noChangeArrowheads="1"/>
            </p:cNvSpPr>
            <p:nvPr/>
          </p:nvSpPr>
          <p:spPr bwMode="gray">
            <a:xfrm>
              <a:off x="720" y="27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6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6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sp>
          <p:nvSpPr>
            <p:cNvPr id="926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 sz="1800"/>
            </a:p>
          </p:txBody>
        </p:sp>
        <p:grpSp>
          <p:nvGrpSpPr>
            <p:cNvPr id="9265" name="Group 10"/>
            <p:cNvGrpSpPr>
              <a:grpSpLocks/>
            </p:cNvGrpSpPr>
            <p:nvPr/>
          </p:nvGrpSpPr>
          <p:grpSpPr bwMode="auto">
            <a:xfrm>
              <a:off x="1192" y="1299"/>
              <a:ext cx="400" cy="392"/>
              <a:chOff x="1294" y="587"/>
              <a:chExt cx="659" cy="647"/>
            </a:xfrm>
          </p:grpSpPr>
          <p:sp>
            <p:nvSpPr>
              <p:cNvPr id="9268" name="Oval 11"/>
              <p:cNvSpPr>
                <a:spLocks noChangeArrowheads="1"/>
              </p:cNvSpPr>
              <p:nvPr/>
            </p:nvSpPr>
            <p:spPr bwMode="gray">
              <a:xfrm>
                <a:off x="1294" y="643"/>
                <a:ext cx="659" cy="551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th-TH" sz="1800"/>
              </a:p>
            </p:txBody>
          </p:sp>
          <p:sp>
            <p:nvSpPr>
              <p:cNvPr id="926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27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27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  <p:sp>
            <p:nvSpPr>
              <p:cNvPr id="927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 sz="1800"/>
              </a:p>
            </p:txBody>
          </p:sp>
        </p:grpSp>
        <p:sp>
          <p:nvSpPr>
            <p:cNvPr id="9266" name="Text Box 16"/>
            <p:cNvSpPr txBox="1">
              <a:spLocks noChangeArrowheads="1"/>
            </p:cNvSpPr>
            <p:nvPr/>
          </p:nvSpPr>
          <p:spPr bwMode="gray">
            <a:xfrm>
              <a:off x="1201" y="1299"/>
              <a:ext cx="373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2</a:t>
              </a:r>
              <a:endParaRPr lang="en-US" sz="1800" dirty="0"/>
            </a:p>
          </p:txBody>
        </p:sp>
        <p:sp>
          <p:nvSpPr>
            <p:cNvPr id="16407" name="Text Box 17"/>
            <p:cNvSpPr txBox="1">
              <a:spLocks noChangeArrowheads="1"/>
            </p:cNvSpPr>
            <p:nvPr/>
          </p:nvSpPr>
          <p:spPr bwMode="gray">
            <a:xfrm>
              <a:off x="674" y="1714"/>
              <a:ext cx="1345" cy="13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Exposure to oral </a:t>
              </a:r>
              <a:r>
                <a:rPr lang="en-US" sz="24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communica-tion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>
                <a:defRPr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 English</a:t>
              </a:r>
              <a:endPara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92" name="Oval 78"/>
          <p:cNvSpPr>
            <a:spLocks noChangeArrowheads="1"/>
          </p:cNvSpPr>
          <p:nvPr/>
        </p:nvSpPr>
        <p:spPr bwMode="auto">
          <a:xfrm>
            <a:off x="1752600" y="1524000"/>
            <a:ext cx="5791200" cy="12192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Learners’ frequency of CS use </a:t>
            </a:r>
          </a:p>
          <a:p>
            <a:pPr algn="ctr"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Line 82"/>
          <p:cNvSpPr>
            <a:spLocks noChangeShapeType="1"/>
          </p:cNvSpPr>
          <p:nvPr/>
        </p:nvSpPr>
        <p:spPr bwMode="auto">
          <a:xfrm flipV="1">
            <a:off x="3048000" y="2743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23" name="Line 84"/>
          <p:cNvSpPr>
            <a:spLocks noChangeShapeType="1"/>
          </p:cNvSpPr>
          <p:nvPr/>
        </p:nvSpPr>
        <p:spPr bwMode="auto">
          <a:xfrm flipH="1" flipV="1">
            <a:off x="5334000" y="2743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Theoretical Framework for 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Present Study</a:t>
            </a:r>
            <a:endParaRPr lang="th-TH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991600" cy="4840288"/>
          </a:xfrm>
        </p:spPr>
        <p:txBody>
          <a:bodyPr rtlCol="0">
            <a:normAutofit/>
          </a:bodyPr>
          <a:lstStyle/>
          <a:p>
            <a:pPr marL="558800" indent="-514350" algn="just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Arial" pitchFamily="34" charset="0"/>
              </a:rPr>
              <a:t>To investigate whether frequency of  the students’ reported CS use </a:t>
            </a:r>
            <a:r>
              <a:rPr lang="en-US" sz="2800" b="1" dirty="0" smtClean="0">
                <a:latin typeface="Arial" pitchFamily="34" charset="0"/>
              </a:rPr>
              <a:t>varies significantly</a:t>
            </a:r>
            <a:r>
              <a:rPr lang="en-US" sz="2800" dirty="0" smtClean="0">
                <a:latin typeface="Arial" pitchFamily="34" charset="0"/>
              </a:rPr>
              <a:t> by their attitudes towards speaking English and exposure to oral communication in English</a:t>
            </a:r>
          </a:p>
          <a:p>
            <a:pPr marL="558800" indent="-514350" algn="just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latin typeface="Arial" pitchFamily="34" charset="0"/>
              </a:rPr>
              <a:t>To examine the </a:t>
            </a:r>
            <a:r>
              <a:rPr lang="en-US" sz="2800" b="1" dirty="0" smtClean="0">
                <a:latin typeface="Arial" pitchFamily="34" charset="0"/>
              </a:rPr>
              <a:t>patterns of a significant variation</a:t>
            </a:r>
            <a:r>
              <a:rPr lang="en-US" sz="2800" dirty="0" smtClean="0">
                <a:latin typeface="Arial" pitchFamily="34" charset="0"/>
              </a:rPr>
              <a:t> in the frequency of the students’ reported of CS use at different levels with regard to the two variables, if they exist </a:t>
            </a:r>
          </a:p>
          <a:p>
            <a:pPr marL="425450" indent="-381000" algn="just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en-US" sz="2800" dirty="0" smtClean="0">
              <a:latin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49420A-B557-409B-BDA6-FDE1647AEAE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Objectives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991600" cy="5297488"/>
          </a:xfrm>
        </p:spPr>
        <p:txBody>
          <a:bodyPr rtlCol="0">
            <a:normAutofit fontScale="92500" lnSpcReduction="10000"/>
          </a:bodyPr>
          <a:lstStyle/>
          <a:p>
            <a:pPr marL="514350" indent="-514350"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  <a:buAutoNum type="arabicPeriod"/>
              <a:defRPr/>
            </a:pPr>
            <a:r>
              <a:rPr lang="en-US" sz="3000" dirty="0" smtClean="0">
                <a:latin typeface="Arial" pitchFamily="34" charset="0"/>
              </a:rPr>
              <a:t>Do students’ choices of strategies to deal with communication breakdowns vary significantly according to their attitudes towards speaking English? If they do, what are the main significant variation patterns?</a:t>
            </a:r>
          </a:p>
          <a:p>
            <a:pPr marL="514350" indent="-514350"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400"/>
              </a:spcAft>
              <a:buAutoNum type="arabicPeriod"/>
              <a:defRPr/>
            </a:pPr>
            <a:r>
              <a:rPr lang="en-US" sz="3000" dirty="0" smtClean="0">
                <a:latin typeface="Arial" pitchFamily="34" charset="0"/>
              </a:rPr>
              <a:t>Do students’ choices of strategies to deal with communication breakdowns vary significantly according to their exposure to oral communication in English? If they do, what are the main significant variation patterns?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8C4EE45-DDE7-4FD0-B552-F8E4732D46B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Questions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ACA7B-CB64-4995-988D-414DDF1F11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2" name="Group 11"/>
          <p:cNvGrpSpPr>
            <a:grpSpLocks noGrp="1"/>
          </p:cNvGrpSpPr>
          <p:nvPr>
            <p:ph idx="1"/>
          </p:nvPr>
        </p:nvGrpSpPr>
        <p:grpSpPr bwMode="auto">
          <a:xfrm>
            <a:off x="379331" y="1516515"/>
            <a:ext cx="3762723" cy="4731885"/>
            <a:chOff x="592" y="1224"/>
            <a:chExt cx="2255" cy="316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" name="Rectangle 4"/>
            <p:cNvSpPr>
              <a:spLocks noChangeArrowheads="1"/>
            </p:cNvSpPr>
            <p:nvPr/>
          </p:nvSpPr>
          <p:spPr bwMode="gray">
            <a:xfrm rot="21280823">
              <a:off x="592" y="1224"/>
              <a:ext cx="2255" cy="30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gray">
            <a:xfrm>
              <a:off x="702" y="1339"/>
              <a:ext cx="2083" cy="304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gray">
            <a:xfrm>
              <a:off x="774" y="1433"/>
              <a:ext cx="2011" cy="232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28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</a:t>
              </a:r>
            </a:p>
            <a:p>
              <a:pPr eaLnBrk="0" hangingPunct="0">
                <a:defRPr/>
              </a:pPr>
              <a:r>
                <a:rPr lang="en-US" sz="2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Quantitative method</a:t>
              </a:r>
            </a:p>
            <a:p>
              <a:pPr marL="285750" indent="-285750" eaLnBrk="0" hangingPunct="0">
                <a:lnSpc>
                  <a:spcPct val="120000"/>
                </a:lnSpc>
                <a:spcBef>
                  <a:spcPts val="1200"/>
                </a:spcBef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Tx/>
                <a:buChar char="•"/>
                <a:defRPr/>
              </a:pPr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CS 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Questionnaire</a:t>
              </a:r>
            </a:p>
            <a:p>
              <a:pPr marL="285750" indent="-285750" eaLnBrk="0" hangingPunct="0">
                <a:lnSpc>
                  <a:spcPct val="120000"/>
                </a:lnSpc>
                <a:spcBef>
                  <a:spcPts val="1200"/>
                </a:spcBef>
                <a:spcAft>
                  <a:spcPts val="600"/>
                </a:spcAft>
                <a:buClr>
                  <a:schemeClr val="accent2">
                    <a:lumMod val="75000"/>
                  </a:schemeClr>
                </a:buClr>
                <a:buFontTx/>
                <a:buChar char="•"/>
                <a:defRPr/>
              </a:pP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English Speaking Attitude Questionnaire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4267200" y="3733800"/>
            <a:ext cx="457200" cy="484188"/>
          </a:xfrm>
          <a:prstGeom prst="right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Collection &amp; Data Analysis</a:t>
            </a:r>
            <a:endParaRPr lang="en-US" sz="4000" dirty="0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948159" y="1512653"/>
            <a:ext cx="3768924" cy="4735228"/>
            <a:chOff x="601" y="1219"/>
            <a:chExt cx="2336" cy="417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ctangle 4"/>
            <p:cNvSpPr>
              <a:spLocks noChangeArrowheads="1"/>
            </p:cNvSpPr>
            <p:nvPr/>
          </p:nvSpPr>
          <p:spPr bwMode="gray">
            <a:xfrm rot="21280823">
              <a:off x="601" y="1219"/>
              <a:ext cx="2336" cy="39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gray">
            <a:xfrm>
              <a:off x="746" y="1363"/>
              <a:ext cx="2173" cy="402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gray">
            <a:xfrm>
              <a:off x="813" y="1430"/>
              <a:ext cx="2058" cy="218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endParaRPr lang="en-US" sz="2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eaLnBrk="0" hangingPunct="0">
                <a:defRPr/>
              </a:pPr>
              <a:r>
                <a:rPr lang="en-US" sz="2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Quantitative method </a:t>
              </a:r>
              <a:r>
                <a:rPr lang="en-US" sz="2600" b="1" dirty="0" smtClean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rPr>
                <a:t>       </a:t>
              </a:r>
            </a:p>
            <a:p>
              <a:pPr eaLnBrk="0" hangingPunct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75000"/>
                  </a:schemeClr>
                </a:buClr>
                <a:buFontTx/>
                <a:buChar char="•"/>
                <a:defRPr/>
              </a:pPr>
              <a:r>
                <a:rPr lang="en-US" sz="2800" b="1" dirty="0" smtClean="0">
                  <a:solidFill>
                    <a:srgbClr val="0033CC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ANOVA</a:t>
              </a:r>
            </a:p>
            <a:p>
              <a:pPr eaLnBrk="0" hangingPunct="0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>
                    <a:lumMod val="75000"/>
                  </a:schemeClr>
                </a:buClr>
                <a:buFontTx/>
                <a:buChar char="•"/>
                <a:defRPr/>
              </a:pPr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 Chi-square tests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7258</TotalTime>
  <Words>751</Words>
  <Application>Microsoft Office PowerPoint</Application>
  <PresentationFormat>On-screen Show (4:3)</PresentationFormat>
  <Paragraphs>275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Custom Design</vt:lpstr>
      <vt:lpstr>Slide 1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  <vt:lpstr>Slide 15</vt:lpstr>
      <vt:lpstr>Slide 16</vt:lpstr>
      <vt:lpstr> </vt:lpstr>
      <vt:lpstr> 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Employed by EFL English Majors for Coping with Communication Breakdowns </dc:title>
  <dc:creator>YourName</dc:creator>
  <cp:lastModifiedBy>bttquyen</cp:lastModifiedBy>
  <cp:revision>627</cp:revision>
  <cp:lastPrinted>2013-04-01T08:39:05Z</cp:lastPrinted>
  <dcterms:created xsi:type="dcterms:W3CDTF">2011-12-05T14:45:30Z</dcterms:created>
  <dcterms:modified xsi:type="dcterms:W3CDTF">2013-08-21T06:08:20Z</dcterms:modified>
</cp:coreProperties>
</file>