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721" r:id="rId2"/>
  </p:sldMasterIdLst>
  <p:notesMasterIdLst>
    <p:notesMasterId r:id="rId25"/>
  </p:notesMasterIdLst>
  <p:sldIdLst>
    <p:sldId id="274" r:id="rId3"/>
    <p:sldId id="264" r:id="rId4"/>
    <p:sldId id="286" r:id="rId5"/>
    <p:sldId id="267" r:id="rId6"/>
    <p:sldId id="268" r:id="rId7"/>
    <p:sldId id="285" r:id="rId8"/>
    <p:sldId id="269" r:id="rId9"/>
    <p:sldId id="283" r:id="rId10"/>
    <p:sldId id="271" r:id="rId11"/>
    <p:sldId id="272" r:id="rId12"/>
    <p:sldId id="273" r:id="rId13"/>
    <p:sldId id="28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fontAlgn="b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EE3224"/>
    <a:srgbClr val="FFFFFF"/>
    <a:srgbClr val="887E6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888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7DEED7-0358-4353-8700-1EDFCA4F1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63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DEED7-0358-4353-8700-1EDFCA4F19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2625" y="1557338"/>
            <a:ext cx="6553200" cy="1295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357563"/>
            <a:ext cx="5859463" cy="503237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</a:t>
            </a:r>
            <a:fld id="{361A1150-B188-481B-B120-A7CA91F976B6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DFE8-8171-42F3-9453-2DF538019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2057400" cy="5891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91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</a:t>
            </a:r>
            <a:fld id="{03F989AD-31C2-4149-B6C3-BCDD7646F00C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1539-DBB2-462E-8368-4495DAAF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8/27/2013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71EB8E50-2638-41AE-B108-75A61F8FCD96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AAD5681-5C0A-4DDC-ABFC-5A4291A7D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F28218C9-33AF-4B94-AA91-25D0268F2FA6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449845-5DBD-4A74-AFFC-5EA49B015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02F77438-4311-4B50-8D18-70F4DE68C227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052FE7-9EDA-4CAB-8EFD-6D6344B2E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714673C8-D018-4206-A22B-2C19CC762004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604BE3-7A61-4598-8CFC-53C4FDE5F3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62A1E2D3-599F-415C-94CF-C64FB93D85B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AD87AB-E76F-43EF-B6B6-00097371C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FB6F47B5-67D0-4F5A-AAE5-E850F5C216E4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5488E6-6136-4D9D-B558-071B33C3E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</a:t>
            </a:r>
            <a:fld id="{71EB8E50-2638-41AE-B108-75A61F8FCD96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5681-5C0A-4DDC-ABFC-5A4291A7D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5C622A58-F3AD-4F84-B3CE-C973D8C2510D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DC6853-88C6-47A1-A9D1-C54EDF08A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361A1150-B188-481B-B120-A7CA91F976B6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0DFE8-8171-42F3-9453-2DF538019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03F989AD-31C2-4149-B6C3-BCDD7646F00C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B1539-DBB2-462E-8368-4495DAAFFC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</a:t>
            </a:r>
            <a:fld id="{F28218C9-33AF-4B94-AA91-25D0268F2FA6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9845-5DBD-4A74-AFFC-5EA49B015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</a:t>
            </a:r>
            <a:fld id="{02F77438-4311-4B50-8D18-70F4DE68C227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52FE7-9EDA-4CAB-8EFD-6D6344B2E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</a:t>
            </a:r>
            <a:fld id="{714673C8-D018-4206-A22B-2C19CC762004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4BE3-7A61-4598-8CFC-53C4FDE5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</a:t>
            </a:r>
            <a:fld id="{62A1E2D3-599F-415C-94CF-C64FB93D85B2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D87AB-E76F-43EF-B6B6-00097371C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</a:t>
            </a:r>
            <a:fld id="{15714B54-F2A2-49CC-A208-F97C40B8F1C2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2F231-ECC6-49C8-AFED-37F8AB9E5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</a:t>
            </a:r>
            <a:fld id="{FB6F47B5-67D0-4F5A-AAE5-E850F5C216E4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88E6-6136-4D9D-B558-071B33C3E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</a:t>
            </a:r>
            <a:fld id="{5C622A58-F3AD-4F84-B3CE-C973D8C2510D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C6853-88C6-47A1-A9D1-C54EDF08A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core foo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Header 1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0163"/>
            <a:ext cx="8229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4500" y="65659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100"/>
            </a:lvl1pPr>
          </a:lstStyle>
          <a:p>
            <a:pPr>
              <a:defRPr/>
            </a:pPr>
            <a:r>
              <a:rPr lang="en-US"/>
              <a:t>RMIT University©</a:t>
            </a:r>
            <a:fld id="{A4F85560-09D2-481E-A025-5D745A25AC8E}" type="datetime1">
              <a:rPr lang="en-AU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1438" y="6575425"/>
            <a:ext cx="3832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100"/>
            </a:lvl1pPr>
          </a:lstStyle>
          <a:p>
            <a:pPr>
              <a:defRPr/>
            </a:pPr>
            <a:r>
              <a:rPr lang="en-US"/>
              <a:t>RMIT International University Vietnam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3038" y="65786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100"/>
            </a:lvl1pPr>
          </a:lstStyle>
          <a:p>
            <a:pPr>
              <a:defRPr/>
            </a:pPr>
            <a:fld id="{F0C24661-144B-4A1C-A985-A2566668E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180975" indent="-180975" algn="l" rtl="0" eaLnBrk="1" fontAlgn="base" hangingPunct="1">
        <a:spcBef>
          <a:spcPct val="50000"/>
        </a:spcBef>
        <a:spcAft>
          <a:spcPct val="0"/>
        </a:spcAft>
        <a:buClr>
          <a:srgbClr val="887E6E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85775" indent="-161925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795338" indent="-161925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90613" indent="-166688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906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478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pitchFamily="-110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3050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pitchFamily="-110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622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pitchFamily="-110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19450" indent="-171450" algn="l" rtl="0" eaLnBrk="1" fontAlgn="base" hangingPunct="1">
        <a:spcBef>
          <a:spcPct val="25000"/>
        </a:spcBef>
        <a:spcAft>
          <a:spcPct val="0"/>
        </a:spcAft>
        <a:buClr>
          <a:srgbClr val="887E6E"/>
        </a:buClr>
        <a:buFont typeface="Arial" pitchFamily="-110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RMIT University©</a:t>
            </a:r>
            <a:fld id="{A4F85560-09D2-481E-A025-5D745A25AC8E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C24661-144B-4A1C-A985-A2566668E9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609600" y="3124200"/>
            <a:ext cx="655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defRPr/>
            </a:pPr>
            <a:endParaRPr lang="en-AU" sz="3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-241879"/>
            <a:ext cx="9167664" cy="733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8520" y="3933056"/>
            <a:ext cx="927618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-108520" y="5229200"/>
            <a:ext cx="388843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886200" y="346685"/>
            <a:ext cx="5281463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A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Examining the lens that focuses on learners: Teacher ‘habitus’ and its classroom effects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4904" y="4350583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500" b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PRESENTER:</a:t>
            </a:r>
          </a:p>
          <a:p>
            <a:r>
              <a:rPr lang="en-AU" sz="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AU" sz="5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AU" sz="3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Heather Swenddal</a:t>
            </a:r>
          </a:p>
          <a:p>
            <a:r>
              <a:rPr lang="en-A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M.A. </a:t>
            </a:r>
            <a:r>
              <a:rPr lang="en-AU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TESOL</a:t>
            </a:r>
            <a:r>
              <a:rPr lang="en-A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—San Francisco State University</a:t>
            </a:r>
          </a:p>
          <a:p>
            <a:r>
              <a:rPr lang="en-A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English Language Educator </a:t>
            </a:r>
            <a:br>
              <a:rPr lang="en-A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A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Professional Learning Liaison</a:t>
            </a:r>
          </a:p>
          <a:p>
            <a:r>
              <a:rPr lang="en-A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www.rmit.edu.vn</a:t>
            </a:r>
            <a:endParaRPr lang="en-AU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r="19675"/>
          <a:stretch/>
        </p:blipFill>
        <p:spPr>
          <a:xfrm>
            <a:off x="179512" y="4459257"/>
            <a:ext cx="1498664" cy="2012134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-44067" y="3845524"/>
            <a:ext cx="9276184" cy="875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-117974" y="6612288"/>
            <a:ext cx="9276184" cy="561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C:\Users\v10879\AppData\Local\Microsoft\Windows\Temporary Internet Files\Content.IE5\RGGSEUT0\MP900438755[1]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7529"/>
          <a:stretch/>
        </p:blipFill>
        <p:spPr bwMode="auto">
          <a:xfrm>
            <a:off x="-36511" y="0"/>
            <a:ext cx="4556630" cy="37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504" y="3212976"/>
            <a:ext cx="891613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Habitus operates </a:t>
            </a:r>
            <a:r>
              <a:rPr lang="en-AU" sz="3000" b="1" u="sng" dirty="0" smtClean="0">
                <a:latin typeface="Calibri" pitchFamily="34" charset="0"/>
                <a:cs typeface="Calibri" pitchFamily="34" charset="0"/>
              </a:rPr>
              <a:t>below</a:t>
            </a: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 the level of conscious thinking.</a:t>
            </a:r>
          </a:p>
          <a:p>
            <a:pPr algn="ctr"/>
            <a:r>
              <a:rPr lang="en-AU" sz="1600" dirty="0" smtClean="0">
                <a:latin typeface="Calibri" pitchFamily="34" charset="0"/>
                <a:cs typeface="Calibri" pitchFamily="34" charset="0"/>
              </a:rPr>
              <a:t> 					</a:t>
            </a:r>
            <a:endParaRPr lang="en-AU" sz="3000" b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0359" y="4327356"/>
            <a:ext cx="9023641" cy="2319938"/>
            <a:chOff x="120359" y="4327356"/>
            <a:chExt cx="9023641" cy="2319938"/>
          </a:xfrm>
        </p:grpSpPr>
        <p:sp>
          <p:nvSpPr>
            <p:cNvPr id="10" name="Rectangle 9"/>
            <p:cNvSpPr/>
            <p:nvPr/>
          </p:nvSpPr>
          <p:spPr>
            <a:xfrm>
              <a:off x="120359" y="4327356"/>
              <a:ext cx="89161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3000" b="1" dirty="0" smtClean="0">
                  <a:latin typeface="Calibri" pitchFamily="34" charset="0"/>
                  <a:cs typeface="Calibri" pitchFamily="34" charset="0"/>
                </a:rPr>
                <a:t> It is the “embodied history” of our experiences, “internalized as second nature,” and then forgotten.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6093296"/>
              <a:ext cx="4572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3000" dirty="0" smtClean="0">
                  <a:latin typeface="Calibri" pitchFamily="34" charset="0"/>
                  <a:cs typeface="Calibri" pitchFamily="34" charset="0"/>
                </a:rPr>
                <a:t>(Bourdieu, 1990, p. 56)</a:t>
              </a:r>
              <a:endParaRPr lang="en-AU" sz="3000" b="1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2" name="Picture 19" descr="C:\Users\v10879\AppData\Local\Microsoft\Windows\Temporary Internet Files\Content.IE5\DUWWVBWL\MP9002626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9" y="646428"/>
            <a:ext cx="3267905" cy="219494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v10879\AppData\Local\Microsoft\Windows\Temporary Internet Files\Content.IE5\1KTNLO3I\MP9004483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81" y="646428"/>
            <a:ext cx="3292415" cy="219494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v10879\AppData\Local\Microsoft\Windows\Temporary Internet Files\Content.IE5\2TV0RO51\MP900448365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2"/>
          <a:stretch/>
        </p:blipFill>
        <p:spPr bwMode="auto">
          <a:xfrm>
            <a:off x="3635896" y="404664"/>
            <a:ext cx="1867718" cy="262308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5" descr="C:\Users\v10879\AppData\Local\Microsoft\Windows\Temporary Internet Files\Content.IE5\9SYJTLZK\MP90043076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1" t="15356" r="7288"/>
          <a:stretch/>
        </p:blipFill>
        <p:spPr bwMode="auto">
          <a:xfrm>
            <a:off x="2062871" y="1056411"/>
            <a:ext cx="4357838" cy="673767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605719" y="1124187"/>
            <a:ext cx="5367203" cy="6625293"/>
            <a:chOff x="-217939" y="404107"/>
            <a:chExt cx="5367203" cy="6625293"/>
          </a:xfrm>
        </p:grpSpPr>
        <p:sp>
          <p:nvSpPr>
            <p:cNvPr id="13" name="Freeform 12"/>
            <p:cNvSpPr/>
            <p:nvPr/>
          </p:nvSpPr>
          <p:spPr>
            <a:xfrm>
              <a:off x="-217939" y="404107"/>
              <a:ext cx="2721678" cy="6458466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2484340" y="404664"/>
              <a:ext cx="2664924" cy="6458465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382" y="4852054"/>
              <a:ext cx="556540" cy="2177346"/>
            </a:xfrm>
            <a:custGeom>
              <a:avLst/>
              <a:gdLst>
                <a:gd name="connsiteX0" fmla="*/ 0 w 443478"/>
                <a:gd name="connsiteY0" fmla="*/ 1688123 h 1735015"/>
                <a:gd name="connsiteX1" fmla="*/ 11723 w 443478"/>
                <a:gd name="connsiteY1" fmla="*/ 1594338 h 1735015"/>
                <a:gd name="connsiteX2" fmla="*/ 23446 w 443478"/>
                <a:gd name="connsiteY2" fmla="*/ 1547446 h 1735015"/>
                <a:gd name="connsiteX3" fmla="*/ 46892 w 443478"/>
                <a:gd name="connsiteY3" fmla="*/ 1336430 h 1735015"/>
                <a:gd name="connsiteX4" fmla="*/ 82061 w 443478"/>
                <a:gd name="connsiteY4" fmla="*/ 1230923 h 1735015"/>
                <a:gd name="connsiteX5" fmla="*/ 93784 w 443478"/>
                <a:gd name="connsiteY5" fmla="*/ 1195753 h 1735015"/>
                <a:gd name="connsiteX6" fmla="*/ 105508 w 443478"/>
                <a:gd name="connsiteY6" fmla="*/ 1148861 h 1735015"/>
                <a:gd name="connsiteX7" fmla="*/ 128954 w 443478"/>
                <a:gd name="connsiteY7" fmla="*/ 1008184 h 1735015"/>
                <a:gd name="connsiteX8" fmla="*/ 152400 w 443478"/>
                <a:gd name="connsiteY8" fmla="*/ 914400 h 1735015"/>
                <a:gd name="connsiteX9" fmla="*/ 187569 w 443478"/>
                <a:gd name="connsiteY9" fmla="*/ 750277 h 1735015"/>
                <a:gd name="connsiteX10" fmla="*/ 199292 w 443478"/>
                <a:gd name="connsiteY10" fmla="*/ 715107 h 1735015"/>
                <a:gd name="connsiteX11" fmla="*/ 222738 w 443478"/>
                <a:gd name="connsiteY11" fmla="*/ 679938 h 1735015"/>
                <a:gd name="connsiteX12" fmla="*/ 246184 w 443478"/>
                <a:gd name="connsiteY12" fmla="*/ 609600 h 1735015"/>
                <a:gd name="connsiteX13" fmla="*/ 257908 w 443478"/>
                <a:gd name="connsiteY13" fmla="*/ 574430 h 1735015"/>
                <a:gd name="connsiteX14" fmla="*/ 269631 w 443478"/>
                <a:gd name="connsiteY14" fmla="*/ 539261 h 1735015"/>
                <a:gd name="connsiteX15" fmla="*/ 316523 w 443478"/>
                <a:gd name="connsiteY15" fmla="*/ 433753 h 1735015"/>
                <a:gd name="connsiteX16" fmla="*/ 328246 w 443478"/>
                <a:gd name="connsiteY16" fmla="*/ 398584 h 1735015"/>
                <a:gd name="connsiteX17" fmla="*/ 339969 w 443478"/>
                <a:gd name="connsiteY17" fmla="*/ 363415 h 1735015"/>
                <a:gd name="connsiteX18" fmla="*/ 363415 w 443478"/>
                <a:gd name="connsiteY18" fmla="*/ 199292 h 1735015"/>
                <a:gd name="connsiteX19" fmla="*/ 375138 w 443478"/>
                <a:gd name="connsiteY19" fmla="*/ 152400 h 1735015"/>
                <a:gd name="connsiteX20" fmla="*/ 386861 w 443478"/>
                <a:gd name="connsiteY20" fmla="*/ 70338 h 1735015"/>
                <a:gd name="connsiteX21" fmla="*/ 410308 w 443478"/>
                <a:gd name="connsiteY21" fmla="*/ 0 h 1735015"/>
                <a:gd name="connsiteX22" fmla="*/ 410308 w 443478"/>
                <a:gd name="connsiteY22" fmla="*/ 539261 h 1735015"/>
                <a:gd name="connsiteX23" fmla="*/ 398584 w 443478"/>
                <a:gd name="connsiteY23" fmla="*/ 668215 h 1735015"/>
                <a:gd name="connsiteX24" fmla="*/ 351692 w 443478"/>
                <a:gd name="connsiteY24" fmla="*/ 879230 h 1735015"/>
                <a:gd name="connsiteX25" fmla="*/ 339969 w 443478"/>
                <a:gd name="connsiteY25" fmla="*/ 914400 h 1735015"/>
                <a:gd name="connsiteX26" fmla="*/ 328246 w 443478"/>
                <a:gd name="connsiteY26" fmla="*/ 949569 h 1735015"/>
                <a:gd name="connsiteX27" fmla="*/ 304800 w 443478"/>
                <a:gd name="connsiteY27" fmla="*/ 1101969 h 1735015"/>
                <a:gd name="connsiteX28" fmla="*/ 293077 w 443478"/>
                <a:gd name="connsiteY28" fmla="*/ 1137138 h 1735015"/>
                <a:gd name="connsiteX29" fmla="*/ 281354 w 443478"/>
                <a:gd name="connsiteY29" fmla="*/ 1301261 h 1735015"/>
                <a:gd name="connsiteX30" fmla="*/ 257908 w 443478"/>
                <a:gd name="connsiteY30" fmla="*/ 1406769 h 1735015"/>
                <a:gd name="connsiteX31" fmla="*/ 234461 w 443478"/>
                <a:gd name="connsiteY31" fmla="*/ 1524000 h 1735015"/>
                <a:gd name="connsiteX32" fmla="*/ 211015 w 443478"/>
                <a:gd name="connsiteY32" fmla="*/ 1641230 h 1735015"/>
                <a:gd name="connsiteX33" fmla="*/ 187569 w 443478"/>
                <a:gd name="connsiteY33" fmla="*/ 1735015 h 17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3478" h="1735015">
                  <a:moveTo>
                    <a:pt x="0" y="1688123"/>
                  </a:moveTo>
                  <a:cubicBezTo>
                    <a:pt x="3908" y="1656861"/>
                    <a:pt x="6544" y="1625414"/>
                    <a:pt x="11723" y="1594338"/>
                  </a:cubicBezTo>
                  <a:cubicBezTo>
                    <a:pt x="14372" y="1578445"/>
                    <a:pt x="21167" y="1563396"/>
                    <a:pt x="23446" y="1547446"/>
                  </a:cubicBezTo>
                  <a:cubicBezTo>
                    <a:pt x="27857" y="1516571"/>
                    <a:pt x="38679" y="1374758"/>
                    <a:pt x="46892" y="1336430"/>
                  </a:cubicBezTo>
                  <a:cubicBezTo>
                    <a:pt x="46892" y="1336429"/>
                    <a:pt x="76199" y="1248508"/>
                    <a:pt x="82061" y="1230923"/>
                  </a:cubicBezTo>
                  <a:cubicBezTo>
                    <a:pt x="85969" y="1219200"/>
                    <a:pt x="90787" y="1207741"/>
                    <a:pt x="93784" y="1195753"/>
                  </a:cubicBezTo>
                  <a:cubicBezTo>
                    <a:pt x="97692" y="1180122"/>
                    <a:pt x="102626" y="1164713"/>
                    <a:pt x="105508" y="1148861"/>
                  </a:cubicBezTo>
                  <a:cubicBezTo>
                    <a:pt x="125164" y="1040759"/>
                    <a:pt x="108124" y="1098449"/>
                    <a:pt x="128954" y="1008184"/>
                  </a:cubicBezTo>
                  <a:cubicBezTo>
                    <a:pt x="136200" y="976786"/>
                    <a:pt x="152400" y="914400"/>
                    <a:pt x="152400" y="914400"/>
                  </a:cubicBezTo>
                  <a:cubicBezTo>
                    <a:pt x="167189" y="796090"/>
                    <a:pt x="154160" y="850505"/>
                    <a:pt x="187569" y="750277"/>
                  </a:cubicBezTo>
                  <a:cubicBezTo>
                    <a:pt x="191477" y="738554"/>
                    <a:pt x="192437" y="725389"/>
                    <a:pt x="199292" y="715107"/>
                  </a:cubicBezTo>
                  <a:cubicBezTo>
                    <a:pt x="207107" y="703384"/>
                    <a:pt x="217016" y="692813"/>
                    <a:pt x="222738" y="679938"/>
                  </a:cubicBezTo>
                  <a:cubicBezTo>
                    <a:pt x="232775" y="657354"/>
                    <a:pt x="238369" y="633046"/>
                    <a:pt x="246184" y="609600"/>
                  </a:cubicBezTo>
                  <a:lnTo>
                    <a:pt x="257908" y="574430"/>
                  </a:lnTo>
                  <a:cubicBezTo>
                    <a:pt x="261816" y="562707"/>
                    <a:pt x="262776" y="549543"/>
                    <a:pt x="269631" y="539261"/>
                  </a:cubicBezTo>
                  <a:cubicBezTo>
                    <a:pt x="306786" y="483528"/>
                    <a:pt x="288621" y="517459"/>
                    <a:pt x="316523" y="433753"/>
                  </a:cubicBezTo>
                  <a:lnTo>
                    <a:pt x="328246" y="398584"/>
                  </a:lnTo>
                  <a:lnTo>
                    <a:pt x="339969" y="363415"/>
                  </a:lnTo>
                  <a:cubicBezTo>
                    <a:pt x="347784" y="308707"/>
                    <a:pt x="350012" y="252905"/>
                    <a:pt x="363415" y="199292"/>
                  </a:cubicBezTo>
                  <a:cubicBezTo>
                    <a:pt x="367323" y="183661"/>
                    <a:pt x="372256" y="168252"/>
                    <a:pt x="375138" y="152400"/>
                  </a:cubicBezTo>
                  <a:cubicBezTo>
                    <a:pt x="380081" y="125214"/>
                    <a:pt x="380648" y="97262"/>
                    <a:pt x="386861" y="70338"/>
                  </a:cubicBezTo>
                  <a:cubicBezTo>
                    <a:pt x="392418" y="46257"/>
                    <a:pt x="410308" y="0"/>
                    <a:pt x="410308" y="0"/>
                  </a:cubicBezTo>
                  <a:cubicBezTo>
                    <a:pt x="474710" y="193207"/>
                    <a:pt x="428724" y="42034"/>
                    <a:pt x="410308" y="539261"/>
                  </a:cubicBezTo>
                  <a:cubicBezTo>
                    <a:pt x="408710" y="582393"/>
                    <a:pt x="404167" y="625416"/>
                    <a:pt x="398584" y="668215"/>
                  </a:cubicBezTo>
                  <a:cubicBezTo>
                    <a:pt x="380898" y="803802"/>
                    <a:pt x="385064" y="779112"/>
                    <a:pt x="351692" y="879230"/>
                  </a:cubicBezTo>
                  <a:lnTo>
                    <a:pt x="339969" y="914400"/>
                  </a:lnTo>
                  <a:lnTo>
                    <a:pt x="328246" y="949569"/>
                  </a:lnTo>
                  <a:cubicBezTo>
                    <a:pt x="324507" y="975744"/>
                    <a:pt x="311306" y="1072693"/>
                    <a:pt x="304800" y="1101969"/>
                  </a:cubicBezTo>
                  <a:cubicBezTo>
                    <a:pt x="302119" y="1114032"/>
                    <a:pt x="296985" y="1125415"/>
                    <a:pt x="293077" y="1137138"/>
                  </a:cubicBezTo>
                  <a:cubicBezTo>
                    <a:pt x="289169" y="1191846"/>
                    <a:pt x="287096" y="1246715"/>
                    <a:pt x="281354" y="1301261"/>
                  </a:cubicBezTo>
                  <a:cubicBezTo>
                    <a:pt x="277504" y="1337841"/>
                    <a:pt x="265543" y="1371140"/>
                    <a:pt x="257908" y="1406769"/>
                  </a:cubicBezTo>
                  <a:cubicBezTo>
                    <a:pt x="249558" y="1445735"/>
                    <a:pt x="240097" y="1484550"/>
                    <a:pt x="234461" y="1524000"/>
                  </a:cubicBezTo>
                  <a:cubicBezTo>
                    <a:pt x="211840" y="1682350"/>
                    <a:pt x="235568" y="1551201"/>
                    <a:pt x="211015" y="1641230"/>
                  </a:cubicBezTo>
                  <a:cubicBezTo>
                    <a:pt x="202536" y="1672318"/>
                    <a:pt x="187569" y="1735015"/>
                    <a:pt x="187569" y="1735015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27953" y="4852054"/>
              <a:ext cx="544755" cy="2146623"/>
            </a:xfrm>
            <a:custGeom>
              <a:avLst/>
              <a:gdLst>
                <a:gd name="connsiteX0" fmla="*/ 492370 w 492370"/>
                <a:gd name="connsiteY0" fmla="*/ 1852246 h 1957754"/>
                <a:gd name="connsiteX1" fmla="*/ 468924 w 492370"/>
                <a:gd name="connsiteY1" fmla="*/ 1758462 h 1957754"/>
                <a:gd name="connsiteX2" fmla="*/ 422031 w 492370"/>
                <a:gd name="connsiteY2" fmla="*/ 1699846 h 1957754"/>
                <a:gd name="connsiteX3" fmla="*/ 398585 w 492370"/>
                <a:gd name="connsiteY3" fmla="*/ 1629508 h 1957754"/>
                <a:gd name="connsiteX4" fmla="*/ 386862 w 492370"/>
                <a:gd name="connsiteY4" fmla="*/ 1594339 h 1957754"/>
                <a:gd name="connsiteX5" fmla="*/ 363416 w 492370"/>
                <a:gd name="connsiteY5" fmla="*/ 1570892 h 1957754"/>
                <a:gd name="connsiteX6" fmla="*/ 351693 w 492370"/>
                <a:gd name="connsiteY6" fmla="*/ 1535723 h 1957754"/>
                <a:gd name="connsiteX7" fmla="*/ 339970 w 492370"/>
                <a:gd name="connsiteY7" fmla="*/ 1488831 h 1957754"/>
                <a:gd name="connsiteX8" fmla="*/ 316524 w 492370"/>
                <a:gd name="connsiteY8" fmla="*/ 1453662 h 1957754"/>
                <a:gd name="connsiteX9" fmla="*/ 293077 w 492370"/>
                <a:gd name="connsiteY9" fmla="*/ 1383323 h 1957754"/>
                <a:gd name="connsiteX10" fmla="*/ 269631 w 492370"/>
                <a:gd name="connsiteY10" fmla="*/ 1312985 h 1957754"/>
                <a:gd name="connsiteX11" fmla="*/ 257908 w 492370"/>
                <a:gd name="connsiteY11" fmla="*/ 1277815 h 1957754"/>
                <a:gd name="connsiteX12" fmla="*/ 246185 w 492370"/>
                <a:gd name="connsiteY12" fmla="*/ 1230923 h 1957754"/>
                <a:gd name="connsiteX13" fmla="*/ 211016 w 492370"/>
                <a:gd name="connsiteY13" fmla="*/ 1101969 h 1957754"/>
                <a:gd name="connsiteX14" fmla="*/ 199293 w 492370"/>
                <a:gd name="connsiteY14" fmla="*/ 1043354 h 1957754"/>
                <a:gd name="connsiteX15" fmla="*/ 175847 w 492370"/>
                <a:gd name="connsiteY15" fmla="*/ 855785 h 1957754"/>
                <a:gd name="connsiteX16" fmla="*/ 164124 w 492370"/>
                <a:gd name="connsiteY16" fmla="*/ 527539 h 1957754"/>
                <a:gd name="connsiteX17" fmla="*/ 152400 w 492370"/>
                <a:gd name="connsiteY17" fmla="*/ 480646 h 1957754"/>
                <a:gd name="connsiteX18" fmla="*/ 128954 w 492370"/>
                <a:gd name="connsiteY18" fmla="*/ 328246 h 1957754"/>
                <a:gd name="connsiteX19" fmla="*/ 117231 w 492370"/>
                <a:gd name="connsiteY19" fmla="*/ 269631 h 1957754"/>
                <a:gd name="connsiteX20" fmla="*/ 105508 w 492370"/>
                <a:gd name="connsiteY20" fmla="*/ 82062 h 1957754"/>
                <a:gd name="connsiteX21" fmla="*/ 82062 w 492370"/>
                <a:gd name="connsiteY21" fmla="*/ 0 h 1957754"/>
                <a:gd name="connsiteX22" fmla="*/ 46893 w 492370"/>
                <a:gd name="connsiteY22" fmla="*/ 386862 h 1957754"/>
                <a:gd name="connsiteX23" fmla="*/ 35170 w 492370"/>
                <a:gd name="connsiteY23" fmla="*/ 1031631 h 1957754"/>
                <a:gd name="connsiteX24" fmla="*/ 23447 w 492370"/>
                <a:gd name="connsiteY24" fmla="*/ 1090246 h 1957754"/>
                <a:gd name="connsiteX25" fmla="*/ 0 w 492370"/>
                <a:gd name="connsiteY25" fmla="*/ 1324708 h 1957754"/>
                <a:gd name="connsiteX26" fmla="*/ 23447 w 492370"/>
                <a:gd name="connsiteY26" fmla="*/ 1688123 h 1957754"/>
                <a:gd name="connsiteX27" fmla="*/ 35170 w 492370"/>
                <a:gd name="connsiteY27" fmla="*/ 1723292 h 1957754"/>
                <a:gd name="connsiteX28" fmla="*/ 70339 w 492370"/>
                <a:gd name="connsiteY28" fmla="*/ 1863969 h 1957754"/>
                <a:gd name="connsiteX29" fmla="*/ 82062 w 492370"/>
                <a:gd name="connsiteY29" fmla="*/ 1899139 h 1957754"/>
                <a:gd name="connsiteX30" fmla="*/ 93785 w 492370"/>
                <a:gd name="connsiteY30" fmla="*/ 1934308 h 1957754"/>
                <a:gd name="connsiteX31" fmla="*/ 93785 w 492370"/>
                <a:gd name="connsiteY31" fmla="*/ 1957754 h 195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370" h="1957754">
                  <a:moveTo>
                    <a:pt x="492370" y="1852246"/>
                  </a:moveTo>
                  <a:cubicBezTo>
                    <a:pt x="489849" y="1839640"/>
                    <a:pt x="479738" y="1776486"/>
                    <a:pt x="468924" y="1758462"/>
                  </a:cubicBezTo>
                  <a:cubicBezTo>
                    <a:pt x="427166" y="1688866"/>
                    <a:pt x="462250" y="1790338"/>
                    <a:pt x="422031" y="1699846"/>
                  </a:cubicBezTo>
                  <a:cubicBezTo>
                    <a:pt x="411994" y="1677262"/>
                    <a:pt x="406400" y="1652954"/>
                    <a:pt x="398585" y="1629508"/>
                  </a:cubicBezTo>
                  <a:cubicBezTo>
                    <a:pt x="394677" y="1617785"/>
                    <a:pt x="395600" y="1603077"/>
                    <a:pt x="386862" y="1594339"/>
                  </a:cubicBezTo>
                  <a:lnTo>
                    <a:pt x="363416" y="1570892"/>
                  </a:lnTo>
                  <a:cubicBezTo>
                    <a:pt x="359508" y="1559169"/>
                    <a:pt x="355088" y="1547605"/>
                    <a:pt x="351693" y="1535723"/>
                  </a:cubicBezTo>
                  <a:cubicBezTo>
                    <a:pt x="347267" y="1520231"/>
                    <a:pt x="346317" y="1503640"/>
                    <a:pt x="339970" y="1488831"/>
                  </a:cubicBezTo>
                  <a:cubicBezTo>
                    <a:pt x="334420" y="1475881"/>
                    <a:pt x="322246" y="1466537"/>
                    <a:pt x="316524" y="1453662"/>
                  </a:cubicBezTo>
                  <a:cubicBezTo>
                    <a:pt x="306486" y="1431077"/>
                    <a:pt x="300893" y="1406769"/>
                    <a:pt x="293077" y="1383323"/>
                  </a:cubicBezTo>
                  <a:lnTo>
                    <a:pt x="269631" y="1312985"/>
                  </a:lnTo>
                  <a:cubicBezTo>
                    <a:pt x="265723" y="1301262"/>
                    <a:pt x="260905" y="1289803"/>
                    <a:pt x="257908" y="1277815"/>
                  </a:cubicBezTo>
                  <a:cubicBezTo>
                    <a:pt x="254000" y="1262184"/>
                    <a:pt x="250611" y="1246415"/>
                    <a:pt x="246185" y="1230923"/>
                  </a:cubicBezTo>
                  <a:cubicBezTo>
                    <a:pt x="223728" y="1152322"/>
                    <a:pt x="238879" y="1241282"/>
                    <a:pt x="211016" y="1101969"/>
                  </a:cubicBezTo>
                  <a:cubicBezTo>
                    <a:pt x="207108" y="1082431"/>
                    <a:pt x="202569" y="1063008"/>
                    <a:pt x="199293" y="1043354"/>
                  </a:cubicBezTo>
                  <a:cubicBezTo>
                    <a:pt x="188142" y="976447"/>
                    <a:pt x="183481" y="924488"/>
                    <a:pt x="175847" y="855785"/>
                  </a:cubicBezTo>
                  <a:cubicBezTo>
                    <a:pt x="171939" y="746370"/>
                    <a:pt x="170954" y="636811"/>
                    <a:pt x="164124" y="527539"/>
                  </a:cubicBezTo>
                  <a:cubicBezTo>
                    <a:pt x="163119" y="511458"/>
                    <a:pt x="155560" y="496445"/>
                    <a:pt x="152400" y="480646"/>
                  </a:cubicBezTo>
                  <a:cubicBezTo>
                    <a:pt x="139426" y="415776"/>
                    <a:pt x="140213" y="395798"/>
                    <a:pt x="128954" y="328246"/>
                  </a:cubicBezTo>
                  <a:cubicBezTo>
                    <a:pt x="125678" y="308592"/>
                    <a:pt x="121139" y="289169"/>
                    <a:pt x="117231" y="269631"/>
                  </a:cubicBezTo>
                  <a:cubicBezTo>
                    <a:pt x="113323" y="207108"/>
                    <a:pt x="111741" y="144396"/>
                    <a:pt x="105508" y="82062"/>
                  </a:cubicBezTo>
                  <a:cubicBezTo>
                    <a:pt x="103405" y="61032"/>
                    <a:pt x="89203" y="21424"/>
                    <a:pt x="82062" y="0"/>
                  </a:cubicBezTo>
                  <a:cubicBezTo>
                    <a:pt x="25229" y="170501"/>
                    <a:pt x="59531" y="45641"/>
                    <a:pt x="46893" y="386862"/>
                  </a:cubicBezTo>
                  <a:cubicBezTo>
                    <a:pt x="42985" y="601785"/>
                    <a:pt x="42331" y="816792"/>
                    <a:pt x="35170" y="1031631"/>
                  </a:cubicBezTo>
                  <a:cubicBezTo>
                    <a:pt x="34506" y="1051545"/>
                    <a:pt x="25821" y="1070463"/>
                    <a:pt x="23447" y="1090246"/>
                  </a:cubicBezTo>
                  <a:cubicBezTo>
                    <a:pt x="14089" y="1168230"/>
                    <a:pt x="0" y="1324708"/>
                    <a:pt x="0" y="1324708"/>
                  </a:cubicBezTo>
                  <a:cubicBezTo>
                    <a:pt x="3935" y="1419132"/>
                    <a:pt x="1081" y="1576293"/>
                    <a:pt x="23447" y="1688123"/>
                  </a:cubicBezTo>
                  <a:cubicBezTo>
                    <a:pt x="25870" y="1700240"/>
                    <a:pt x="31262" y="1711569"/>
                    <a:pt x="35170" y="1723292"/>
                  </a:cubicBezTo>
                  <a:cubicBezTo>
                    <a:pt x="50956" y="1818011"/>
                    <a:pt x="39376" y="1771079"/>
                    <a:pt x="70339" y="1863969"/>
                  </a:cubicBezTo>
                  <a:lnTo>
                    <a:pt x="82062" y="1899139"/>
                  </a:lnTo>
                  <a:cubicBezTo>
                    <a:pt x="85970" y="1910862"/>
                    <a:pt x="93785" y="1921951"/>
                    <a:pt x="93785" y="1934308"/>
                  </a:cubicBezTo>
                  <a:lnTo>
                    <a:pt x="93785" y="1957754"/>
                  </a:ln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4" name="Rectangle 23"/>
          <p:cNvSpPr/>
          <p:nvPr/>
        </p:nvSpPr>
        <p:spPr>
          <a:xfrm rot="19639626">
            <a:off x="3345833" y="2630280"/>
            <a:ext cx="20954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b="1" dirty="0">
                <a:latin typeface="Segoe Print" pitchFamily="2" charset="0"/>
                <a:cs typeface="Calibri" pitchFamily="34" charset="0"/>
              </a:rPr>
              <a:t>b</a:t>
            </a:r>
            <a:r>
              <a:rPr lang="en-AU" sz="5000" b="1" dirty="0" smtClean="0">
                <a:latin typeface="Segoe Print" pitchFamily="2" charset="0"/>
                <a:cs typeface="Calibri" pitchFamily="34" charset="0"/>
              </a:rPr>
              <a:t>eliefs</a:t>
            </a:r>
            <a:endParaRPr lang="en-AU" sz="5000" b="1" dirty="0">
              <a:latin typeface="Segoe Print" pitchFamily="2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021874">
            <a:off x="2539705" y="4406501"/>
            <a:ext cx="31598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dirty="0" smtClean="0">
                <a:latin typeface="Britannic Bold" pitchFamily="34" charset="0"/>
                <a:cs typeface="Calibri" pitchFamily="34" charset="0"/>
              </a:rPr>
              <a:t>knowledge</a:t>
            </a:r>
            <a:endParaRPr lang="en-AU" sz="5000" dirty="0">
              <a:latin typeface="Britannic Bold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7824" y="6237312"/>
            <a:ext cx="2725425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experiences</a:t>
            </a:r>
            <a:endParaRPr lang="en-AU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19872" y="3717032"/>
            <a:ext cx="26036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800" b="1" dirty="0" smtClean="0">
                <a:latin typeface="Algerian" pitchFamily="82" charset="0"/>
                <a:cs typeface="Calibri" pitchFamily="34" charset="0"/>
              </a:rPr>
              <a:t>culture</a:t>
            </a:r>
            <a:endParaRPr lang="en-AU" sz="3800" b="1" dirty="0">
              <a:latin typeface="Algerian" pitchFamily="82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80910" y="5373216"/>
            <a:ext cx="1502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000" dirty="0" smtClean="0">
                <a:latin typeface="Forte" pitchFamily="66" charset="0"/>
                <a:cs typeface="Calibri" pitchFamily="34" charset="0"/>
              </a:rPr>
              <a:t>tastes</a:t>
            </a:r>
            <a:endParaRPr lang="en-AU" sz="4000" dirty="0">
              <a:latin typeface="Forte" pitchFamily="66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55149" y="1582809"/>
            <a:ext cx="1744548" cy="1727635"/>
            <a:chOff x="1855149" y="1582809"/>
            <a:chExt cx="1744548" cy="1727635"/>
          </a:xfrm>
        </p:grpSpPr>
        <p:sp>
          <p:nvSpPr>
            <p:cNvPr id="7" name="Oval 6"/>
            <p:cNvSpPr/>
            <p:nvPr/>
          </p:nvSpPr>
          <p:spPr>
            <a:xfrm>
              <a:off x="1855149" y="1582809"/>
              <a:ext cx="1744548" cy="17276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3514" y="1965900"/>
              <a:ext cx="1584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smtClean="0">
                  <a:solidFill>
                    <a:srgbClr val="CC0000"/>
                  </a:solidFill>
                  <a:latin typeface="+mj-lt"/>
                </a:rPr>
                <a:t>Habitus guides perception</a:t>
              </a:r>
              <a:endParaRPr lang="en-AU" sz="1800" b="1" dirty="0">
                <a:solidFill>
                  <a:srgbClr val="CC0000"/>
                </a:solidFill>
                <a:latin typeface="+mj-lt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 rot="1337222">
            <a:off x="266323" y="1348040"/>
            <a:ext cx="2017167" cy="1238747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/>
          <p:cNvGrpSpPr/>
          <p:nvPr/>
        </p:nvGrpSpPr>
        <p:grpSpPr>
          <a:xfrm>
            <a:off x="5652120" y="3933613"/>
            <a:ext cx="1744548" cy="1727635"/>
            <a:chOff x="5652120" y="3933613"/>
            <a:chExt cx="1744548" cy="1727635"/>
          </a:xfrm>
        </p:grpSpPr>
        <p:sp>
          <p:nvSpPr>
            <p:cNvPr id="19" name="Oval 18"/>
            <p:cNvSpPr/>
            <p:nvPr/>
          </p:nvSpPr>
          <p:spPr>
            <a:xfrm>
              <a:off x="5652120" y="3933613"/>
              <a:ext cx="1744548" cy="17276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2915" y="4377878"/>
              <a:ext cx="1584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smtClean="0">
                  <a:solidFill>
                    <a:srgbClr val="CC0000"/>
                  </a:solidFill>
                  <a:latin typeface="+mj-lt"/>
                </a:rPr>
                <a:t>Habitus guides action</a:t>
              </a:r>
              <a:endParaRPr lang="en-AU" sz="1800" b="1" dirty="0">
                <a:solidFill>
                  <a:srgbClr val="CC0000"/>
                </a:solidFill>
                <a:latin typeface="+mj-lt"/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20742532">
            <a:off x="7044344" y="3981126"/>
            <a:ext cx="2017167" cy="1238747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62" name="Group 61"/>
          <p:cNvGrpSpPr/>
          <p:nvPr/>
        </p:nvGrpSpPr>
        <p:grpSpPr>
          <a:xfrm>
            <a:off x="38724" y="-12397"/>
            <a:ext cx="9107488" cy="758084"/>
            <a:chOff x="-1196" y="18415"/>
            <a:chExt cx="9107488" cy="758084"/>
          </a:xfrm>
        </p:grpSpPr>
        <p:cxnSp>
          <p:nvCxnSpPr>
            <p:cNvPr id="61" name="Straight Connector 60"/>
            <p:cNvCxnSpPr>
              <a:stCxn id="56" idx="1"/>
            </p:cNvCxnSpPr>
            <p:nvPr/>
          </p:nvCxnSpPr>
          <p:spPr>
            <a:xfrm flipV="1">
              <a:off x="388019" y="609655"/>
              <a:ext cx="8428696" cy="52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-1196" y="18415"/>
              <a:ext cx="91074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400" i="1" dirty="0">
                  <a:latin typeface="Calibri" pitchFamily="34" charset="0"/>
                  <a:cs typeface="Calibri" pitchFamily="34" charset="0"/>
                </a:rPr>
                <a:t>a</a:t>
              </a:r>
              <a:r>
                <a:rPr lang="en-AU" sz="2400" i="1" dirty="0" smtClean="0">
                  <a:latin typeface="Calibri" pitchFamily="34" charset="0"/>
                  <a:cs typeface="Calibri" pitchFamily="34" charset="0"/>
                </a:rPr>
                <a:t>wareness of habitus functions </a:t>
              </a:r>
              <a:r>
                <a:rPr lang="en-AU" sz="2400" i="1" u="sng" dirty="0" smtClean="0">
                  <a:latin typeface="Calibri" pitchFamily="34" charset="0"/>
                  <a:cs typeface="Calibri" pitchFamily="34" charset="0"/>
                </a:rPr>
                <a:t>can</a:t>
              </a:r>
              <a:r>
                <a:rPr lang="en-AU" sz="2400" i="1" dirty="0" smtClean="0">
                  <a:latin typeface="Calibri" pitchFamily="34" charset="0"/>
                  <a:cs typeface="Calibri" pitchFamily="34" charset="0"/>
                </a:rPr>
                <a:t> occur at any point in this process…</a:t>
              </a:r>
              <a:endParaRPr lang="en-AU" sz="2400" i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07505" y="459094"/>
              <a:ext cx="8849467" cy="317405"/>
              <a:chOff x="107505" y="459094"/>
              <a:chExt cx="8849467" cy="31740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66638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700108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45532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082214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14999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429615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85319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46091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279561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524985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61667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894452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009068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77607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38379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871849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117273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253955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486740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601356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945754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293155" y="526614"/>
                <a:ext cx="166082" cy="166082"/>
              </a:xfrm>
              <a:prstGeom prst="ellipse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Right Arrow 54"/>
              <p:cNvSpPr/>
              <p:nvPr/>
            </p:nvSpPr>
            <p:spPr>
              <a:xfrm>
                <a:off x="8676458" y="464877"/>
                <a:ext cx="280514" cy="311622"/>
              </a:xfrm>
              <a:prstGeom prst="rightArrow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6" name="Right Arrow 55"/>
              <p:cNvSpPr/>
              <p:nvPr/>
            </p:nvSpPr>
            <p:spPr>
              <a:xfrm rot="10800000">
                <a:off x="107505" y="459094"/>
                <a:ext cx="280514" cy="311622"/>
              </a:xfrm>
              <a:prstGeom prst="rightArrow">
                <a:avLst/>
              </a:prstGeom>
              <a:solidFill>
                <a:srgbClr val="CC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63" name="Rectangle 62"/>
          <p:cNvSpPr/>
          <p:nvPr/>
        </p:nvSpPr>
        <p:spPr>
          <a:xfrm>
            <a:off x="5132029" y="626737"/>
            <a:ext cx="401197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500" i="1" dirty="0" smtClean="0">
                <a:latin typeface="Calibri" pitchFamily="34" charset="0"/>
                <a:cs typeface="Calibri" pitchFamily="34" charset="0"/>
              </a:rPr>
              <a:t>… but often it does not. </a:t>
            </a:r>
            <a:endParaRPr lang="en-AU" sz="25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02230" y="1599764"/>
            <a:ext cx="171784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800" b="1" dirty="0">
                <a:latin typeface="Calibri" pitchFamily="34" charset="0"/>
                <a:cs typeface="Calibri" pitchFamily="34" charset="0"/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19984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12755" r="4706" b="23304"/>
          <a:stretch/>
        </p:blipFill>
        <p:spPr bwMode="auto">
          <a:xfrm>
            <a:off x="4572000" y="3501008"/>
            <a:ext cx="4057583" cy="280831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20480" y="620688"/>
            <a:ext cx="4788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Habitus is a </a:t>
            </a:r>
            <a:br>
              <a:rPr lang="en-AU" sz="4000" b="1" dirty="0" smtClean="0">
                <a:latin typeface="Calibri" pitchFamily="34" charset="0"/>
                <a:cs typeface="Calibri" pitchFamily="34" charset="0"/>
              </a:rPr>
            </a:br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“feel for the game”</a:t>
            </a:r>
          </a:p>
          <a:p>
            <a:pPr algn="ctr"/>
            <a:endParaRPr lang="en-AU" sz="20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AU" sz="3000" dirty="0" smtClean="0">
                <a:latin typeface="Calibri" pitchFamily="34" charset="0"/>
                <a:cs typeface="Calibri" pitchFamily="34" charset="0"/>
              </a:rPr>
              <a:t>(Bourdieu, 1998;</a:t>
            </a:r>
          </a:p>
          <a:p>
            <a:pPr algn="ctr"/>
            <a:r>
              <a:rPr lang="en-AU" sz="3000" dirty="0" err="1" smtClean="0">
                <a:latin typeface="Calibri" pitchFamily="34" charset="0"/>
                <a:cs typeface="Calibri" pitchFamily="34" charset="0"/>
              </a:rPr>
              <a:t>Wacquant</a:t>
            </a:r>
            <a:r>
              <a:rPr lang="en-AU" sz="3000" dirty="0" smtClean="0">
                <a:latin typeface="Calibri" pitchFamily="34" charset="0"/>
                <a:cs typeface="Calibri" pitchFamily="34" charset="0"/>
              </a:rPr>
              <a:t>, 2004a)</a:t>
            </a:r>
            <a:endParaRPr lang="en-AU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08" y="3573016"/>
            <a:ext cx="428396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latin typeface="Calibri" pitchFamily="34" charset="0"/>
                <a:cs typeface="Calibri" pitchFamily="34" charset="0"/>
              </a:rPr>
              <a:t>Habitus underlies practitioner behavior in all practices, including teaching.</a:t>
            </a:r>
          </a:p>
          <a:p>
            <a:pPr algn="ctr"/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000" dirty="0" smtClean="0">
                <a:latin typeface="Calibri" pitchFamily="34" charset="0"/>
                <a:cs typeface="Calibri" pitchFamily="34" charset="0"/>
              </a:rPr>
              <a:t>(Roth, et al., 2000)</a:t>
            </a:r>
            <a:endParaRPr lang="en-AU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David-Beckham-Samsung-Soccer-Commercial-david-beckham-30947456-1222-92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888432" cy="2927462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75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9742" r="4706" b="13786"/>
          <a:stretch/>
        </p:blipFill>
        <p:spPr bwMode="auto">
          <a:xfrm>
            <a:off x="2267744" y="2321992"/>
            <a:ext cx="4643092" cy="3843312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70" y="2970064"/>
            <a:ext cx="23367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Kathryn</a:t>
            </a:r>
          </a:p>
          <a:p>
            <a:pPr algn="ctr"/>
            <a:r>
              <a:rPr lang="en-A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ESOL teacher</a:t>
            </a:r>
            <a:endParaRPr lang="en-AU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39450"/>
            <a:ext cx="90364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300" b="1" dirty="0">
                <a:latin typeface="Calibri" pitchFamily="34" charset="0"/>
                <a:cs typeface="Calibri" pitchFamily="34" charset="0"/>
              </a:rPr>
              <a:t>M</a:t>
            </a:r>
            <a:r>
              <a:rPr lang="en-AU" sz="3300" b="1" dirty="0" smtClean="0">
                <a:latin typeface="Calibri" pitchFamily="34" charset="0"/>
                <a:cs typeface="Calibri" pitchFamily="34" charset="0"/>
              </a:rPr>
              <a:t>icro-analytical study:</a:t>
            </a:r>
            <a:endParaRPr lang="en-AU" sz="3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4228" y="3618136"/>
            <a:ext cx="23367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Gabrielle</a:t>
            </a:r>
          </a:p>
          <a:p>
            <a:pPr algn="ctr"/>
            <a:r>
              <a:rPr lang="en-A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ESL student</a:t>
            </a:r>
            <a:endParaRPr lang="en-AU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032" y="908720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dirty="0" smtClean="0">
                <a:latin typeface="Calibri" pitchFamily="34" charset="0"/>
                <a:cs typeface="Calibri" pitchFamily="34" charset="0"/>
              </a:rPr>
              <a:t>Ways an ESOL teacher uses her body to balance two needs: </a:t>
            </a:r>
            <a:r>
              <a:rPr lang="en-AU" sz="3000" b="1" i="1" dirty="0" smtClean="0">
                <a:latin typeface="Calibri" pitchFamily="34" charset="0"/>
                <a:cs typeface="Calibri" pitchFamily="34" charset="0"/>
              </a:rPr>
              <a:t>managing time</a:t>
            </a: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AU" sz="3000" dirty="0" smtClean="0">
                <a:latin typeface="Calibri" pitchFamily="34" charset="0"/>
                <a:cs typeface="Calibri" pitchFamily="34" charset="0"/>
              </a:rPr>
              <a:t>while </a:t>
            </a:r>
            <a:r>
              <a:rPr lang="en-AU" sz="3000" b="1" i="1" dirty="0" smtClean="0">
                <a:latin typeface="Calibri" pitchFamily="34" charset="0"/>
                <a:cs typeface="Calibri" pitchFamily="34" charset="0"/>
              </a:rPr>
              <a:t>communicating care</a:t>
            </a:r>
            <a:endParaRPr lang="en-AU" sz="33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ze from 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4236" y="1988840"/>
            <a:ext cx="5204228" cy="3903172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016" y="228997"/>
            <a:ext cx="91805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300" b="1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AU" sz="3300" b="1" u="sng" dirty="0" smtClean="0">
                <a:latin typeface="Calibri" pitchFamily="34" charset="0"/>
                <a:cs typeface="Calibri" pitchFamily="34" charset="0"/>
              </a:rPr>
              <a:t>all instances</a:t>
            </a:r>
            <a:r>
              <a:rPr lang="en-AU" sz="3300" b="1" dirty="0" smtClean="0">
                <a:latin typeface="Calibri" pitchFamily="34" charset="0"/>
                <a:cs typeface="Calibri" pitchFamily="34" charset="0"/>
              </a:rPr>
              <a:t> of learner storytelling studied, </a:t>
            </a:r>
            <a:br>
              <a:rPr lang="en-AU" sz="3300" b="1" dirty="0" smtClean="0">
                <a:latin typeface="Calibri" pitchFamily="34" charset="0"/>
                <a:cs typeface="Calibri" pitchFamily="34" charset="0"/>
              </a:rPr>
            </a:br>
            <a:r>
              <a:rPr lang="en-AU" sz="3300" b="1" dirty="0" smtClean="0">
                <a:latin typeface="Calibri" pitchFamily="34" charset="0"/>
                <a:cs typeface="Calibri" pitchFamily="34" charset="0"/>
              </a:rPr>
              <a:t>Kathryn positions herself as an active listener by…</a:t>
            </a:r>
            <a:endParaRPr lang="en-AU" sz="3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AU" sz="33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520" y="1614060"/>
            <a:ext cx="4597912" cy="1123750"/>
            <a:chOff x="251520" y="1614060"/>
            <a:chExt cx="4597912" cy="112375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ight Arrow 7"/>
            <p:cNvSpPr/>
            <p:nvPr/>
          </p:nvSpPr>
          <p:spPr>
            <a:xfrm rot="1016011">
              <a:off x="2832265" y="2401321"/>
              <a:ext cx="2017167" cy="336489"/>
            </a:xfrm>
            <a:prstGeom prst="rightArrow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520" y="1614060"/>
              <a:ext cx="2884839" cy="1015663"/>
            </a:xfrm>
            <a:prstGeom prst="rect">
              <a:avLst/>
            </a:prstGeom>
            <a:grp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Shifting her gaze to Gabrielle</a:t>
              </a:r>
              <a:endParaRPr lang="en-AU" sz="3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6845" y="3116108"/>
            <a:ext cx="4585733" cy="1040523"/>
            <a:chOff x="256845" y="3116108"/>
            <a:chExt cx="4585733" cy="104052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ight Arrow 10"/>
            <p:cNvSpPr/>
            <p:nvPr/>
          </p:nvSpPr>
          <p:spPr>
            <a:xfrm rot="21236165">
              <a:off x="2825411" y="3116108"/>
              <a:ext cx="2017167" cy="336489"/>
            </a:xfrm>
            <a:prstGeom prst="rightArrow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845" y="3140968"/>
              <a:ext cx="2884839" cy="1015663"/>
            </a:xfrm>
            <a:prstGeom prst="rect">
              <a:avLst/>
            </a:prstGeom>
            <a:grp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Nodding at key moments</a:t>
              </a:r>
              <a:endParaRPr lang="en-AU" sz="3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2169" y="4381832"/>
            <a:ext cx="4774800" cy="1855480"/>
            <a:chOff x="262169" y="4381832"/>
            <a:chExt cx="4774800" cy="18554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Right Arrow 12"/>
            <p:cNvSpPr/>
            <p:nvPr/>
          </p:nvSpPr>
          <p:spPr>
            <a:xfrm rot="20237283">
              <a:off x="2823109" y="4381832"/>
              <a:ext cx="2213860" cy="336489"/>
            </a:xfrm>
            <a:prstGeom prst="rightArrow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169" y="4759984"/>
              <a:ext cx="2884839" cy="1477328"/>
            </a:xfrm>
            <a:prstGeom prst="rect">
              <a:avLst/>
            </a:prstGeom>
            <a:grp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Facing Gabrielle with her whole body—no torque</a:t>
              </a:r>
              <a:endParaRPr lang="en-AU" sz="3000" b="1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0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orque Example 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6000" y="1990800"/>
            <a:ext cx="5203198" cy="39024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2169" y="3642853"/>
            <a:ext cx="4791623" cy="1243145"/>
            <a:chOff x="262169" y="3642853"/>
            <a:chExt cx="4791623" cy="124314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Right Arrow 12"/>
            <p:cNvSpPr/>
            <p:nvPr/>
          </p:nvSpPr>
          <p:spPr>
            <a:xfrm rot="20027260">
              <a:off x="2641083" y="3642853"/>
              <a:ext cx="2412709" cy="336489"/>
            </a:xfrm>
            <a:prstGeom prst="rightArrow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169" y="3870335"/>
              <a:ext cx="2884839" cy="1015663"/>
            </a:xfrm>
            <a:prstGeom prst="rect">
              <a:avLst/>
            </a:prstGeom>
            <a:grp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Shifting gaze to the chalkboard</a:t>
              </a:r>
              <a:endParaRPr lang="en-AU" sz="3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169" y="4737616"/>
            <a:ext cx="4896635" cy="1896904"/>
            <a:chOff x="262169" y="4737616"/>
            <a:chExt cx="4896635" cy="189690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Right Arrow 9"/>
            <p:cNvSpPr/>
            <p:nvPr/>
          </p:nvSpPr>
          <p:spPr>
            <a:xfrm rot="19651901">
              <a:off x="2566232" y="4737616"/>
              <a:ext cx="2592572" cy="336489"/>
            </a:xfrm>
            <a:prstGeom prst="rightArrow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169" y="5157192"/>
              <a:ext cx="2884839" cy="1477328"/>
            </a:xfrm>
            <a:prstGeom prst="rect">
              <a:avLst/>
            </a:prstGeom>
            <a:grp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Gently </a:t>
              </a:r>
              <a:r>
                <a:rPr lang="en-AU" sz="3000" b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torquing</a:t>
              </a:r>
              <a:r>
                <a:rPr lang="en-AU" sz="3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her body toward the chalkboard</a:t>
              </a:r>
              <a:endParaRPr lang="en-AU" sz="3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4016" y="228997"/>
            <a:ext cx="90364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300" b="1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AU" sz="3300" b="1" u="sng" dirty="0" smtClean="0">
                <a:latin typeface="Calibri" pitchFamily="34" charset="0"/>
                <a:cs typeface="Calibri" pitchFamily="34" charset="0"/>
              </a:rPr>
              <a:t>all instances</a:t>
            </a:r>
            <a:r>
              <a:rPr lang="en-AU" sz="3300" b="1" dirty="0" smtClean="0">
                <a:latin typeface="Calibri" pitchFamily="34" charset="0"/>
                <a:cs typeface="Calibri" pitchFamily="34" charset="0"/>
              </a:rPr>
              <a:t> of learner storytelling studied, </a:t>
            </a:r>
            <a:br>
              <a:rPr lang="en-AU" sz="3300" b="1" dirty="0" smtClean="0">
                <a:latin typeface="Calibri" pitchFamily="34" charset="0"/>
                <a:cs typeface="Calibri" pitchFamily="34" charset="0"/>
              </a:rPr>
            </a:br>
            <a:r>
              <a:rPr lang="en-AU" sz="3300" b="1" dirty="0" smtClean="0">
                <a:latin typeface="Calibri" pitchFamily="34" charset="0"/>
                <a:cs typeface="Calibri" pitchFamily="34" charset="0"/>
              </a:rPr>
              <a:t>Kathryn returns to the main teaching activity by…</a:t>
            </a:r>
            <a:endParaRPr lang="en-AU" sz="3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AU" sz="33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2169" y="1641459"/>
            <a:ext cx="4714120" cy="1938992"/>
            <a:chOff x="262169" y="1641459"/>
            <a:chExt cx="4714120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ight Arrow 6"/>
            <p:cNvSpPr/>
            <p:nvPr/>
          </p:nvSpPr>
          <p:spPr>
            <a:xfrm rot="909422">
              <a:off x="2959122" y="2390713"/>
              <a:ext cx="2017167" cy="336489"/>
            </a:xfrm>
            <a:prstGeom prst="rightArrow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169" y="1641459"/>
              <a:ext cx="2884839" cy="1938992"/>
            </a:xfrm>
            <a:prstGeom prst="rect">
              <a:avLst/>
            </a:prstGeom>
            <a:grp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Responding to Gabrielle’s story and relating it to larger activity</a:t>
              </a:r>
              <a:endParaRPr lang="en-AU" sz="3000" b="1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6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14349" r="51642" b="27691"/>
          <a:stretch/>
        </p:blipFill>
        <p:spPr bwMode="auto">
          <a:xfrm>
            <a:off x="6084168" y="1597122"/>
            <a:ext cx="2780520" cy="4991942"/>
          </a:xfrm>
          <a:prstGeom prst="rect">
            <a:avLst/>
          </a:prstGeom>
          <a:ln w="19050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520" y="160764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300" b="1" dirty="0" smtClean="0">
                <a:latin typeface="Calibri" pitchFamily="34" charset="0"/>
                <a:cs typeface="Calibri" pitchFamily="34" charset="0"/>
              </a:rPr>
              <a:t>Kathryn was not consciously aware of the bodily movements that helped her balance these needs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487" y="1720016"/>
            <a:ext cx="4312370" cy="5328592"/>
            <a:chOff x="-215225" y="404107"/>
            <a:chExt cx="5361776" cy="6625293"/>
          </a:xfrm>
        </p:grpSpPr>
        <p:sp>
          <p:nvSpPr>
            <p:cNvPr id="11" name="Freeform 10"/>
            <p:cNvSpPr/>
            <p:nvPr/>
          </p:nvSpPr>
          <p:spPr>
            <a:xfrm>
              <a:off x="-215225" y="404107"/>
              <a:ext cx="2721677" cy="6458466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2481626" y="404664"/>
              <a:ext cx="2664925" cy="6458466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382" y="4852054"/>
              <a:ext cx="556540" cy="2177346"/>
            </a:xfrm>
            <a:custGeom>
              <a:avLst/>
              <a:gdLst>
                <a:gd name="connsiteX0" fmla="*/ 0 w 443478"/>
                <a:gd name="connsiteY0" fmla="*/ 1688123 h 1735015"/>
                <a:gd name="connsiteX1" fmla="*/ 11723 w 443478"/>
                <a:gd name="connsiteY1" fmla="*/ 1594338 h 1735015"/>
                <a:gd name="connsiteX2" fmla="*/ 23446 w 443478"/>
                <a:gd name="connsiteY2" fmla="*/ 1547446 h 1735015"/>
                <a:gd name="connsiteX3" fmla="*/ 46892 w 443478"/>
                <a:gd name="connsiteY3" fmla="*/ 1336430 h 1735015"/>
                <a:gd name="connsiteX4" fmla="*/ 82061 w 443478"/>
                <a:gd name="connsiteY4" fmla="*/ 1230923 h 1735015"/>
                <a:gd name="connsiteX5" fmla="*/ 93784 w 443478"/>
                <a:gd name="connsiteY5" fmla="*/ 1195753 h 1735015"/>
                <a:gd name="connsiteX6" fmla="*/ 105508 w 443478"/>
                <a:gd name="connsiteY6" fmla="*/ 1148861 h 1735015"/>
                <a:gd name="connsiteX7" fmla="*/ 128954 w 443478"/>
                <a:gd name="connsiteY7" fmla="*/ 1008184 h 1735015"/>
                <a:gd name="connsiteX8" fmla="*/ 152400 w 443478"/>
                <a:gd name="connsiteY8" fmla="*/ 914400 h 1735015"/>
                <a:gd name="connsiteX9" fmla="*/ 187569 w 443478"/>
                <a:gd name="connsiteY9" fmla="*/ 750277 h 1735015"/>
                <a:gd name="connsiteX10" fmla="*/ 199292 w 443478"/>
                <a:gd name="connsiteY10" fmla="*/ 715107 h 1735015"/>
                <a:gd name="connsiteX11" fmla="*/ 222738 w 443478"/>
                <a:gd name="connsiteY11" fmla="*/ 679938 h 1735015"/>
                <a:gd name="connsiteX12" fmla="*/ 246184 w 443478"/>
                <a:gd name="connsiteY12" fmla="*/ 609600 h 1735015"/>
                <a:gd name="connsiteX13" fmla="*/ 257908 w 443478"/>
                <a:gd name="connsiteY13" fmla="*/ 574430 h 1735015"/>
                <a:gd name="connsiteX14" fmla="*/ 269631 w 443478"/>
                <a:gd name="connsiteY14" fmla="*/ 539261 h 1735015"/>
                <a:gd name="connsiteX15" fmla="*/ 316523 w 443478"/>
                <a:gd name="connsiteY15" fmla="*/ 433753 h 1735015"/>
                <a:gd name="connsiteX16" fmla="*/ 328246 w 443478"/>
                <a:gd name="connsiteY16" fmla="*/ 398584 h 1735015"/>
                <a:gd name="connsiteX17" fmla="*/ 339969 w 443478"/>
                <a:gd name="connsiteY17" fmla="*/ 363415 h 1735015"/>
                <a:gd name="connsiteX18" fmla="*/ 363415 w 443478"/>
                <a:gd name="connsiteY18" fmla="*/ 199292 h 1735015"/>
                <a:gd name="connsiteX19" fmla="*/ 375138 w 443478"/>
                <a:gd name="connsiteY19" fmla="*/ 152400 h 1735015"/>
                <a:gd name="connsiteX20" fmla="*/ 386861 w 443478"/>
                <a:gd name="connsiteY20" fmla="*/ 70338 h 1735015"/>
                <a:gd name="connsiteX21" fmla="*/ 410308 w 443478"/>
                <a:gd name="connsiteY21" fmla="*/ 0 h 1735015"/>
                <a:gd name="connsiteX22" fmla="*/ 410308 w 443478"/>
                <a:gd name="connsiteY22" fmla="*/ 539261 h 1735015"/>
                <a:gd name="connsiteX23" fmla="*/ 398584 w 443478"/>
                <a:gd name="connsiteY23" fmla="*/ 668215 h 1735015"/>
                <a:gd name="connsiteX24" fmla="*/ 351692 w 443478"/>
                <a:gd name="connsiteY24" fmla="*/ 879230 h 1735015"/>
                <a:gd name="connsiteX25" fmla="*/ 339969 w 443478"/>
                <a:gd name="connsiteY25" fmla="*/ 914400 h 1735015"/>
                <a:gd name="connsiteX26" fmla="*/ 328246 w 443478"/>
                <a:gd name="connsiteY26" fmla="*/ 949569 h 1735015"/>
                <a:gd name="connsiteX27" fmla="*/ 304800 w 443478"/>
                <a:gd name="connsiteY27" fmla="*/ 1101969 h 1735015"/>
                <a:gd name="connsiteX28" fmla="*/ 293077 w 443478"/>
                <a:gd name="connsiteY28" fmla="*/ 1137138 h 1735015"/>
                <a:gd name="connsiteX29" fmla="*/ 281354 w 443478"/>
                <a:gd name="connsiteY29" fmla="*/ 1301261 h 1735015"/>
                <a:gd name="connsiteX30" fmla="*/ 257908 w 443478"/>
                <a:gd name="connsiteY30" fmla="*/ 1406769 h 1735015"/>
                <a:gd name="connsiteX31" fmla="*/ 234461 w 443478"/>
                <a:gd name="connsiteY31" fmla="*/ 1524000 h 1735015"/>
                <a:gd name="connsiteX32" fmla="*/ 211015 w 443478"/>
                <a:gd name="connsiteY32" fmla="*/ 1641230 h 1735015"/>
                <a:gd name="connsiteX33" fmla="*/ 187569 w 443478"/>
                <a:gd name="connsiteY33" fmla="*/ 1735015 h 17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3478" h="1735015">
                  <a:moveTo>
                    <a:pt x="0" y="1688123"/>
                  </a:moveTo>
                  <a:cubicBezTo>
                    <a:pt x="3908" y="1656861"/>
                    <a:pt x="6544" y="1625414"/>
                    <a:pt x="11723" y="1594338"/>
                  </a:cubicBezTo>
                  <a:cubicBezTo>
                    <a:pt x="14372" y="1578445"/>
                    <a:pt x="21167" y="1563396"/>
                    <a:pt x="23446" y="1547446"/>
                  </a:cubicBezTo>
                  <a:cubicBezTo>
                    <a:pt x="27857" y="1516571"/>
                    <a:pt x="38679" y="1374758"/>
                    <a:pt x="46892" y="1336430"/>
                  </a:cubicBezTo>
                  <a:cubicBezTo>
                    <a:pt x="46892" y="1336429"/>
                    <a:pt x="76199" y="1248508"/>
                    <a:pt x="82061" y="1230923"/>
                  </a:cubicBezTo>
                  <a:cubicBezTo>
                    <a:pt x="85969" y="1219200"/>
                    <a:pt x="90787" y="1207741"/>
                    <a:pt x="93784" y="1195753"/>
                  </a:cubicBezTo>
                  <a:cubicBezTo>
                    <a:pt x="97692" y="1180122"/>
                    <a:pt x="102626" y="1164713"/>
                    <a:pt x="105508" y="1148861"/>
                  </a:cubicBezTo>
                  <a:cubicBezTo>
                    <a:pt x="125164" y="1040759"/>
                    <a:pt x="108124" y="1098449"/>
                    <a:pt x="128954" y="1008184"/>
                  </a:cubicBezTo>
                  <a:cubicBezTo>
                    <a:pt x="136200" y="976786"/>
                    <a:pt x="152400" y="914400"/>
                    <a:pt x="152400" y="914400"/>
                  </a:cubicBezTo>
                  <a:cubicBezTo>
                    <a:pt x="167189" y="796090"/>
                    <a:pt x="154160" y="850505"/>
                    <a:pt x="187569" y="750277"/>
                  </a:cubicBezTo>
                  <a:cubicBezTo>
                    <a:pt x="191477" y="738554"/>
                    <a:pt x="192437" y="725389"/>
                    <a:pt x="199292" y="715107"/>
                  </a:cubicBezTo>
                  <a:cubicBezTo>
                    <a:pt x="207107" y="703384"/>
                    <a:pt x="217016" y="692813"/>
                    <a:pt x="222738" y="679938"/>
                  </a:cubicBezTo>
                  <a:cubicBezTo>
                    <a:pt x="232775" y="657354"/>
                    <a:pt x="238369" y="633046"/>
                    <a:pt x="246184" y="609600"/>
                  </a:cubicBezTo>
                  <a:lnTo>
                    <a:pt x="257908" y="574430"/>
                  </a:lnTo>
                  <a:cubicBezTo>
                    <a:pt x="261816" y="562707"/>
                    <a:pt x="262776" y="549543"/>
                    <a:pt x="269631" y="539261"/>
                  </a:cubicBezTo>
                  <a:cubicBezTo>
                    <a:pt x="306786" y="483528"/>
                    <a:pt x="288621" y="517459"/>
                    <a:pt x="316523" y="433753"/>
                  </a:cubicBezTo>
                  <a:lnTo>
                    <a:pt x="328246" y="398584"/>
                  </a:lnTo>
                  <a:lnTo>
                    <a:pt x="339969" y="363415"/>
                  </a:lnTo>
                  <a:cubicBezTo>
                    <a:pt x="347784" y="308707"/>
                    <a:pt x="350012" y="252905"/>
                    <a:pt x="363415" y="199292"/>
                  </a:cubicBezTo>
                  <a:cubicBezTo>
                    <a:pt x="367323" y="183661"/>
                    <a:pt x="372256" y="168252"/>
                    <a:pt x="375138" y="152400"/>
                  </a:cubicBezTo>
                  <a:cubicBezTo>
                    <a:pt x="380081" y="125214"/>
                    <a:pt x="380648" y="97262"/>
                    <a:pt x="386861" y="70338"/>
                  </a:cubicBezTo>
                  <a:cubicBezTo>
                    <a:pt x="392418" y="46257"/>
                    <a:pt x="410308" y="0"/>
                    <a:pt x="410308" y="0"/>
                  </a:cubicBezTo>
                  <a:cubicBezTo>
                    <a:pt x="474710" y="193207"/>
                    <a:pt x="428724" y="42034"/>
                    <a:pt x="410308" y="539261"/>
                  </a:cubicBezTo>
                  <a:cubicBezTo>
                    <a:pt x="408710" y="582393"/>
                    <a:pt x="404167" y="625416"/>
                    <a:pt x="398584" y="668215"/>
                  </a:cubicBezTo>
                  <a:cubicBezTo>
                    <a:pt x="380898" y="803802"/>
                    <a:pt x="385064" y="779112"/>
                    <a:pt x="351692" y="879230"/>
                  </a:cubicBezTo>
                  <a:lnTo>
                    <a:pt x="339969" y="914400"/>
                  </a:lnTo>
                  <a:lnTo>
                    <a:pt x="328246" y="949569"/>
                  </a:lnTo>
                  <a:cubicBezTo>
                    <a:pt x="324507" y="975744"/>
                    <a:pt x="311306" y="1072693"/>
                    <a:pt x="304800" y="1101969"/>
                  </a:cubicBezTo>
                  <a:cubicBezTo>
                    <a:pt x="302119" y="1114032"/>
                    <a:pt x="296985" y="1125415"/>
                    <a:pt x="293077" y="1137138"/>
                  </a:cubicBezTo>
                  <a:cubicBezTo>
                    <a:pt x="289169" y="1191846"/>
                    <a:pt x="287096" y="1246715"/>
                    <a:pt x="281354" y="1301261"/>
                  </a:cubicBezTo>
                  <a:cubicBezTo>
                    <a:pt x="277504" y="1337841"/>
                    <a:pt x="265543" y="1371140"/>
                    <a:pt x="257908" y="1406769"/>
                  </a:cubicBezTo>
                  <a:cubicBezTo>
                    <a:pt x="249558" y="1445735"/>
                    <a:pt x="240097" y="1484550"/>
                    <a:pt x="234461" y="1524000"/>
                  </a:cubicBezTo>
                  <a:cubicBezTo>
                    <a:pt x="211840" y="1682350"/>
                    <a:pt x="235568" y="1551201"/>
                    <a:pt x="211015" y="1641230"/>
                  </a:cubicBezTo>
                  <a:cubicBezTo>
                    <a:pt x="202536" y="1672318"/>
                    <a:pt x="187569" y="1735015"/>
                    <a:pt x="187569" y="1735015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27953" y="4852054"/>
              <a:ext cx="544755" cy="2146623"/>
            </a:xfrm>
            <a:custGeom>
              <a:avLst/>
              <a:gdLst>
                <a:gd name="connsiteX0" fmla="*/ 492370 w 492370"/>
                <a:gd name="connsiteY0" fmla="*/ 1852246 h 1957754"/>
                <a:gd name="connsiteX1" fmla="*/ 468924 w 492370"/>
                <a:gd name="connsiteY1" fmla="*/ 1758462 h 1957754"/>
                <a:gd name="connsiteX2" fmla="*/ 422031 w 492370"/>
                <a:gd name="connsiteY2" fmla="*/ 1699846 h 1957754"/>
                <a:gd name="connsiteX3" fmla="*/ 398585 w 492370"/>
                <a:gd name="connsiteY3" fmla="*/ 1629508 h 1957754"/>
                <a:gd name="connsiteX4" fmla="*/ 386862 w 492370"/>
                <a:gd name="connsiteY4" fmla="*/ 1594339 h 1957754"/>
                <a:gd name="connsiteX5" fmla="*/ 363416 w 492370"/>
                <a:gd name="connsiteY5" fmla="*/ 1570892 h 1957754"/>
                <a:gd name="connsiteX6" fmla="*/ 351693 w 492370"/>
                <a:gd name="connsiteY6" fmla="*/ 1535723 h 1957754"/>
                <a:gd name="connsiteX7" fmla="*/ 339970 w 492370"/>
                <a:gd name="connsiteY7" fmla="*/ 1488831 h 1957754"/>
                <a:gd name="connsiteX8" fmla="*/ 316524 w 492370"/>
                <a:gd name="connsiteY8" fmla="*/ 1453662 h 1957754"/>
                <a:gd name="connsiteX9" fmla="*/ 293077 w 492370"/>
                <a:gd name="connsiteY9" fmla="*/ 1383323 h 1957754"/>
                <a:gd name="connsiteX10" fmla="*/ 269631 w 492370"/>
                <a:gd name="connsiteY10" fmla="*/ 1312985 h 1957754"/>
                <a:gd name="connsiteX11" fmla="*/ 257908 w 492370"/>
                <a:gd name="connsiteY11" fmla="*/ 1277815 h 1957754"/>
                <a:gd name="connsiteX12" fmla="*/ 246185 w 492370"/>
                <a:gd name="connsiteY12" fmla="*/ 1230923 h 1957754"/>
                <a:gd name="connsiteX13" fmla="*/ 211016 w 492370"/>
                <a:gd name="connsiteY13" fmla="*/ 1101969 h 1957754"/>
                <a:gd name="connsiteX14" fmla="*/ 199293 w 492370"/>
                <a:gd name="connsiteY14" fmla="*/ 1043354 h 1957754"/>
                <a:gd name="connsiteX15" fmla="*/ 175847 w 492370"/>
                <a:gd name="connsiteY15" fmla="*/ 855785 h 1957754"/>
                <a:gd name="connsiteX16" fmla="*/ 164124 w 492370"/>
                <a:gd name="connsiteY16" fmla="*/ 527539 h 1957754"/>
                <a:gd name="connsiteX17" fmla="*/ 152400 w 492370"/>
                <a:gd name="connsiteY17" fmla="*/ 480646 h 1957754"/>
                <a:gd name="connsiteX18" fmla="*/ 128954 w 492370"/>
                <a:gd name="connsiteY18" fmla="*/ 328246 h 1957754"/>
                <a:gd name="connsiteX19" fmla="*/ 117231 w 492370"/>
                <a:gd name="connsiteY19" fmla="*/ 269631 h 1957754"/>
                <a:gd name="connsiteX20" fmla="*/ 105508 w 492370"/>
                <a:gd name="connsiteY20" fmla="*/ 82062 h 1957754"/>
                <a:gd name="connsiteX21" fmla="*/ 82062 w 492370"/>
                <a:gd name="connsiteY21" fmla="*/ 0 h 1957754"/>
                <a:gd name="connsiteX22" fmla="*/ 46893 w 492370"/>
                <a:gd name="connsiteY22" fmla="*/ 386862 h 1957754"/>
                <a:gd name="connsiteX23" fmla="*/ 35170 w 492370"/>
                <a:gd name="connsiteY23" fmla="*/ 1031631 h 1957754"/>
                <a:gd name="connsiteX24" fmla="*/ 23447 w 492370"/>
                <a:gd name="connsiteY24" fmla="*/ 1090246 h 1957754"/>
                <a:gd name="connsiteX25" fmla="*/ 0 w 492370"/>
                <a:gd name="connsiteY25" fmla="*/ 1324708 h 1957754"/>
                <a:gd name="connsiteX26" fmla="*/ 23447 w 492370"/>
                <a:gd name="connsiteY26" fmla="*/ 1688123 h 1957754"/>
                <a:gd name="connsiteX27" fmla="*/ 35170 w 492370"/>
                <a:gd name="connsiteY27" fmla="*/ 1723292 h 1957754"/>
                <a:gd name="connsiteX28" fmla="*/ 70339 w 492370"/>
                <a:gd name="connsiteY28" fmla="*/ 1863969 h 1957754"/>
                <a:gd name="connsiteX29" fmla="*/ 82062 w 492370"/>
                <a:gd name="connsiteY29" fmla="*/ 1899139 h 1957754"/>
                <a:gd name="connsiteX30" fmla="*/ 93785 w 492370"/>
                <a:gd name="connsiteY30" fmla="*/ 1934308 h 1957754"/>
                <a:gd name="connsiteX31" fmla="*/ 93785 w 492370"/>
                <a:gd name="connsiteY31" fmla="*/ 1957754 h 195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370" h="1957754">
                  <a:moveTo>
                    <a:pt x="492370" y="1852246"/>
                  </a:moveTo>
                  <a:cubicBezTo>
                    <a:pt x="489849" y="1839640"/>
                    <a:pt x="479738" y="1776486"/>
                    <a:pt x="468924" y="1758462"/>
                  </a:cubicBezTo>
                  <a:cubicBezTo>
                    <a:pt x="427166" y="1688866"/>
                    <a:pt x="462250" y="1790338"/>
                    <a:pt x="422031" y="1699846"/>
                  </a:cubicBezTo>
                  <a:cubicBezTo>
                    <a:pt x="411994" y="1677262"/>
                    <a:pt x="406400" y="1652954"/>
                    <a:pt x="398585" y="1629508"/>
                  </a:cubicBezTo>
                  <a:cubicBezTo>
                    <a:pt x="394677" y="1617785"/>
                    <a:pt x="395600" y="1603077"/>
                    <a:pt x="386862" y="1594339"/>
                  </a:cubicBezTo>
                  <a:lnTo>
                    <a:pt x="363416" y="1570892"/>
                  </a:lnTo>
                  <a:cubicBezTo>
                    <a:pt x="359508" y="1559169"/>
                    <a:pt x="355088" y="1547605"/>
                    <a:pt x="351693" y="1535723"/>
                  </a:cubicBezTo>
                  <a:cubicBezTo>
                    <a:pt x="347267" y="1520231"/>
                    <a:pt x="346317" y="1503640"/>
                    <a:pt x="339970" y="1488831"/>
                  </a:cubicBezTo>
                  <a:cubicBezTo>
                    <a:pt x="334420" y="1475881"/>
                    <a:pt x="322246" y="1466537"/>
                    <a:pt x="316524" y="1453662"/>
                  </a:cubicBezTo>
                  <a:cubicBezTo>
                    <a:pt x="306486" y="1431077"/>
                    <a:pt x="300893" y="1406769"/>
                    <a:pt x="293077" y="1383323"/>
                  </a:cubicBezTo>
                  <a:lnTo>
                    <a:pt x="269631" y="1312985"/>
                  </a:lnTo>
                  <a:cubicBezTo>
                    <a:pt x="265723" y="1301262"/>
                    <a:pt x="260905" y="1289803"/>
                    <a:pt x="257908" y="1277815"/>
                  </a:cubicBezTo>
                  <a:cubicBezTo>
                    <a:pt x="254000" y="1262184"/>
                    <a:pt x="250611" y="1246415"/>
                    <a:pt x="246185" y="1230923"/>
                  </a:cubicBezTo>
                  <a:cubicBezTo>
                    <a:pt x="223728" y="1152322"/>
                    <a:pt x="238879" y="1241282"/>
                    <a:pt x="211016" y="1101969"/>
                  </a:cubicBezTo>
                  <a:cubicBezTo>
                    <a:pt x="207108" y="1082431"/>
                    <a:pt x="202569" y="1063008"/>
                    <a:pt x="199293" y="1043354"/>
                  </a:cubicBezTo>
                  <a:cubicBezTo>
                    <a:pt x="188142" y="976447"/>
                    <a:pt x="183481" y="924488"/>
                    <a:pt x="175847" y="855785"/>
                  </a:cubicBezTo>
                  <a:cubicBezTo>
                    <a:pt x="171939" y="746370"/>
                    <a:pt x="170954" y="636811"/>
                    <a:pt x="164124" y="527539"/>
                  </a:cubicBezTo>
                  <a:cubicBezTo>
                    <a:pt x="163119" y="511458"/>
                    <a:pt x="155560" y="496445"/>
                    <a:pt x="152400" y="480646"/>
                  </a:cubicBezTo>
                  <a:cubicBezTo>
                    <a:pt x="139426" y="415776"/>
                    <a:pt x="140213" y="395798"/>
                    <a:pt x="128954" y="328246"/>
                  </a:cubicBezTo>
                  <a:cubicBezTo>
                    <a:pt x="125678" y="308592"/>
                    <a:pt x="121139" y="289169"/>
                    <a:pt x="117231" y="269631"/>
                  </a:cubicBezTo>
                  <a:cubicBezTo>
                    <a:pt x="113323" y="207108"/>
                    <a:pt x="111741" y="144396"/>
                    <a:pt x="105508" y="82062"/>
                  </a:cubicBezTo>
                  <a:cubicBezTo>
                    <a:pt x="103405" y="61032"/>
                    <a:pt x="89203" y="21424"/>
                    <a:pt x="82062" y="0"/>
                  </a:cubicBezTo>
                  <a:cubicBezTo>
                    <a:pt x="25229" y="170501"/>
                    <a:pt x="59531" y="45641"/>
                    <a:pt x="46893" y="386862"/>
                  </a:cubicBezTo>
                  <a:cubicBezTo>
                    <a:pt x="42985" y="601785"/>
                    <a:pt x="42331" y="816792"/>
                    <a:pt x="35170" y="1031631"/>
                  </a:cubicBezTo>
                  <a:cubicBezTo>
                    <a:pt x="34506" y="1051545"/>
                    <a:pt x="25821" y="1070463"/>
                    <a:pt x="23447" y="1090246"/>
                  </a:cubicBezTo>
                  <a:cubicBezTo>
                    <a:pt x="14089" y="1168230"/>
                    <a:pt x="0" y="1324708"/>
                    <a:pt x="0" y="1324708"/>
                  </a:cubicBezTo>
                  <a:cubicBezTo>
                    <a:pt x="3935" y="1419132"/>
                    <a:pt x="1081" y="1576293"/>
                    <a:pt x="23447" y="1688123"/>
                  </a:cubicBezTo>
                  <a:cubicBezTo>
                    <a:pt x="25870" y="1700240"/>
                    <a:pt x="31262" y="1711569"/>
                    <a:pt x="35170" y="1723292"/>
                  </a:cubicBezTo>
                  <a:cubicBezTo>
                    <a:pt x="50956" y="1818011"/>
                    <a:pt x="39376" y="1771079"/>
                    <a:pt x="70339" y="1863969"/>
                  </a:cubicBezTo>
                  <a:lnTo>
                    <a:pt x="82062" y="1899139"/>
                  </a:lnTo>
                  <a:cubicBezTo>
                    <a:pt x="85970" y="1910862"/>
                    <a:pt x="93785" y="1921951"/>
                    <a:pt x="93785" y="1934308"/>
                  </a:cubicBezTo>
                  <a:lnTo>
                    <a:pt x="93785" y="1957754"/>
                  </a:ln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22039" y="5157192"/>
            <a:ext cx="24454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300" b="1" dirty="0">
                <a:latin typeface="Calibri" pitchFamily="34" charset="0"/>
                <a:cs typeface="Calibri" pitchFamily="34" charset="0"/>
              </a:rPr>
              <a:t>g</a:t>
            </a:r>
            <a:r>
              <a:rPr lang="en-AU" sz="2300" b="1" dirty="0" smtClean="0">
                <a:latin typeface="Calibri" pitchFamily="34" charset="0"/>
                <a:cs typeface="Calibri" pitchFamily="34" charset="0"/>
              </a:rPr>
              <a:t>enuine concern for Gabrielle</a:t>
            </a:r>
            <a:endParaRPr lang="en-AU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1067429">
            <a:off x="827541" y="4225973"/>
            <a:ext cx="32709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300" b="1" i="1" dirty="0" smtClean="0">
                <a:latin typeface="Book Antiqua" pitchFamily="18" charset="0"/>
                <a:cs typeface="Calibri" pitchFamily="34" charset="0"/>
              </a:rPr>
              <a:t>past experiences with Gabrielle—time </a:t>
            </a:r>
            <a:r>
              <a:rPr lang="en-AU" sz="2300" b="1" i="1" dirty="0" err="1" smtClean="0">
                <a:latin typeface="Book Antiqua" pitchFamily="18" charset="0"/>
                <a:cs typeface="Calibri" pitchFamily="34" charset="0"/>
              </a:rPr>
              <a:t>mgmt</a:t>
            </a:r>
            <a:endParaRPr lang="en-AU" sz="2300" b="1" i="1" dirty="0">
              <a:latin typeface="Book Antiqua" pitchFamily="18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0721" y="3284984"/>
            <a:ext cx="19218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  <a:cs typeface="Calibri" pitchFamily="34" charset="0"/>
              </a:rPr>
              <a:t>knowledge of essay’s needs</a:t>
            </a:r>
            <a:endParaRPr lang="en-AU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1986806"/>
            <a:ext cx="15620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300" b="1" dirty="0" smtClean="0">
                <a:latin typeface="Segoe Print" pitchFamily="2" charset="0"/>
                <a:cs typeface="Calibri" pitchFamily="34" charset="0"/>
              </a:rPr>
              <a:t>Beliefs about teaching</a:t>
            </a:r>
            <a:endParaRPr lang="en-AU" sz="2300" b="1" dirty="0">
              <a:latin typeface="Segoe Print" pitchFamily="2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5552" y="6013157"/>
            <a:ext cx="24454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dirty="0" smtClean="0">
                <a:latin typeface="Segoe Print" pitchFamily="2" charset="0"/>
                <a:cs typeface="Calibri" pitchFamily="34" charset="0"/>
              </a:rPr>
              <a:t>20+ years of teaching </a:t>
            </a:r>
            <a:r>
              <a:rPr lang="en-AU" sz="2200" b="1" dirty="0" err="1" smtClean="0">
                <a:latin typeface="Segoe Print" pitchFamily="2" charset="0"/>
                <a:cs typeface="Calibri" pitchFamily="34" charset="0"/>
              </a:rPr>
              <a:t>exp</a:t>
            </a:r>
            <a:endParaRPr lang="en-AU" sz="2200" b="1" dirty="0">
              <a:latin typeface="Segoe Print" pitchFamily="2" charset="0"/>
              <a:cs typeface="Calibri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274048" y="2564592"/>
            <a:ext cx="3219866" cy="1584488"/>
            <a:chOff x="3275856" y="2564904"/>
            <a:chExt cx="3219866" cy="1584488"/>
          </a:xfrm>
        </p:grpSpPr>
        <p:sp>
          <p:nvSpPr>
            <p:cNvPr id="24" name="Right Arrow 23"/>
            <p:cNvSpPr/>
            <p:nvPr/>
          </p:nvSpPr>
          <p:spPr>
            <a:xfrm rot="647001">
              <a:off x="4478555" y="2890700"/>
              <a:ext cx="2017167" cy="123874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Oval 24"/>
            <p:cNvSpPr/>
            <p:nvPr/>
          </p:nvSpPr>
          <p:spPr>
            <a:xfrm>
              <a:off x="3275856" y="2564904"/>
              <a:ext cx="1599999" cy="15844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98158" y="2733039"/>
              <a:ext cx="15841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solidFill>
                    <a:srgbClr val="CC0000"/>
                  </a:solidFill>
                  <a:latin typeface="+mj-lt"/>
                </a:rPr>
                <a:t>h</a:t>
              </a:r>
              <a:r>
                <a:rPr lang="en-AU" sz="1800" b="1" dirty="0" smtClean="0">
                  <a:solidFill>
                    <a:srgbClr val="CC0000"/>
                  </a:solidFill>
                  <a:latin typeface="+mj-lt"/>
                </a:rPr>
                <a:t>er habitus guided her actions</a:t>
              </a:r>
              <a:endParaRPr lang="en-AU" sz="1800" b="1" dirty="0">
                <a:solidFill>
                  <a:srgbClr val="CC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20" y="115414"/>
            <a:ext cx="903649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700" b="1" dirty="0" smtClean="0">
                <a:latin typeface="Calibri" pitchFamily="34" charset="0"/>
                <a:cs typeface="Calibri" pitchFamily="34" charset="0"/>
              </a:rPr>
              <a:t>What does </a:t>
            </a:r>
            <a:r>
              <a:rPr lang="en-AU" sz="4700" b="1" i="1" dirty="0" smtClean="0">
                <a:latin typeface="Calibri" pitchFamily="34" charset="0"/>
                <a:cs typeface="Calibri" pitchFamily="34" charset="0"/>
              </a:rPr>
              <a:t>your</a:t>
            </a:r>
            <a:r>
              <a:rPr lang="en-AU" sz="4700" b="1" dirty="0" smtClean="0">
                <a:latin typeface="Calibri" pitchFamily="34" charset="0"/>
                <a:cs typeface="Calibri" pitchFamily="34" charset="0"/>
              </a:rPr>
              <a:t> habitus look like?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5936" y="1333217"/>
            <a:ext cx="4518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500" b="1" dirty="0" smtClean="0">
                <a:latin typeface="Calibri" pitchFamily="34" charset="0"/>
                <a:cs typeface="Calibri" pitchFamily="34" charset="0"/>
              </a:rPr>
              <a:t>What are your </a:t>
            </a:r>
            <a:r>
              <a:rPr lang="en-AU" sz="3500" b="1" i="1" dirty="0" smtClean="0">
                <a:latin typeface="Calibri" pitchFamily="34" charset="0"/>
                <a:cs typeface="Calibri" pitchFamily="34" charset="0"/>
              </a:rPr>
              <a:t>embodied dispositions</a:t>
            </a:r>
            <a:r>
              <a:rPr lang="en-AU" sz="3500" b="1" dirty="0" smtClean="0">
                <a:latin typeface="Calibri" pitchFamily="34" charset="0"/>
                <a:cs typeface="Calibri" pitchFamily="34" charset="0"/>
              </a:rPr>
              <a:t>, and how do they impact your teaching?</a:t>
            </a:r>
          </a:p>
        </p:txBody>
      </p:sp>
      <p:sp>
        <p:nvSpPr>
          <p:cNvPr id="24" name="Rectangle 23"/>
          <p:cNvSpPr/>
          <p:nvPr/>
        </p:nvSpPr>
        <p:spPr>
          <a:xfrm rot="19639626">
            <a:off x="1271554" y="2630280"/>
            <a:ext cx="20954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b="1" dirty="0">
                <a:latin typeface="Segoe Print" pitchFamily="2" charset="0"/>
                <a:cs typeface="Calibri" pitchFamily="34" charset="0"/>
              </a:rPr>
              <a:t>b</a:t>
            </a:r>
            <a:r>
              <a:rPr lang="en-AU" sz="5000" b="1" dirty="0" smtClean="0">
                <a:latin typeface="Segoe Print" pitchFamily="2" charset="0"/>
                <a:cs typeface="Calibri" pitchFamily="34" charset="0"/>
              </a:rPr>
              <a:t>eliefs</a:t>
            </a:r>
            <a:endParaRPr lang="en-AU" sz="5000" b="1" dirty="0">
              <a:latin typeface="Segoe Print" pitchFamily="2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021874">
            <a:off x="465426" y="4406501"/>
            <a:ext cx="31598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dirty="0" smtClean="0">
                <a:latin typeface="Britannic Bold" pitchFamily="34" charset="0"/>
                <a:cs typeface="Calibri" pitchFamily="34" charset="0"/>
              </a:rPr>
              <a:t>knowledge</a:t>
            </a:r>
            <a:endParaRPr lang="en-AU" sz="5000" dirty="0">
              <a:latin typeface="Britannic Bold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45593" y="3717032"/>
            <a:ext cx="26036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800" b="1" dirty="0" smtClean="0">
                <a:latin typeface="Algerian" pitchFamily="82" charset="0"/>
                <a:cs typeface="Calibri" pitchFamily="34" charset="0"/>
              </a:rPr>
              <a:t>culture</a:t>
            </a:r>
            <a:endParaRPr lang="en-AU" sz="3800" b="1" dirty="0">
              <a:latin typeface="Algerian" pitchFamily="82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6631" y="5373216"/>
            <a:ext cx="1502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000" dirty="0" smtClean="0">
                <a:latin typeface="Forte" pitchFamily="66" charset="0"/>
                <a:cs typeface="Calibri" pitchFamily="34" charset="0"/>
              </a:rPr>
              <a:t>tastes</a:t>
            </a:r>
            <a:endParaRPr lang="en-AU" sz="4000" dirty="0">
              <a:latin typeface="Forte" pitchFamily="66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5949" y="1599764"/>
            <a:ext cx="171784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800" b="1" dirty="0">
                <a:latin typeface="Calibri" pitchFamily="34" charset="0"/>
                <a:cs typeface="Calibri" pitchFamily="34" charset="0"/>
              </a:rPr>
              <a:t>VALUES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468560" y="1124187"/>
            <a:ext cx="5367203" cy="6625293"/>
            <a:chOff x="-217939" y="404107"/>
            <a:chExt cx="5367203" cy="6625293"/>
          </a:xfrm>
        </p:grpSpPr>
        <p:sp>
          <p:nvSpPr>
            <p:cNvPr id="31" name="Freeform 30"/>
            <p:cNvSpPr/>
            <p:nvPr/>
          </p:nvSpPr>
          <p:spPr>
            <a:xfrm>
              <a:off x="-217939" y="404107"/>
              <a:ext cx="2721678" cy="6458466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2484340" y="404664"/>
              <a:ext cx="2664924" cy="6458465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19382" y="4852054"/>
              <a:ext cx="556540" cy="2177346"/>
            </a:xfrm>
            <a:custGeom>
              <a:avLst/>
              <a:gdLst>
                <a:gd name="connsiteX0" fmla="*/ 0 w 443478"/>
                <a:gd name="connsiteY0" fmla="*/ 1688123 h 1735015"/>
                <a:gd name="connsiteX1" fmla="*/ 11723 w 443478"/>
                <a:gd name="connsiteY1" fmla="*/ 1594338 h 1735015"/>
                <a:gd name="connsiteX2" fmla="*/ 23446 w 443478"/>
                <a:gd name="connsiteY2" fmla="*/ 1547446 h 1735015"/>
                <a:gd name="connsiteX3" fmla="*/ 46892 w 443478"/>
                <a:gd name="connsiteY3" fmla="*/ 1336430 h 1735015"/>
                <a:gd name="connsiteX4" fmla="*/ 82061 w 443478"/>
                <a:gd name="connsiteY4" fmla="*/ 1230923 h 1735015"/>
                <a:gd name="connsiteX5" fmla="*/ 93784 w 443478"/>
                <a:gd name="connsiteY5" fmla="*/ 1195753 h 1735015"/>
                <a:gd name="connsiteX6" fmla="*/ 105508 w 443478"/>
                <a:gd name="connsiteY6" fmla="*/ 1148861 h 1735015"/>
                <a:gd name="connsiteX7" fmla="*/ 128954 w 443478"/>
                <a:gd name="connsiteY7" fmla="*/ 1008184 h 1735015"/>
                <a:gd name="connsiteX8" fmla="*/ 152400 w 443478"/>
                <a:gd name="connsiteY8" fmla="*/ 914400 h 1735015"/>
                <a:gd name="connsiteX9" fmla="*/ 187569 w 443478"/>
                <a:gd name="connsiteY9" fmla="*/ 750277 h 1735015"/>
                <a:gd name="connsiteX10" fmla="*/ 199292 w 443478"/>
                <a:gd name="connsiteY10" fmla="*/ 715107 h 1735015"/>
                <a:gd name="connsiteX11" fmla="*/ 222738 w 443478"/>
                <a:gd name="connsiteY11" fmla="*/ 679938 h 1735015"/>
                <a:gd name="connsiteX12" fmla="*/ 246184 w 443478"/>
                <a:gd name="connsiteY12" fmla="*/ 609600 h 1735015"/>
                <a:gd name="connsiteX13" fmla="*/ 257908 w 443478"/>
                <a:gd name="connsiteY13" fmla="*/ 574430 h 1735015"/>
                <a:gd name="connsiteX14" fmla="*/ 269631 w 443478"/>
                <a:gd name="connsiteY14" fmla="*/ 539261 h 1735015"/>
                <a:gd name="connsiteX15" fmla="*/ 316523 w 443478"/>
                <a:gd name="connsiteY15" fmla="*/ 433753 h 1735015"/>
                <a:gd name="connsiteX16" fmla="*/ 328246 w 443478"/>
                <a:gd name="connsiteY16" fmla="*/ 398584 h 1735015"/>
                <a:gd name="connsiteX17" fmla="*/ 339969 w 443478"/>
                <a:gd name="connsiteY17" fmla="*/ 363415 h 1735015"/>
                <a:gd name="connsiteX18" fmla="*/ 363415 w 443478"/>
                <a:gd name="connsiteY18" fmla="*/ 199292 h 1735015"/>
                <a:gd name="connsiteX19" fmla="*/ 375138 w 443478"/>
                <a:gd name="connsiteY19" fmla="*/ 152400 h 1735015"/>
                <a:gd name="connsiteX20" fmla="*/ 386861 w 443478"/>
                <a:gd name="connsiteY20" fmla="*/ 70338 h 1735015"/>
                <a:gd name="connsiteX21" fmla="*/ 410308 w 443478"/>
                <a:gd name="connsiteY21" fmla="*/ 0 h 1735015"/>
                <a:gd name="connsiteX22" fmla="*/ 410308 w 443478"/>
                <a:gd name="connsiteY22" fmla="*/ 539261 h 1735015"/>
                <a:gd name="connsiteX23" fmla="*/ 398584 w 443478"/>
                <a:gd name="connsiteY23" fmla="*/ 668215 h 1735015"/>
                <a:gd name="connsiteX24" fmla="*/ 351692 w 443478"/>
                <a:gd name="connsiteY24" fmla="*/ 879230 h 1735015"/>
                <a:gd name="connsiteX25" fmla="*/ 339969 w 443478"/>
                <a:gd name="connsiteY25" fmla="*/ 914400 h 1735015"/>
                <a:gd name="connsiteX26" fmla="*/ 328246 w 443478"/>
                <a:gd name="connsiteY26" fmla="*/ 949569 h 1735015"/>
                <a:gd name="connsiteX27" fmla="*/ 304800 w 443478"/>
                <a:gd name="connsiteY27" fmla="*/ 1101969 h 1735015"/>
                <a:gd name="connsiteX28" fmla="*/ 293077 w 443478"/>
                <a:gd name="connsiteY28" fmla="*/ 1137138 h 1735015"/>
                <a:gd name="connsiteX29" fmla="*/ 281354 w 443478"/>
                <a:gd name="connsiteY29" fmla="*/ 1301261 h 1735015"/>
                <a:gd name="connsiteX30" fmla="*/ 257908 w 443478"/>
                <a:gd name="connsiteY30" fmla="*/ 1406769 h 1735015"/>
                <a:gd name="connsiteX31" fmla="*/ 234461 w 443478"/>
                <a:gd name="connsiteY31" fmla="*/ 1524000 h 1735015"/>
                <a:gd name="connsiteX32" fmla="*/ 211015 w 443478"/>
                <a:gd name="connsiteY32" fmla="*/ 1641230 h 1735015"/>
                <a:gd name="connsiteX33" fmla="*/ 187569 w 443478"/>
                <a:gd name="connsiteY33" fmla="*/ 1735015 h 17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3478" h="1735015">
                  <a:moveTo>
                    <a:pt x="0" y="1688123"/>
                  </a:moveTo>
                  <a:cubicBezTo>
                    <a:pt x="3908" y="1656861"/>
                    <a:pt x="6544" y="1625414"/>
                    <a:pt x="11723" y="1594338"/>
                  </a:cubicBezTo>
                  <a:cubicBezTo>
                    <a:pt x="14372" y="1578445"/>
                    <a:pt x="21167" y="1563396"/>
                    <a:pt x="23446" y="1547446"/>
                  </a:cubicBezTo>
                  <a:cubicBezTo>
                    <a:pt x="27857" y="1516571"/>
                    <a:pt x="38679" y="1374758"/>
                    <a:pt x="46892" y="1336430"/>
                  </a:cubicBezTo>
                  <a:cubicBezTo>
                    <a:pt x="46892" y="1336429"/>
                    <a:pt x="76199" y="1248508"/>
                    <a:pt x="82061" y="1230923"/>
                  </a:cubicBezTo>
                  <a:cubicBezTo>
                    <a:pt x="85969" y="1219200"/>
                    <a:pt x="90787" y="1207741"/>
                    <a:pt x="93784" y="1195753"/>
                  </a:cubicBezTo>
                  <a:cubicBezTo>
                    <a:pt x="97692" y="1180122"/>
                    <a:pt x="102626" y="1164713"/>
                    <a:pt x="105508" y="1148861"/>
                  </a:cubicBezTo>
                  <a:cubicBezTo>
                    <a:pt x="125164" y="1040759"/>
                    <a:pt x="108124" y="1098449"/>
                    <a:pt x="128954" y="1008184"/>
                  </a:cubicBezTo>
                  <a:cubicBezTo>
                    <a:pt x="136200" y="976786"/>
                    <a:pt x="152400" y="914400"/>
                    <a:pt x="152400" y="914400"/>
                  </a:cubicBezTo>
                  <a:cubicBezTo>
                    <a:pt x="167189" y="796090"/>
                    <a:pt x="154160" y="850505"/>
                    <a:pt x="187569" y="750277"/>
                  </a:cubicBezTo>
                  <a:cubicBezTo>
                    <a:pt x="191477" y="738554"/>
                    <a:pt x="192437" y="725389"/>
                    <a:pt x="199292" y="715107"/>
                  </a:cubicBezTo>
                  <a:cubicBezTo>
                    <a:pt x="207107" y="703384"/>
                    <a:pt x="217016" y="692813"/>
                    <a:pt x="222738" y="679938"/>
                  </a:cubicBezTo>
                  <a:cubicBezTo>
                    <a:pt x="232775" y="657354"/>
                    <a:pt x="238369" y="633046"/>
                    <a:pt x="246184" y="609600"/>
                  </a:cubicBezTo>
                  <a:lnTo>
                    <a:pt x="257908" y="574430"/>
                  </a:lnTo>
                  <a:cubicBezTo>
                    <a:pt x="261816" y="562707"/>
                    <a:pt x="262776" y="549543"/>
                    <a:pt x="269631" y="539261"/>
                  </a:cubicBezTo>
                  <a:cubicBezTo>
                    <a:pt x="306786" y="483528"/>
                    <a:pt x="288621" y="517459"/>
                    <a:pt x="316523" y="433753"/>
                  </a:cubicBezTo>
                  <a:lnTo>
                    <a:pt x="328246" y="398584"/>
                  </a:lnTo>
                  <a:lnTo>
                    <a:pt x="339969" y="363415"/>
                  </a:lnTo>
                  <a:cubicBezTo>
                    <a:pt x="347784" y="308707"/>
                    <a:pt x="350012" y="252905"/>
                    <a:pt x="363415" y="199292"/>
                  </a:cubicBezTo>
                  <a:cubicBezTo>
                    <a:pt x="367323" y="183661"/>
                    <a:pt x="372256" y="168252"/>
                    <a:pt x="375138" y="152400"/>
                  </a:cubicBezTo>
                  <a:cubicBezTo>
                    <a:pt x="380081" y="125214"/>
                    <a:pt x="380648" y="97262"/>
                    <a:pt x="386861" y="70338"/>
                  </a:cubicBezTo>
                  <a:cubicBezTo>
                    <a:pt x="392418" y="46257"/>
                    <a:pt x="410308" y="0"/>
                    <a:pt x="410308" y="0"/>
                  </a:cubicBezTo>
                  <a:cubicBezTo>
                    <a:pt x="474710" y="193207"/>
                    <a:pt x="428724" y="42034"/>
                    <a:pt x="410308" y="539261"/>
                  </a:cubicBezTo>
                  <a:cubicBezTo>
                    <a:pt x="408710" y="582393"/>
                    <a:pt x="404167" y="625416"/>
                    <a:pt x="398584" y="668215"/>
                  </a:cubicBezTo>
                  <a:cubicBezTo>
                    <a:pt x="380898" y="803802"/>
                    <a:pt x="385064" y="779112"/>
                    <a:pt x="351692" y="879230"/>
                  </a:cubicBezTo>
                  <a:lnTo>
                    <a:pt x="339969" y="914400"/>
                  </a:lnTo>
                  <a:lnTo>
                    <a:pt x="328246" y="949569"/>
                  </a:lnTo>
                  <a:cubicBezTo>
                    <a:pt x="324507" y="975744"/>
                    <a:pt x="311306" y="1072693"/>
                    <a:pt x="304800" y="1101969"/>
                  </a:cubicBezTo>
                  <a:cubicBezTo>
                    <a:pt x="302119" y="1114032"/>
                    <a:pt x="296985" y="1125415"/>
                    <a:pt x="293077" y="1137138"/>
                  </a:cubicBezTo>
                  <a:cubicBezTo>
                    <a:pt x="289169" y="1191846"/>
                    <a:pt x="287096" y="1246715"/>
                    <a:pt x="281354" y="1301261"/>
                  </a:cubicBezTo>
                  <a:cubicBezTo>
                    <a:pt x="277504" y="1337841"/>
                    <a:pt x="265543" y="1371140"/>
                    <a:pt x="257908" y="1406769"/>
                  </a:cubicBezTo>
                  <a:cubicBezTo>
                    <a:pt x="249558" y="1445735"/>
                    <a:pt x="240097" y="1484550"/>
                    <a:pt x="234461" y="1524000"/>
                  </a:cubicBezTo>
                  <a:cubicBezTo>
                    <a:pt x="211840" y="1682350"/>
                    <a:pt x="235568" y="1551201"/>
                    <a:pt x="211015" y="1641230"/>
                  </a:cubicBezTo>
                  <a:cubicBezTo>
                    <a:pt x="202536" y="1672318"/>
                    <a:pt x="187569" y="1735015"/>
                    <a:pt x="187569" y="1735015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827953" y="4852054"/>
              <a:ext cx="544755" cy="2146623"/>
            </a:xfrm>
            <a:custGeom>
              <a:avLst/>
              <a:gdLst>
                <a:gd name="connsiteX0" fmla="*/ 492370 w 492370"/>
                <a:gd name="connsiteY0" fmla="*/ 1852246 h 1957754"/>
                <a:gd name="connsiteX1" fmla="*/ 468924 w 492370"/>
                <a:gd name="connsiteY1" fmla="*/ 1758462 h 1957754"/>
                <a:gd name="connsiteX2" fmla="*/ 422031 w 492370"/>
                <a:gd name="connsiteY2" fmla="*/ 1699846 h 1957754"/>
                <a:gd name="connsiteX3" fmla="*/ 398585 w 492370"/>
                <a:gd name="connsiteY3" fmla="*/ 1629508 h 1957754"/>
                <a:gd name="connsiteX4" fmla="*/ 386862 w 492370"/>
                <a:gd name="connsiteY4" fmla="*/ 1594339 h 1957754"/>
                <a:gd name="connsiteX5" fmla="*/ 363416 w 492370"/>
                <a:gd name="connsiteY5" fmla="*/ 1570892 h 1957754"/>
                <a:gd name="connsiteX6" fmla="*/ 351693 w 492370"/>
                <a:gd name="connsiteY6" fmla="*/ 1535723 h 1957754"/>
                <a:gd name="connsiteX7" fmla="*/ 339970 w 492370"/>
                <a:gd name="connsiteY7" fmla="*/ 1488831 h 1957754"/>
                <a:gd name="connsiteX8" fmla="*/ 316524 w 492370"/>
                <a:gd name="connsiteY8" fmla="*/ 1453662 h 1957754"/>
                <a:gd name="connsiteX9" fmla="*/ 293077 w 492370"/>
                <a:gd name="connsiteY9" fmla="*/ 1383323 h 1957754"/>
                <a:gd name="connsiteX10" fmla="*/ 269631 w 492370"/>
                <a:gd name="connsiteY10" fmla="*/ 1312985 h 1957754"/>
                <a:gd name="connsiteX11" fmla="*/ 257908 w 492370"/>
                <a:gd name="connsiteY11" fmla="*/ 1277815 h 1957754"/>
                <a:gd name="connsiteX12" fmla="*/ 246185 w 492370"/>
                <a:gd name="connsiteY12" fmla="*/ 1230923 h 1957754"/>
                <a:gd name="connsiteX13" fmla="*/ 211016 w 492370"/>
                <a:gd name="connsiteY13" fmla="*/ 1101969 h 1957754"/>
                <a:gd name="connsiteX14" fmla="*/ 199293 w 492370"/>
                <a:gd name="connsiteY14" fmla="*/ 1043354 h 1957754"/>
                <a:gd name="connsiteX15" fmla="*/ 175847 w 492370"/>
                <a:gd name="connsiteY15" fmla="*/ 855785 h 1957754"/>
                <a:gd name="connsiteX16" fmla="*/ 164124 w 492370"/>
                <a:gd name="connsiteY16" fmla="*/ 527539 h 1957754"/>
                <a:gd name="connsiteX17" fmla="*/ 152400 w 492370"/>
                <a:gd name="connsiteY17" fmla="*/ 480646 h 1957754"/>
                <a:gd name="connsiteX18" fmla="*/ 128954 w 492370"/>
                <a:gd name="connsiteY18" fmla="*/ 328246 h 1957754"/>
                <a:gd name="connsiteX19" fmla="*/ 117231 w 492370"/>
                <a:gd name="connsiteY19" fmla="*/ 269631 h 1957754"/>
                <a:gd name="connsiteX20" fmla="*/ 105508 w 492370"/>
                <a:gd name="connsiteY20" fmla="*/ 82062 h 1957754"/>
                <a:gd name="connsiteX21" fmla="*/ 82062 w 492370"/>
                <a:gd name="connsiteY21" fmla="*/ 0 h 1957754"/>
                <a:gd name="connsiteX22" fmla="*/ 46893 w 492370"/>
                <a:gd name="connsiteY22" fmla="*/ 386862 h 1957754"/>
                <a:gd name="connsiteX23" fmla="*/ 35170 w 492370"/>
                <a:gd name="connsiteY23" fmla="*/ 1031631 h 1957754"/>
                <a:gd name="connsiteX24" fmla="*/ 23447 w 492370"/>
                <a:gd name="connsiteY24" fmla="*/ 1090246 h 1957754"/>
                <a:gd name="connsiteX25" fmla="*/ 0 w 492370"/>
                <a:gd name="connsiteY25" fmla="*/ 1324708 h 1957754"/>
                <a:gd name="connsiteX26" fmla="*/ 23447 w 492370"/>
                <a:gd name="connsiteY26" fmla="*/ 1688123 h 1957754"/>
                <a:gd name="connsiteX27" fmla="*/ 35170 w 492370"/>
                <a:gd name="connsiteY27" fmla="*/ 1723292 h 1957754"/>
                <a:gd name="connsiteX28" fmla="*/ 70339 w 492370"/>
                <a:gd name="connsiteY28" fmla="*/ 1863969 h 1957754"/>
                <a:gd name="connsiteX29" fmla="*/ 82062 w 492370"/>
                <a:gd name="connsiteY29" fmla="*/ 1899139 h 1957754"/>
                <a:gd name="connsiteX30" fmla="*/ 93785 w 492370"/>
                <a:gd name="connsiteY30" fmla="*/ 1934308 h 1957754"/>
                <a:gd name="connsiteX31" fmla="*/ 93785 w 492370"/>
                <a:gd name="connsiteY31" fmla="*/ 1957754 h 195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370" h="1957754">
                  <a:moveTo>
                    <a:pt x="492370" y="1852246"/>
                  </a:moveTo>
                  <a:cubicBezTo>
                    <a:pt x="489849" y="1839640"/>
                    <a:pt x="479738" y="1776486"/>
                    <a:pt x="468924" y="1758462"/>
                  </a:cubicBezTo>
                  <a:cubicBezTo>
                    <a:pt x="427166" y="1688866"/>
                    <a:pt x="462250" y="1790338"/>
                    <a:pt x="422031" y="1699846"/>
                  </a:cubicBezTo>
                  <a:cubicBezTo>
                    <a:pt x="411994" y="1677262"/>
                    <a:pt x="406400" y="1652954"/>
                    <a:pt x="398585" y="1629508"/>
                  </a:cubicBezTo>
                  <a:cubicBezTo>
                    <a:pt x="394677" y="1617785"/>
                    <a:pt x="395600" y="1603077"/>
                    <a:pt x="386862" y="1594339"/>
                  </a:cubicBezTo>
                  <a:lnTo>
                    <a:pt x="363416" y="1570892"/>
                  </a:lnTo>
                  <a:cubicBezTo>
                    <a:pt x="359508" y="1559169"/>
                    <a:pt x="355088" y="1547605"/>
                    <a:pt x="351693" y="1535723"/>
                  </a:cubicBezTo>
                  <a:cubicBezTo>
                    <a:pt x="347267" y="1520231"/>
                    <a:pt x="346317" y="1503640"/>
                    <a:pt x="339970" y="1488831"/>
                  </a:cubicBezTo>
                  <a:cubicBezTo>
                    <a:pt x="334420" y="1475881"/>
                    <a:pt x="322246" y="1466537"/>
                    <a:pt x="316524" y="1453662"/>
                  </a:cubicBezTo>
                  <a:cubicBezTo>
                    <a:pt x="306486" y="1431077"/>
                    <a:pt x="300893" y="1406769"/>
                    <a:pt x="293077" y="1383323"/>
                  </a:cubicBezTo>
                  <a:lnTo>
                    <a:pt x="269631" y="1312985"/>
                  </a:lnTo>
                  <a:cubicBezTo>
                    <a:pt x="265723" y="1301262"/>
                    <a:pt x="260905" y="1289803"/>
                    <a:pt x="257908" y="1277815"/>
                  </a:cubicBezTo>
                  <a:cubicBezTo>
                    <a:pt x="254000" y="1262184"/>
                    <a:pt x="250611" y="1246415"/>
                    <a:pt x="246185" y="1230923"/>
                  </a:cubicBezTo>
                  <a:cubicBezTo>
                    <a:pt x="223728" y="1152322"/>
                    <a:pt x="238879" y="1241282"/>
                    <a:pt x="211016" y="1101969"/>
                  </a:cubicBezTo>
                  <a:cubicBezTo>
                    <a:pt x="207108" y="1082431"/>
                    <a:pt x="202569" y="1063008"/>
                    <a:pt x="199293" y="1043354"/>
                  </a:cubicBezTo>
                  <a:cubicBezTo>
                    <a:pt x="188142" y="976447"/>
                    <a:pt x="183481" y="924488"/>
                    <a:pt x="175847" y="855785"/>
                  </a:cubicBezTo>
                  <a:cubicBezTo>
                    <a:pt x="171939" y="746370"/>
                    <a:pt x="170954" y="636811"/>
                    <a:pt x="164124" y="527539"/>
                  </a:cubicBezTo>
                  <a:cubicBezTo>
                    <a:pt x="163119" y="511458"/>
                    <a:pt x="155560" y="496445"/>
                    <a:pt x="152400" y="480646"/>
                  </a:cubicBezTo>
                  <a:cubicBezTo>
                    <a:pt x="139426" y="415776"/>
                    <a:pt x="140213" y="395798"/>
                    <a:pt x="128954" y="328246"/>
                  </a:cubicBezTo>
                  <a:cubicBezTo>
                    <a:pt x="125678" y="308592"/>
                    <a:pt x="121139" y="289169"/>
                    <a:pt x="117231" y="269631"/>
                  </a:cubicBezTo>
                  <a:cubicBezTo>
                    <a:pt x="113323" y="207108"/>
                    <a:pt x="111741" y="144396"/>
                    <a:pt x="105508" y="82062"/>
                  </a:cubicBezTo>
                  <a:cubicBezTo>
                    <a:pt x="103405" y="61032"/>
                    <a:pt x="89203" y="21424"/>
                    <a:pt x="82062" y="0"/>
                  </a:cubicBezTo>
                  <a:cubicBezTo>
                    <a:pt x="25229" y="170501"/>
                    <a:pt x="59531" y="45641"/>
                    <a:pt x="46893" y="386862"/>
                  </a:cubicBezTo>
                  <a:cubicBezTo>
                    <a:pt x="42985" y="601785"/>
                    <a:pt x="42331" y="816792"/>
                    <a:pt x="35170" y="1031631"/>
                  </a:cubicBezTo>
                  <a:cubicBezTo>
                    <a:pt x="34506" y="1051545"/>
                    <a:pt x="25821" y="1070463"/>
                    <a:pt x="23447" y="1090246"/>
                  </a:cubicBezTo>
                  <a:cubicBezTo>
                    <a:pt x="14089" y="1168230"/>
                    <a:pt x="0" y="1324708"/>
                    <a:pt x="0" y="1324708"/>
                  </a:cubicBezTo>
                  <a:cubicBezTo>
                    <a:pt x="3935" y="1419132"/>
                    <a:pt x="1081" y="1576293"/>
                    <a:pt x="23447" y="1688123"/>
                  </a:cubicBezTo>
                  <a:cubicBezTo>
                    <a:pt x="25870" y="1700240"/>
                    <a:pt x="31262" y="1711569"/>
                    <a:pt x="35170" y="1723292"/>
                  </a:cubicBezTo>
                  <a:cubicBezTo>
                    <a:pt x="50956" y="1818011"/>
                    <a:pt x="39376" y="1771079"/>
                    <a:pt x="70339" y="1863969"/>
                  </a:cubicBezTo>
                  <a:lnTo>
                    <a:pt x="82062" y="1899139"/>
                  </a:lnTo>
                  <a:cubicBezTo>
                    <a:pt x="85970" y="1910862"/>
                    <a:pt x="93785" y="1921951"/>
                    <a:pt x="93785" y="1934308"/>
                  </a:cubicBezTo>
                  <a:lnTo>
                    <a:pt x="93785" y="1957754"/>
                  </a:ln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13545" y="6093296"/>
            <a:ext cx="2725425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experiences</a:t>
            </a:r>
            <a:endParaRPr lang="en-AU" sz="4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/>
          <p:cNvSpPr/>
          <p:nvPr/>
        </p:nvSpPr>
        <p:spPr>
          <a:xfrm>
            <a:off x="3347865" y="2441793"/>
            <a:ext cx="1550778" cy="1238747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19610" y="6356350"/>
            <a:ext cx="510235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504" y="98048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200" b="1" dirty="0" smtClean="0">
                <a:latin typeface="Calibri" pitchFamily="34" charset="0"/>
                <a:cs typeface="Calibri" pitchFamily="34" charset="0"/>
              </a:rPr>
              <a:t>Two methods of exposing your habitus: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468560" y="1124187"/>
            <a:ext cx="5367203" cy="6625293"/>
            <a:chOff x="-217939" y="404107"/>
            <a:chExt cx="5367203" cy="6625293"/>
          </a:xfrm>
        </p:grpSpPr>
        <p:sp>
          <p:nvSpPr>
            <p:cNvPr id="13" name="Freeform 12"/>
            <p:cNvSpPr/>
            <p:nvPr/>
          </p:nvSpPr>
          <p:spPr>
            <a:xfrm>
              <a:off x="-217939" y="404107"/>
              <a:ext cx="2721678" cy="6458466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2484340" y="404664"/>
              <a:ext cx="2664924" cy="6458465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382" y="4852054"/>
              <a:ext cx="556540" cy="2177346"/>
            </a:xfrm>
            <a:custGeom>
              <a:avLst/>
              <a:gdLst>
                <a:gd name="connsiteX0" fmla="*/ 0 w 443478"/>
                <a:gd name="connsiteY0" fmla="*/ 1688123 h 1735015"/>
                <a:gd name="connsiteX1" fmla="*/ 11723 w 443478"/>
                <a:gd name="connsiteY1" fmla="*/ 1594338 h 1735015"/>
                <a:gd name="connsiteX2" fmla="*/ 23446 w 443478"/>
                <a:gd name="connsiteY2" fmla="*/ 1547446 h 1735015"/>
                <a:gd name="connsiteX3" fmla="*/ 46892 w 443478"/>
                <a:gd name="connsiteY3" fmla="*/ 1336430 h 1735015"/>
                <a:gd name="connsiteX4" fmla="*/ 82061 w 443478"/>
                <a:gd name="connsiteY4" fmla="*/ 1230923 h 1735015"/>
                <a:gd name="connsiteX5" fmla="*/ 93784 w 443478"/>
                <a:gd name="connsiteY5" fmla="*/ 1195753 h 1735015"/>
                <a:gd name="connsiteX6" fmla="*/ 105508 w 443478"/>
                <a:gd name="connsiteY6" fmla="*/ 1148861 h 1735015"/>
                <a:gd name="connsiteX7" fmla="*/ 128954 w 443478"/>
                <a:gd name="connsiteY7" fmla="*/ 1008184 h 1735015"/>
                <a:gd name="connsiteX8" fmla="*/ 152400 w 443478"/>
                <a:gd name="connsiteY8" fmla="*/ 914400 h 1735015"/>
                <a:gd name="connsiteX9" fmla="*/ 187569 w 443478"/>
                <a:gd name="connsiteY9" fmla="*/ 750277 h 1735015"/>
                <a:gd name="connsiteX10" fmla="*/ 199292 w 443478"/>
                <a:gd name="connsiteY10" fmla="*/ 715107 h 1735015"/>
                <a:gd name="connsiteX11" fmla="*/ 222738 w 443478"/>
                <a:gd name="connsiteY11" fmla="*/ 679938 h 1735015"/>
                <a:gd name="connsiteX12" fmla="*/ 246184 w 443478"/>
                <a:gd name="connsiteY12" fmla="*/ 609600 h 1735015"/>
                <a:gd name="connsiteX13" fmla="*/ 257908 w 443478"/>
                <a:gd name="connsiteY13" fmla="*/ 574430 h 1735015"/>
                <a:gd name="connsiteX14" fmla="*/ 269631 w 443478"/>
                <a:gd name="connsiteY14" fmla="*/ 539261 h 1735015"/>
                <a:gd name="connsiteX15" fmla="*/ 316523 w 443478"/>
                <a:gd name="connsiteY15" fmla="*/ 433753 h 1735015"/>
                <a:gd name="connsiteX16" fmla="*/ 328246 w 443478"/>
                <a:gd name="connsiteY16" fmla="*/ 398584 h 1735015"/>
                <a:gd name="connsiteX17" fmla="*/ 339969 w 443478"/>
                <a:gd name="connsiteY17" fmla="*/ 363415 h 1735015"/>
                <a:gd name="connsiteX18" fmla="*/ 363415 w 443478"/>
                <a:gd name="connsiteY18" fmla="*/ 199292 h 1735015"/>
                <a:gd name="connsiteX19" fmla="*/ 375138 w 443478"/>
                <a:gd name="connsiteY19" fmla="*/ 152400 h 1735015"/>
                <a:gd name="connsiteX20" fmla="*/ 386861 w 443478"/>
                <a:gd name="connsiteY20" fmla="*/ 70338 h 1735015"/>
                <a:gd name="connsiteX21" fmla="*/ 410308 w 443478"/>
                <a:gd name="connsiteY21" fmla="*/ 0 h 1735015"/>
                <a:gd name="connsiteX22" fmla="*/ 410308 w 443478"/>
                <a:gd name="connsiteY22" fmla="*/ 539261 h 1735015"/>
                <a:gd name="connsiteX23" fmla="*/ 398584 w 443478"/>
                <a:gd name="connsiteY23" fmla="*/ 668215 h 1735015"/>
                <a:gd name="connsiteX24" fmla="*/ 351692 w 443478"/>
                <a:gd name="connsiteY24" fmla="*/ 879230 h 1735015"/>
                <a:gd name="connsiteX25" fmla="*/ 339969 w 443478"/>
                <a:gd name="connsiteY25" fmla="*/ 914400 h 1735015"/>
                <a:gd name="connsiteX26" fmla="*/ 328246 w 443478"/>
                <a:gd name="connsiteY26" fmla="*/ 949569 h 1735015"/>
                <a:gd name="connsiteX27" fmla="*/ 304800 w 443478"/>
                <a:gd name="connsiteY27" fmla="*/ 1101969 h 1735015"/>
                <a:gd name="connsiteX28" fmla="*/ 293077 w 443478"/>
                <a:gd name="connsiteY28" fmla="*/ 1137138 h 1735015"/>
                <a:gd name="connsiteX29" fmla="*/ 281354 w 443478"/>
                <a:gd name="connsiteY29" fmla="*/ 1301261 h 1735015"/>
                <a:gd name="connsiteX30" fmla="*/ 257908 w 443478"/>
                <a:gd name="connsiteY30" fmla="*/ 1406769 h 1735015"/>
                <a:gd name="connsiteX31" fmla="*/ 234461 w 443478"/>
                <a:gd name="connsiteY31" fmla="*/ 1524000 h 1735015"/>
                <a:gd name="connsiteX32" fmla="*/ 211015 w 443478"/>
                <a:gd name="connsiteY32" fmla="*/ 1641230 h 1735015"/>
                <a:gd name="connsiteX33" fmla="*/ 187569 w 443478"/>
                <a:gd name="connsiteY33" fmla="*/ 1735015 h 17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3478" h="1735015">
                  <a:moveTo>
                    <a:pt x="0" y="1688123"/>
                  </a:moveTo>
                  <a:cubicBezTo>
                    <a:pt x="3908" y="1656861"/>
                    <a:pt x="6544" y="1625414"/>
                    <a:pt x="11723" y="1594338"/>
                  </a:cubicBezTo>
                  <a:cubicBezTo>
                    <a:pt x="14372" y="1578445"/>
                    <a:pt x="21167" y="1563396"/>
                    <a:pt x="23446" y="1547446"/>
                  </a:cubicBezTo>
                  <a:cubicBezTo>
                    <a:pt x="27857" y="1516571"/>
                    <a:pt x="38679" y="1374758"/>
                    <a:pt x="46892" y="1336430"/>
                  </a:cubicBezTo>
                  <a:cubicBezTo>
                    <a:pt x="46892" y="1336429"/>
                    <a:pt x="76199" y="1248508"/>
                    <a:pt x="82061" y="1230923"/>
                  </a:cubicBezTo>
                  <a:cubicBezTo>
                    <a:pt x="85969" y="1219200"/>
                    <a:pt x="90787" y="1207741"/>
                    <a:pt x="93784" y="1195753"/>
                  </a:cubicBezTo>
                  <a:cubicBezTo>
                    <a:pt x="97692" y="1180122"/>
                    <a:pt x="102626" y="1164713"/>
                    <a:pt x="105508" y="1148861"/>
                  </a:cubicBezTo>
                  <a:cubicBezTo>
                    <a:pt x="125164" y="1040759"/>
                    <a:pt x="108124" y="1098449"/>
                    <a:pt x="128954" y="1008184"/>
                  </a:cubicBezTo>
                  <a:cubicBezTo>
                    <a:pt x="136200" y="976786"/>
                    <a:pt x="152400" y="914400"/>
                    <a:pt x="152400" y="914400"/>
                  </a:cubicBezTo>
                  <a:cubicBezTo>
                    <a:pt x="167189" y="796090"/>
                    <a:pt x="154160" y="850505"/>
                    <a:pt x="187569" y="750277"/>
                  </a:cubicBezTo>
                  <a:cubicBezTo>
                    <a:pt x="191477" y="738554"/>
                    <a:pt x="192437" y="725389"/>
                    <a:pt x="199292" y="715107"/>
                  </a:cubicBezTo>
                  <a:cubicBezTo>
                    <a:pt x="207107" y="703384"/>
                    <a:pt x="217016" y="692813"/>
                    <a:pt x="222738" y="679938"/>
                  </a:cubicBezTo>
                  <a:cubicBezTo>
                    <a:pt x="232775" y="657354"/>
                    <a:pt x="238369" y="633046"/>
                    <a:pt x="246184" y="609600"/>
                  </a:cubicBezTo>
                  <a:lnTo>
                    <a:pt x="257908" y="574430"/>
                  </a:lnTo>
                  <a:cubicBezTo>
                    <a:pt x="261816" y="562707"/>
                    <a:pt x="262776" y="549543"/>
                    <a:pt x="269631" y="539261"/>
                  </a:cubicBezTo>
                  <a:cubicBezTo>
                    <a:pt x="306786" y="483528"/>
                    <a:pt x="288621" y="517459"/>
                    <a:pt x="316523" y="433753"/>
                  </a:cubicBezTo>
                  <a:lnTo>
                    <a:pt x="328246" y="398584"/>
                  </a:lnTo>
                  <a:lnTo>
                    <a:pt x="339969" y="363415"/>
                  </a:lnTo>
                  <a:cubicBezTo>
                    <a:pt x="347784" y="308707"/>
                    <a:pt x="350012" y="252905"/>
                    <a:pt x="363415" y="199292"/>
                  </a:cubicBezTo>
                  <a:cubicBezTo>
                    <a:pt x="367323" y="183661"/>
                    <a:pt x="372256" y="168252"/>
                    <a:pt x="375138" y="152400"/>
                  </a:cubicBezTo>
                  <a:cubicBezTo>
                    <a:pt x="380081" y="125214"/>
                    <a:pt x="380648" y="97262"/>
                    <a:pt x="386861" y="70338"/>
                  </a:cubicBezTo>
                  <a:cubicBezTo>
                    <a:pt x="392418" y="46257"/>
                    <a:pt x="410308" y="0"/>
                    <a:pt x="410308" y="0"/>
                  </a:cubicBezTo>
                  <a:cubicBezTo>
                    <a:pt x="474710" y="193207"/>
                    <a:pt x="428724" y="42034"/>
                    <a:pt x="410308" y="539261"/>
                  </a:cubicBezTo>
                  <a:cubicBezTo>
                    <a:pt x="408710" y="582393"/>
                    <a:pt x="404167" y="625416"/>
                    <a:pt x="398584" y="668215"/>
                  </a:cubicBezTo>
                  <a:cubicBezTo>
                    <a:pt x="380898" y="803802"/>
                    <a:pt x="385064" y="779112"/>
                    <a:pt x="351692" y="879230"/>
                  </a:cubicBezTo>
                  <a:lnTo>
                    <a:pt x="339969" y="914400"/>
                  </a:lnTo>
                  <a:lnTo>
                    <a:pt x="328246" y="949569"/>
                  </a:lnTo>
                  <a:cubicBezTo>
                    <a:pt x="324507" y="975744"/>
                    <a:pt x="311306" y="1072693"/>
                    <a:pt x="304800" y="1101969"/>
                  </a:cubicBezTo>
                  <a:cubicBezTo>
                    <a:pt x="302119" y="1114032"/>
                    <a:pt x="296985" y="1125415"/>
                    <a:pt x="293077" y="1137138"/>
                  </a:cubicBezTo>
                  <a:cubicBezTo>
                    <a:pt x="289169" y="1191846"/>
                    <a:pt x="287096" y="1246715"/>
                    <a:pt x="281354" y="1301261"/>
                  </a:cubicBezTo>
                  <a:cubicBezTo>
                    <a:pt x="277504" y="1337841"/>
                    <a:pt x="265543" y="1371140"/>
                    <a:pt x="257908" y="1406769"/>
                  </a:cubicBezTo>
                  <a:cubicBezTo>
                    <a:pt x="249558" y="1445735"/>
                    <a:pt x="240097" y="1484550"/>
                    <a:pt x="234461" y="1524000"/>
                  </a:cubicBezTo>
                  <a:cubicBezTo>
                    <a:pt x="211840" y="1682350"/>
                    <a:pt x="235568" y="1551201"/>
                    <a:pt x="211015" y="1641230"/>
                  </a:cubicBezTo>
                  <a:cubicBezTo>
                    <a:pt x="202536" y="1672318"/>
                    <a:pt x="187569" y="1735015"/>
                    <a:pt x="187569" y="1735015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27953" y="4852054"/>
              <a:ext cx="544755" cy="2146623"/>
            </a:xfrm>
            <a:custGeom>
              <a:avLst/>
              <a:gdLst>
                <a:gd name="connsiteX0" fmla="*/ 492370 w 492370"/>
                <a:gd name="connsiteY0" fmla="*/ 1852246 h 1957754"/>
                <a:gd name="connsiteX1" fmla="*/ 468924 w 492370"/>
                <a:gd name="connsiteY1" fmla="*/ 1758462 h 1957754"/>
                <a:gd name="connsiteX2" fmla="*/ 422031 w 492370"/>
                <a:gd name="connsiteY2" fmla="*/ 1699846 h 1957754"/>
                <a:gd name="connsiteX3" fmla="*/ 398585 w 492370"/>
                <a:gd name="connsiteY3" fmla="*/ 1629508 h 1957754"/>
                <a:gd name="connsiteX4" fmla="*/ 386862 w 492370"/>
                <a:gd name="connsiteY4" fmla="*/ 1594339 h 1957754"/>
                <a:gd name="connsiteX5" fmla="*/ 363416 w 492370"/>
                <a:gd name="connsiteY5" fmla="*/ 1570892 h 1957754"/>
                <a:gd name="connsiteX6" fmla="*/ 351693 w 492370"/>
                <a:gd name="connsiteY6" fmla="*/ 1535723 h 1957754"/>
                <a:gd name="connsiteX7" fmla="*/ 339970 w 492370"/>
                <a:gd name="connsiteY7" fmla="*/ 1488831 h 1957754"/>
                <a:gd name="connsiteX8" fmla="*/ 316524 w 492370"/>
                <a:gd name="connsiteY8" fmla="*/ 1453662 h 1957754"/>
                <a:gd name="connsiteX9" fmla="*/ 293077 w 492370"/>
                <a:gd name="connsiteY9" fmla="*/ 1383323 h 1957754"/>
                <a:gd name="connsiteX10" fmla="*/ 269631 w 492370"/>
                <a:gd name="connsiteY10" fmla="*/ 1312985 h 1957754"/>
                <a:gd name="connsiteX11" fmla="*/ 257908 w 492370"/>
                <a:gd name="connsiteY11" fmla="*/ 1277815 h 1957754"/>
                <a:gd name="connsiteX12" fmla="*/ 246185 w 492370"/>
                <a:gd name="connsiteY12" fmla="*/ 1230923 h 1957754"/>
                <a:gd name="connsiteX13" fmla="*/ 211016 w 492370"/>
                <a:gd name="connsiteY13" fmla="*/ 1101969 h 1957754"/>
                <a:gd name="connsiteX14" fmla="*/ 199293 w 492370"/>
                <a:gd name="connsiteY14" fmla="*/ 1043354 h 1957754"/>
                <a:gd name="connsiteX15" fmla="*/ 175847 w 492370"/>
                <a:gd name="connsiteY15" fmla="*/ 855785 h 1957754"/>
                <a:gd name="connsiteX16" fmla="*/ 164124 w 492370"/>
                <a:gd name="connsiteY16" fmla="*/ 527539 h 1957754"/>
                <a:gd name="connsiteX17" fmla="*/ 152400 w 492370"/>
                <a:gd name="connsiteY17" fmla="*/ 480646 h 1957754"/>
                <a:gd name="connsiteX18" fmla="*/ 128954 w 492370"/>
                <a:gd name="connsiteY18" fmla="*/ 328246 h 1957754"/>
                <a:gd name="connsiteX19" fmla="*/ 117231 w 492370"/>
                <a:gd name="connsiteY19" fmla="*/ 269631 h 1957754"/>
                <a:gd name="connsiteX20" fmla="*/ 105508 w 492370"/>
                <a:gd name="connsiteY20" fmla="*/ 82062 h 1957754"/>
                <a:gd name="connsiteX21" fmla="*/ 82062 w 492370"/>
                <a:gd name="connsiteY21" fmla="*/ 0 h 1957754"/>
                <a:gd name="connsiteX22" fmla="*/ 46893 w 492370"/>
                <a:gd name="connsiteY22" fmla="*/ 386862 h 1957754"/>
                <a:gd name="connsiteX23" fmla="*/ 35170 w 492370"/>
                <a:gd name="connsiteY23" fmla="*/ 1031631 h 1957754"/>
                <a:gd name="connsiteX24" fmla="*/ 23447 w 492370"/>
                <a:gd name="connsiteY24" fmla="*/ 1090246 h 1957754"/>
                <a:gd name="connsiteX25" fmla="*/ 0 w 492370"/>
                <a:gd name="connsiteY25" fmla="*/ 1324708 h 1957754"/>
                <a:gd name="connsiteX26" fmla="*/ 23447 w 492370"/>
                <a:gd name="connsiteY26" fmla="*/ 1688123 h 1957754"/>
                <a:gd name="connsiteX27" fmla="*/ 35170 w 492370"/>
                <a:gd name="connsiteY27" fmla="*/ 1723292 h 1957754"/>
                <a:gd name="connsiteX28" fmla="*/ 70339 w 492370"/>
                <a:gd name="connsiteY28" fmla="*/ 1863969 h 1957754"/>
                <a:gd name="connsiteX29" fmla="*/ 82062 w 492370"/>
                <a:gd name="connsiteY29" fmla="*/ 1899139 h 1957754"/>
                <a:gd name="connsiteX30" fmla="*/ 93785 w 492370"/>
                <a:gd name="connsiteY30" fmla="*/ 1934308 h 1957754"/>
                <a:gd name="connsiteX31" fmla="*/ 93785 w 492370"/>
                <a:gd name="connsiteY31" fmla="*/ 1957754 h 195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370" h="1957754">
                  <a:moveTo>
                    <a:pt x="492370" y="1852246"/>
                  </a:moveTo>
                  <a:cubicBezTo>
                    <a:pt x="489849" y="1839640"/>
                    <a:pt x="479738" y="1776486"/>
                    <a:pt x="468924" y="1758462"/>
                  </a:cubicBezTo>
                  <a:cubicBezTo>
                    <a:pt x="427166" y="1688866"/>
                    <a:pt x="462250" y="1790338"/>
                    <a:pt x="422031" y="1699846"/>
                  </a:cubicBezTo>
                  <a:cubicBezTo>
                    <a:pt x="411994" y="1677262"/>
                    <a:pt x="406400" y="1652954"/>
                    <a:pt x="398585" y="1629508"/>
                  </a:cubicBezTo>
                  <a:cubicBezTo>
                    <a:pt x="394677" y="1617785"/>
                    <a:pt x="395600" y="1603077"/>
                    <a:pt x="386862" y="1594339"/>
                  </a:cubicBezTo>
                  <a:lnTo>
                    <a:pt x="363416" y="1570892"/>
                  </a:lnTo>
                  <a:cubicBezTo>
                    <a:pt x="359508" y="1559169"/>
                    <a:pt x="355088" y="1547605"/>
                    <a:pt x="351693" y="1535723"/>
                  </a:cubicBezTo>
                  <a:cubicBezTo>
                    <a:pt x="347267" y="1520231"/>
                    <a:pt x="346317" y="1503640"/>
                    <a:pt x="339970" y="1488831"/>
                  </a:cubicBezTo>
                  <a:cubicBezTo>
                    <a:pt x="334420" y="1475881"/>
                    <a:pt x="322246" y="1466537"/>
                    <a:pt x="316524" y="1453662"/>
                  </a:cubicBezTo>
                  <a:cubicBezTo>
                    <a:pt x="306486" y="1431077"/>
                    <a:pt x="300893" y="1406769"/>
                    <a:pt x="293077" y="1383323"/>
                  </a:cubicBezTo>
                  <a:lnTo>
                    <a:pt x="269631" y="1312985"/>
                  </a:lnTo>
                  <a:cubicBezTo>
                    <a:pt x="265723" y="1301262"/>
                    <a:pt x="260905" y="1289803"/>
                    <a:pt x="257908" y="1277815"/>
                  </a:cubicBezTo>
                  <a:cubicBezTo>
                    <a:pt x="254000" y="1262184"/>
                    <a:pt x="250611" y="1246415"/>
                    <a:pt x="246185" y="1230923"/>
                  </a:cubicBezTo>
                  <a:cubicBezTo>
                    <a:pt x="223728" y="1152322"/>
                    <a:pt x="238879" y="1241282"/>
                    <a:pt x="211016" y="1101969"/>
                  </a:cubicBezTo>
                  <a:cubicBezTo>
                    <a:pt x="207108" y="1082431"/>
                    <a:pt x="202569" y="1063008"/>
                    <a:pt x="199293" y="1043354"/>
                  </a:cubicBezTo>
                  <a:cubicBezTo>
                    <a:pt x="188142" y="976447"/>
                    <a:pt x="183481" y="924488"/>
                    <a:pt x="175847" y="855785"/>
                  </a:cubicBezTo>
                  <a:cubicBezTo>
                    <a:pt x="171939" y="746370"/>
                    <a:pt x="170954" y="636811"/>
                    <a:pt x="164124" y="527539"/>
                  </a:cubicBezTo>
                  <a:cubicBezTo>
                    <a:pt x="163119" y="511458"/>
                    <a:pt x="155560" y="496445"/>
                    <a:pt x="152400" y="480646"/>
                  </a:cubicBezTo>
                  <a:cubicBezTo>
                    <a:pt x="139426" y="415776"/>
                    <a:pt x="140213" y="395798"/>
                    <a:pt x="128954" y="328246"/>
                  </a:cubicBezTo>
                  <a:cubicBezTo>
                    <a:pt x="125678" y="308592"/>
                    <a:pt x="121139" y="289169"/>
                    <a:pt x="117231" y="269631"/>
                  </a:cubicBezTo>
                  <a:cubicBezTo>
                    <a:pt x="113323" y="207108"/>
                    <a:pt x="111741" y="144396"/>
                    <a:pt x="105508" y="82062"/>
                  </a:cubicBezTo>
                  <a:cubicBezTo>
                    <a:pt x="103405" y="61032"/>
                    <a:pt x="89203" y="21424"/>
                    <a:pt x="82062" y="0"/>
                  </a:cubicBezTo>
                  <a:cubicBezTo>
                    <a:pt x="25229" y="170501"/>
                    <a:pt x="59531" y="45641"/>
                    <a:pt x="46893" y="386862"/>
                  </a:cubicBezTo>
                  <a:cubicBezTo>
                    <a:pt x="42985" y="601785"/>
                    <a:pt x="42331" y="816792"/>
                    <a:pt x="35170" y="1031631"/>
                  </a:cubicBezTo>
                  <a:cubicBezTo>
                    <a:pt x="34506" y="1051545"/>
                    <a:pt x="25821" y="1070463"/>
                    <a:pt x="23447" y="1090246"/>
                  </a:cubicBezTo>
                  <a:cubicBezTo>
                    <a:pt x="14089" y="1168230"/>
                    <a:pt x="0" y="1324708"/>
                    <a:pt x="0" y="1324708"/>
                  </a:cubicBezTo>
                  <a:cubicBezTo>
                    <a:pt x="3935" y="1419132"/>
                    <a:pt x="1081" y="1576293"/>
                    <a:pt x="23447" y="1688123"/>
                  </a:cubicBezTo>
                  <a:cubicBezTo>
                    <a:pt x="25870" y="1700240"/>
                    <a:pt x="31262" y="1711569"/>
                    <a:pt x="35170" y="1723292"/>
                  </a:cubicBezTo>
                  <a:cubicBezTo>
                    <a:pt x="50956" y="1818011"/>
                    <a:pt x="39376" y="1771079"/>
                    <a:pt x="70339" y="1863969"/>
                  </a:cubicBezTo>
                  <a:lnTo>
                    <a:pt x="82062" y="1899139"/>
                  </a:lnTo>
                  <a:cubicBezTo>
                    <a:pt x="85970" y="1910862"/>
                    <a:pt x="93785" y="1921951"/>
                    <a:pt x="93785" y="1934308"/>
                  </a:cubicBezTo>
                  <a:lnTo>
                    <a:pt x="93785" y="1957754"/>
                  </a:ln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" name="Rectangle 16"/>
          <p:cNvSpPr/>
          <p:nvPr/>
        </p:nvSpPr>
        <p:spPr>
          <a:xfrm rot="19639626">
            <a:off x="1271554" y="2630280"/>
            <a:ext cx="20954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b="1" dirty="0">
                <a:latin typeface="Segoe Print" pitchFamily="2" charset="0"/>
                <a:cs typeface="Calibri" pitchFamily="34" charset="0"/>
              </a:rPr>
              <a:t>b</a:t>
            </a:r>
            <a:r>
              <a:rPr lang="en-AU" sz="5000" b="1" dirty="0" smtClean="0">
                <a:latin typeface="Segoe Print" pitchFamily="2" charset="0"/>
                <a:cs typeface="Calibri" pitchFamily="34" charset="0"/>
              </a:rPr>
              <a:t>eliefs</a:t>
            </a:r>
            <a:endParaRPr lang="en-AU" sz="5000" b="1" dirty="0">
              <a:latin typeface="Segoe Print" pitchFamily="2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21874">
            <a:off x="465426" y="4406501"/>
            <a:ext cx="31598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dirty="0" smtClean="0">
                <a:latin typeface="Britannic Bold" pitchFamily="34" charset="0"/>
                <a:cs typeface="Calibri" pitchFamily="34" charset="0"/>
              </a:rPr>
              <a:t>knowledge</a:t>
            </a:r>
            <a:endParaRPr lang="en-AU" sz="5000" dirty="0">
              <a:latin typeface="Britannic Bold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3545" y="6093296"/>
            <a:ext cx="2725425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experiences</a:t>
            </a:r>
            <a:endParaRPr lang="en-AU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45593" y="3717032"/>
            <a:ext cx="26036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800" b="1" dirty="0" smtClean="0">
                <a:latin typeface="Algerian" pitchFamily="82" charset="0"/>
                <a:cs typeface="Calibri" pitchFamily="34" charset="0"/>
              </a:rPr>
              <a:t>culture</a:t>
            </a:r>
            <a:endParaRPr lang="en-AU" sz="3800" b="1" dirty="0">
              <a:latin typeface="Algerian" pitchFamily="82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6631" y="5373216"/>
            <a:ext cx="1502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000" dirty="0" smtClean="0">
                <a:latin typeface="Forte" pitchFamily="66" charset="0"/>
                <a:cs typeface="Calibri" pitchFamily="34" charset="0"/>
              </a:rPr>
              <a:t>tastes</a:t>
            </a:r>
            <a:endParaRPr lang="en-AU" sz="4000" dirty="0">
              <a:latin typeface="Forte" pitchFamily="66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8" y="1124744"/>
            <a:ext cx="3888432" cy="5478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2500"/>
              </a:spcBef>
            </a:pPr>
            <a:r>
              <a:rPr lang="en-AU" sz="4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STUDY ITS EFFECTS:</a:t>
            </a:r>
          </a:p>
          <a:p>
            <a:pPr algn="ctr"/>
            <a:endParaRPr lang="en-AU" sz="15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AU" sz="2500" b="1" dirty="0" smtClean="0">
                <a:solidFill>
                  <a:schemeClr val="tx1"/>
                </a:solidFill>
              </a:rPr>
              <a:t>Videotape yourself teaching. Watch and notice things you do. Ask yourself “why did I do that?”</a:t>
            </a:r>
            <a:br>
              <a:rPr lang="en-AU" sz="2500" b="1" dirty="0" smtClean="0">
                <a:solidFill>
                  <a:schemeClr val="tx1"/>
                </a:solidFill>
              </a:rPr>
            </a:br>
            <a:endParaRPr lang="en-AU" sz="17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AU" sz="2500" b="1" dirty="0" smtClean="0">
                <a:solidFill>
                  <a:schemeClr val="tx1"/>
                </a:solidFill>
              </a:rPr>
              <a:t>Practice mindful teaching: notice your </a:t>
            </a:r>
            <a:r>
              <a:rPr lang="en-AU" sz="2500" b="1" dirty="0" err="1" smtClean="0">
                <a:solidFill>
                  <a:schemeClr val="tx1"/>
                </a:solidFill>
              </a:rPr>
              <a:t>behavior</a:t>
            </a:r>
            <a:r>
              <a:rPr lang="en-AU" sz="2500" b="1" dirty="0" smtClean="0">
                <a:solidFill>
                  <a:schemeClr val="tx1"/>
                </a:solidFill>
              </a:rPr>
              <a:t> and think about its source.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85949" y="1599764"/>
            <a:ext cx="171784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800" b="1" dirty="0">
                <a:latin typeface="Calibri" pitchFamily="34" charset="0"/>
                <a:cs typeface="Calibri" pitchFamily="34" charset="0"/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4968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/>
      <p:bldP spid="25" grpId="0" build="p" bldLvl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13545" y="6093296"/>
            <a:ext cx="2725425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experiences</a:t>
            </a:r>
            <a:endParaRPr lang="en-AU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504" y="98048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200" b="1" dirty="0" smtClean="0">
                <a:latin typeface="Calibri" pitchFamily="34" charset="0"/>
                <a:cs typeface="Calibri" pitchFamily="34" charset="0"/>
              </a:rPr>
              <a:t>Two methods of exposing your habitus: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468560" y="1124187"/>
            <a:ext cx="5367203" cy="6625293"/>
            <a:chOff x="-217939" y="404107"/>
            <a:chExt cx="5367203" cy="6625293"/>
          </a:xfrm>
        </p:grpSpPr>
        <p:sp>
          <p:nvSpPr>
            <p:cNvPr id="13" name="Freeform 12"/>
            <p:cNvSpPr/>
            <p:nvPr/>
          </p:nvSpPr>
          <p:spPr>
            <a:xfrm>
              <a:off x="-217939" y="404107"/>
              <a:ext cx="2721678" cy="6458466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2484340" y="404664"/>
              <a:ext cx="2664924" cy="6458465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382" y="4852054"/>
              <a:ext cx="556540" cy="2177346"/>
            </a:xfrm>
            <a:custGeom>
              <a:avLst/>
              <a:gdLst>
                <a:gd name="connsiteX0" fmla="*/ 0 w 443478"/>
                <a:gd name="connsiteY0" fmla="*/ 1688123 h 1735015"/>
                <a:gd name="connsiteX1" fmla="*/ 11723 w 443478"/>
                <a:gd name="connsiteY1" fmla="*/ 1594338 h 1735015"/>
                <a:gd name="connsiteX2" fmla="*/ 23446 w 443478"/>
                <a:gd name="connsiteY2" fmla="*/ 1547446 h 1735015"/>
                <a:gd name="connsiteX3" fmla="*/ 46892 w 443478"/>
                <a:gd name="connsiteY3" fmla="*/ 1336430 h 1735015"/>
                <a:gd name="connsiteX4" fmla="*/ 82061 w 443478"/>
                <a:gd name="connsiteY4" fmla="*/ 1230923 h 1735015"/>
                <a:gd name="connsiteX5" fmla="*/ 93784 w 443478"/>
                <a:gd name="connsiteY5" fmla="*/ 1195753 h 1735015"/>
                <a:gd name="connsiteX6" fmla="*/ 105508 w 443478"/>
                <a:gd name="connsiteY6" fmla="*/ 1148861 h 1735015"/>
                <a:gd name="connsiteX7" fmla="*/ 128954 w 443478"/>
                <a:gd name="connsiteY7" fmla="*/ 1008184 h 1735015"/>
                <a:gd name="connsiteX8" fmla="*/ 152400 w 443478"/>
                <a:gd name="connsiteY8" fmla="*/ 914400 h 1735015"/>
                <a:gd name="connsiteX9" fmla="*/ 187569 w 443478"/>
                <a:gd name="connsiteY9" fmla="*/ 750277 h 1735015"/>
                <a:gd name="connsiteX10" fmla="*/ 199292 w 443478"/>
                <a:gd name="connsiteY10" fmla="*/ 715107 h 1735015"/>
                <a:gd name="connsiteX11" fmla="*/ 222738 w 443478"/>
                <a:gd name="connsiteY11" fmla="*/ 679938 h 1735015"/>
                <a:gd name="connsiteX12" fmla="*/ 246184 w 443478"/>
                <a:gd name="connsiteY12" fmla="*/ 609600 h 1735015"/>
                <a:gd name="connsiteX13" fmla="*/ 257908 w 443478"/>
                <a:gd name="connsiteY13" fmla="*/ 574430 h 1735015"/>
                <a:gd name="connsiteX14" fmla="*/ 269631 w 443478"/>
                <a:gd name="connsiteY14" fmla="*/ 539261 h 1735015"/>
                <a:gd name="connsiteX15" fmla="*/ 316523 w 443478"/>
                <a:gd name="connsiteY15" fmla="*/ 433753 h 1735015"/>
                <a:gd name="connsiteX16" fmla="*/ 328246 w 443478"/>
                <a:gd name="connsiteY16" fmla="*/ 398584 h 1735015"/>
                <a:gd name="connsiteX17" fmla="*/ 339969 w 443478"/>
                <a:gd name="connsiteY17" fmla="*/ 363415 h 1735015"/>
                <a:gd name="connsiteX18" fmla="*/ 363415 w 443478"/>
                <a:gd name="connsiteY18" fmla="*/ 199292 h 1735015"/>
                <a:gd name="connsiteX19" fmla="*/ 375138 w 443478"/>
                <a:gd name="connsiteY19" fmla="*/ 152400 h 1735015"/>
                <a:gd name="connsiteX20" fmla="*/ 386861 w 443478"/>
                <a:gd name="connsiteY20" fmla="*/ 70338 h 1735015"/>
                <a:gd name="connsiteX21" fmla="*/ 410308 w 443478"/>
                <a:gd name="connsiteY21" fmla="*/ 0 h 1735015"/>
                <a:gd name="connsiteX22" fmla="*/ 410308 w 443478"/>
                <a:gd name="connsiteY22" fmla="*/ 539261 h 1735015"/>
                <a:gd name="connsiteX23" fmla="*/ 398584 w 443478"/>
                <a:gd name="connsiteY23" fmla="*/ 668215 h 1735015"/>
                <a:gd name="connsiteX24" fmla="*/ 351692 w 443478"/>
                <a:gd name="connsiteY24" fmla="*/ 879230 h 1735015"/>
                <a:gd name="connsiteX25" fmla="*/ 339969 w 443478"/>
                <a:gd name="connsiteY25" fmla="*/ 914400 h 1735015"/>
                <a:gd name="connsiteX26" fmla="*/ 328246 w 443478"/>
                <a:gd name="connsiteY26" fmla="*/ 949569 h 1735015"/>
                <a:gd name="connsiteX27" fmla="*/ 304800 w 443478"/>
                <a:gd name="connsiteY27" fmla="*/ 1101969 h 1735015"/>
                <a:gd name="connsiteX28" fmla="*/ 293077 w 443478"/>
                <a:gd name="connsiteY28" fmla="*/ 1137138 h 1735015"/>
                <a:gd name="connsiteX29" fmla="*/ 281354 w 443478"/>
                <a:gd name="connsiteY29" fmla="*/ 1301261 h 1735015"/>
                <a:gd name="connsiteX30" fmla="*/ 257908 w 443478"/>
                <a:gd name="connsiteY30" fmla="*/ 1406769 h 1735015"/>
                <a:gd name="connsiteX31" fmla="*/ 234461 w 443478"/>
                <a:gd name="connsiteY31" fmla="*/ 1524000 h 1735015"/>
                <a:gd name="connsiteX32" fmla="*/ 211015 w 443478"/>
                <a:gd name="connsiteY32" fmla="*/ 1641230 h 1735015"/>
                <a:gd name="connsiteX33" fmla="*/ 187569 w 443478"/>
                <a:gd name="connsiteY33" fmla="*/ 1735015 h 17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3478" h="1735015">
                  <a:moveTo>
                    <a:pt x="0" y="1688123"/>
                  </a:moveTo>
                  <a:cubicBezTo>
                    <a:pt x="3908" y="1656861"/>
                    <a:pt x="6544" y="1625414"/>
                    <a:pt x="11723" y="1594338"/>
                  </a:cubicBezTo>
                  <a:cubicBezTo>
                    <a:pt x="14372" y="1578445"/>
                    <a:pt x="21167" y="1563396"/>
                    <a:pt x="23446" y="1547446"/>
                  </a:cubicBezTo>
                  <a:cubicBezTo>
                    <a:pt x="27857" y="1516571"/>
                    <a:pt x="38679" y="1374758"/>
                    <a:pt x="46892" y="1336430"/>
                  </a:cubicBezTo>
                  <a:cubicBezTo>
                    <a:pt x="46892" y="1336429"/>
                    <a:pt x="76199" y="1248508"/>
                    <a:pt x="82061" y="1230923"/>
                  </a:cubicBezTo>
                  <a:cubicBezTo>
                    <a:pt x="85969" y="1219200"/>
                    <a:pt x="90787" y="1207741"/>
                    <a:pt x="93784" y="1195753"/>
                  </a:cubicBezTo>
                  <a:cubicBezTo>
                    <a:pt x="97692" y="1180122"/>
                    <a:pt x="102626" y="1164713"/>
                    <a:pt x="105508" y="1148861"/>
                  </a:cubicBezTo>
                  <a:cubicBezTo>
                    <a:pt x="125164" y="1040759"/>
                    <a:pt x="108124" y="1098449"/>
                    <a:pt x="128954" y="1008184"/>
                  </a:cubicBezTo>
                  <a:cubicBezTo>
                    <a:pt x="136200" y="976786"/>
                    <a:pt x="152400" y="914400"/>
                    <a:pt x="152400" y="914400"/>
                  </a:cubicBezTo>
                  <a:cubicBezTo>
                    <a:pt x="167189" y="796090"/>
                    <a:pt x="154160" y="850505"/>
                    <a:pt x="187569" y="750277"/>
                  </a:cubicBezTo>
                  <a:cubicBezTo>
                    <a:pt x="191477" y="738554"/>
                    <a:pt x="192437" y="725389"/>
                    <a:pt x="199292" y="715107"/>
                  </a:cubicBezTo>
                  <a:cubicBezTo>
                    <a:pt x="207107" y="703384"/>
                    <a:pt x="217016" y="692813"/>
                    <a:pt x="222738" y="679938"/>
                  </a:cubicBezTo>
                  <a:cubicBezTo>
                    <a:pt x="232775" y="657354"/>
                    <a:pt x="238369" y="633046"/>
                    <a:pt x="246184" y="609600"/>
                  </a:cubicBezTo>
                  <a:lnTo>
                    <a:pt x="257908" y="574430"/>
                  </a:lnTo>
                  <a:cubicBezTo>
                    <a:pt x="261816" y="562707"/>
                    <a:pt x="262776" y="549543"/>
                    <a:pt x="269631" y="539261"/>
                  </a:cubicBezTo>
                  <a:cubicBezTo>
                    <a:pt x="306786" y="483528"/>
                    <a:pt x="288621" y="517459"/>
                    <a:pt x="316523" y="433753"/>
                  </a:cubicBezTo>
                  <a:lnTo>
                    <a:pt x="328246" y="398584"/>
                  </a:lnTo>
                  <a:lnTo>
                    <a:pt x="339969" y="363415"/>
                  </a:lnTo>
                  <a:cubicBezTo>
                    <a:pt x="347784" y="308707"/>
                    <a:pt x="350012" y="252905"/>
                    <a:pt x="363415" y="199292"/>
                  </a:cubicBezTo>
                  <a:cubicBezTo>
                    <a:pt x="367323" y="183661"/>
                    <a:pt x="372256" y="168252"/>
                    <a:pt x="375138" y="152400"/>
                  </a:cubicBezTo>
                  <a:cubicBezTo>
                    <a:pt x="380081" y="125214"/>
                    <a:pt x="380648" y="97262"/>
                    <a:pt x="386861" y="70338"/>
                  </a:cubicBezTo>
                  <a:cubicBezTo>
                    <a:pt x="392418" y="46257"/>
                    <a:pt x="410308" y="0"/>
                    <a:pt x="410308" y="0"/>
                  </a:cubicBezTo>
                  <a:cubicBezTo>
                    <a:pt x="474710" y="193207"/>
                    <a:pt x="428724" y="42034"/>
                    <a:pt x="410308" y="539261"/>
                  </a:cubicBezTo>
                  <a:cubicBezTo>
                    <a:pt x="408710" y="582393"/>
                    <a:pt x="404167" y="625416"/>
                    <a:pt x="398584" y="668215"/>
                  </a:cubicBezTo>
                  <a:cubicBezTo>
                    <a:pt x="380898" y="803802"/>
                    <a:pt x="385064" y="779112"/>
                    <a:pt x="351692" y="879230"/>
                  </a:cubicBezTo>
                  <a:lnTo>
                    <a:pt x="339969" y="914400"/>
                  </a:lnTo>
                  <a:lnTo>
                    <a:pt x="328246" y="949569"/>
                  </a:lnTo>
                  <a:cubicBezTo>
                    <a:pt x="324507" y="975744"/>
                    <a:pt x="311306" y="1072693"/>
                    <a:pt x="304800" y="1101969"/>
                  </a:cubicBezTo>
                  <a:cubicBezTo>
                    <a:pt x="302119" y="1114032"/>
                    <a:pt x="296985" y="1125415"/>
                    <a:pt x="293077" y="1137138"/>
                  </a:cubicBezTo>
                  <a:cubicBezTo>
                    <a:pt x="289169" y="1191846"/>
                    <a:pt x="287096" y="1246715"/>
                    <a:pt x="281354" y="1301261"/>
                  </a:cubicBezTo>
                  <a:cubicBezTo>
                    <a:pt x="277504" y="1337841"/>
                    <a:pt x="265543" y="1371140"/>
                    <a:pt x="257908" y="1406769"/>
                  </a:cubicBezTo>
                  <a:cubicBezTo>
                    <a:pt x="249558" y="1445735"/>
                    <a:pt x="240097" y="1484550"/>
                    <a:pt x="234461" y="1524000"/>
                  </a:cubicBezTo>
                  <a:cubicBezTo>
                    <a:pt x="211840" y="1682350"/>
                    <a:pt x="235568" y="1551201"/>
                    <a:pt x="211015" y="1641230"/>
                  </a:cubicBezTo>
                  <a:cubicBezTo>
                    <a:pt x="202536" y="1672318"/>
                    <a:pt x="187569" y="1735015"/>
                    <a:pt x="187569" y="1735015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27953" y="4852054"/>
              <a:ext cx="544755" cy="2146623"/>
            </a:xfrm>
            <a:custGeom>
              <a:avLst/>
              <a:gdLst>
                <a:gd name="connsiteX0" fmla="*/ 492370 w 492370"/>
                <a:gd name="connsiteY0" fmla="*/ 1852246 h 1957754"/>
                <a:gd name="connsiteX1" fmla="*/ 468924 w 492370"/>
                <a:gd name="connsiteY1" fmla="*/ 1758462 h 1957754"/>
                <a:gd name="connsiteX2" fmla="*/ 422031 w 492370"/>
                <a:gd name="connsiteY2" fmla="*/ 1699846 h 1957754"/>
                <a:gd name="connsiteX3" fmla="*/ 398585 w 492370"/>
                <a:gd name="connsiteY3" fmla="*/ 1629508 h 1957754"/>
                <a:gd name="connsiteX4" fmla="*/ 386862 w 492370"/>
                <a:gd name="connsiteY4" fmla="*/ 1594339 h 1957754"/>
                <a:gd name="connsiteX5" fmla="*/ 363416 w 492370"/>
                <a:gd name="connsiteY5" fmla="*/ 1570892 h 1957754"/>
                <a:gd name="connsiteX6" fmla="*/ 351693 w 492370"/>
                <a:gd name="connsiteY6" fmla="*/ 1535723 h 1957754"/>
                <a:gd name="connsiteX7" fmla="*/ 339970 w 492370"/>
                <a:gd name="connsiteY7" fmla="*/ 1488831 h 1957754"/>
                <a:gd name="connsiteX8" fmla="*/ 316524 w 492370"/>
                <a:gd name="connsiteY8" fmla="*/ 1453662 h 1957754"/>
                <a:gd name="connsiteX9" fmla="*/ 293077 w 492370"/>
                <a:gd name="connsiteY9" fmla="*/ 1383323 h 1957754"/>
                <a:gd name="connsiteX10" fmla="*/ 269631 w 492370"/>
                <a:gd name="connsiteY10" fmla="*/ 1312985 h 1957754"/>
                <a:gd name="connsiteX11" fmla="*/ 257908 w 492370"/>
                <a:gd name="connsiteY11" fmla="*/ 1277815 h 1957754"/>
                <a:gd name="connsiteX12" fmla="*/ 246185 w 492370"/>
                <a:gd name="connsiteY12" fmla="*/ 1230923 h 1957754"/>
                <a:gd name="connsiteX13" fmla="*/ 211016 w 492370"/>
                <a:gd name="connsiteY13" fmla="*/ 1101969 h 1957754"/>
                <a:gd name="connsiteX14" fmla="*/ 199293 w 492370"/>
                <a:gd name="connsiteY14" fmla="*/ 1043354 h 1957754"/>
                <a:gd name="connsiteX15" fmla="*/ 175847 w 492370"/>
                <a:gd name="connsiteY15" fmla="*/ 855785 h 1957754"/>
                <a:gd name="connsiteX16" fmla="*/ 164124 w 492370"/>
                <a:gd name="connsiteY16" fmla="*/ 527539 h 1957754"/>
                <a:gd name="connsiteX17" fmla="*/ 152400 w 492370"/>
                <a:gd name="connsiteY17" fmla="*/ 480646 h 1957754"/>
                <a:gd name="connsiteX18" fmla="*/ 128954 w 492370"/>
                <a:gd name="connsiteY18" fmla="*/ 328246 h 1957754"/>
                <a:gd name="connsiteX19" fmla="*/ 117231 w 492370"/>
                <a:gd name="connsiteY19" fmla="*/ 269631 h 1957754"/>
                <a:gd name="connsiteX20" fmla="*/ 105508 w 492370"/>
                <a:gd name="connsiteY20" fmla="*/ 82062 h 1957754"/>
                <a:gd name="connsiteX21" fmla="*/ 82062 w 492370"/>
                <a:gd name="connsiteY21" fmla="*/ 0 h 1957754"/>
                <a:gd name="connsiteX22" fmla="*/ 46893 w 492370"/>
                <a:gd name="connsiteY22" fmla="*/ 386862 h 1957754"/>
                <a:gd name="connsiteX23" fmla="*/ 35170 w 492370"/>
                <a:gd name="connsiteY23" fmla="*/ 1031631 h 1957754"/>
                <a:gd name="connsiteX24" fmla="*/ 23447 w 492370"/>
                <a:gd name="connsiteY24" fmla="*/ 1090246 h 1957754"/>
                <a:gd name="connsiteX25" fmla="*/ 0 w 492370"/>
                <a:gd name="connsiteY25" fmla="*/ 1324708 h 1957754"/>
                <a:gd name="connsiteX26" fmla="*/ 23447 w 492370"/>
                <a:gd name="connsiteY26" fmla="*/ 1688123 h 1957754"/>
                <a:gd name="connsiteX27" fmla="*/ 35170 w 492370"/>
                <a:gd name="connsiteY27" fmla="*/ 1723292 h 1957754"/>
                <a:gd name="connsiteX28" fmla="*/ 70339 w 492370"/>
                <a:gd name="connsiteY28" fmla="*/ 1863969 h 1957754"/>
                <a:gd name="connsiteX29" fmla="*/ 82062 w 492370"/>
                <a:gd name="connsiteY29" fmla="*/ 1899139 h 1957754"/>
                <a:gd name="connsiteX30" fmla="*/ 93785 w 492370"/>
                <a:gd name="connsiteY30" fmla="*/ 1934308 h 1957754"/>
                <a:gd name="connsiteX31" fmla="*/ 93785 w 492370"/>
                <a:gd name="connsiteY31" fmla="*/ 1957754 h 195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370" h="1957754">
                  <a:moveTo>
                    <a:pt x="492370" y="1852246"/>
                  </a:moveTo>
                  <a:cubicBezTo>
                    <a:pt x="489849" y="1839640"/>
                    <a:pt x="479738" y="1776486"/>
                    <a:pt x="468924" y="1758462"/>
                  </a:cubicBezTo>
                  <a:cubicBezTo>
                    <a:pt x="427166" y="1688866"/>
                    <a:pt x="462250" y="1790338"/>
                    <a:pt x="422031" y="1699846"/>
                  </a:cubicBezTo>
                  <a:cubicBezTo>
                    <a:pt x="411994" y="1677262"/>
                    <a:pt x="406400" y="1652954"/>
                    <a:pt x="398585" y="1629508"/>
                  </a:cubicBezTo>
                  <a:cubicBezTo>
                    <a:pt x="394677" y="1617785"/>
                    <a:pt x="395600" y="1603077"/>
                    <a:pt x="386862" y="1594339"/>
                  </a:cubicBezTo>
                  <a:lnTo>
                    <a:pt x="363416" y="1570892"/>
                  </a:lnTo>
                  <a:cubicBezTo>
                    <a:pt x="359508" y="1559169"/>
                    <a:pt x="355088" y="1547605"/>
                    <a:pt x="351693" y="1535723"/>
                  </a:cubicBezTo>
                  <a:cubicBezTo>
                    <a:pt x="347267" y="1520231"/>
                    <a:pt x="346317" y="1503640"/>
                    <a:pt x="339970" y="1488831"/>
                  </a:cubicBezTo>
                  <a:cubicBezTo>
                    <a:pt x="334420" y="1475881"/>
                    <a:pt x="322246" y="1466537"/>
                    <a:pt x="316524" y="1453662"/>
                  </a:cubicBezTo>
                  <a:cubicBezTo>
                    <a:pt x="306486" y="1431077"/>
                    <a:pt x="300893" y="1406769"/>
                    <a:pt x="293077" y="1383323"/>
                  </a:cubicBezTo>
                  <a:lnTo>
                    <a:pt x="269631" y="1312985"/>
                  </a:lnTo>
                  <a:cubicBezTo>
                    <a:pt x="265723" y="1301262"/>
                    <a:pt x="260905" y="1289803"/>
                    <a:pt x="257908" y="1277815"/>
                  </a:cubicBezTo>
                  <a:cubicBezTo>
                    <a:pt x="254000" y="1262184"/>
                    <a:pt x="250611" y="1246415"/>
                    <a:pt x="246185" y="1230923"/>
                  </a:cubicBezTo>
                  <a:cubicBezTo>
                    <a:pt x="223728" y="1152322"/>
                    <a:pt x="238879" y="1241282"/>
                    <a:pt x="211016" y="1101969"/>
                  </a:cubicBezTo>
                  <a:cubicBezTo>
                    <a:pt x="207108" y="1082431"/>
                    <a:pt x="202569" y="1063008"/>
                    <a:pt x="199293" y="1043354"/>
                  </a:cubicBezTo>
                  <a:cubicBezTo>
                    <a:pt x="188142" y="976447"/>
                    <a:pt x="183481" y="924488"/>
                    <a:pt x="175847" y="855785"/>
                  </a:cubicBezTo>
                  <a:cubicBezTo>
                    <a:pt x="171939" y="746370"/>
                    <a:pt x="170954" y="636811"/>
                    <a:pt x="164124" y="527539"/>
                  </a:cubicBezTo>
                  <a:cubicBezTo>
                    <a:pt x="163119" y="511458"/>
                    <a:pt x="155560" y="496445"/>
                    <a:pt x="152400" y="480646"/>
                  </a:cubicBezTo>
                  <a:cubicBezTo>
                    <a:pt x="139426" y="415776"/>
                    <a:pt x="140213" y="395798"/>
                    <a:pt x="128954" y="328246"/>
                  </a:cubicBezTo>
                  <a:cubicBezTo>
                    <a:pt x="125678" y="308592"/>
                    <a:pt x="121139" y="289169"/>
                    <a:pt x="117231" y="269631"/>
                  </a:cubicBezTo>
                  <a:cubicBezTo>
                    <a:pt x="113323" y="207108"/>
                    <a:pt x="111741" y="144396"/>
                    <a:pt x="105508" y="82062"/>
                  </a:cubicBezTo>
                  <a:cubicBezTo>
                    <a:pt x="103405" y="61032"/>
                    <a:pt x="89203" y="21424"/>
                    <a:pt x="82062" y="0"/>
                  </a:cubicBezTo>
                  <a:cubicBezTo>
                    <a:pt x="25229" y="170501"/>
                    <a:pt x="59531" y="45641"/>
                    <a:pt x="46893" y="386862"/>
                  </a:cubicBezTo>
                  <a:cubicBezTo>
                    <a:pt x="42985" y="601785"/>
                    <a:pt x="42331" y="816792"/>
                    <a:pt x="35170" y="1031631"/>
                  </a:cubicBezTo>
                  <a:cubicBezTo>
                    <a:pt x="34506" y="1051545"/>
                    <a:pt x="25821" y="1070463"/>
                    <a:pt x="23447" y="1090246"/>
                  </a:cubicBezTo>
                  <a:cubicBezTo>
                    <a:pt x="14089" y="1168230"/>
                    <a:pt x="0" y="1324708"/>
                    <a:pt x="0" y="1324708"/>
                  </a:cubicBezTo>
                  <a:cubicBezTo>
                    <a:pt x="3935" y="1419132"/>
                    <a:pt x="1081" y="1576293"/>
                    <a:pt x="23447" y="1688123"/>
                  </a:cubicBezTo>
                  <a:cubicBezTo>
                    <a:pt x="25870" y="1700240"/>
                    <a:pt x="31262" y="1711569"/>
                    <a:pt x="35170" y="1723292"/>
                  </a:cubicBezTo>
                  <a:cubicBezTo>
                    <a:pt x="50956" y="1818011"/>
                    <a:pt x="39376" y="1771079"/>
                    <a:pt x="70339" y="1863969"/>
                  </a:cubicBezTo>
                  <a:lnTo>
                    <a:pt x="82062" y="1899139"/>
                  </a:lnTo>
                  <a:cubicBezTo>
                    <a:pt x="85970" y="1910862"/>
                    <a:pt x="93785" y="1921951"/>
                    <a:pt x="93785" y="1934308"/>
                  </a:cubicBezTo>
                  <a:lnTo>
                    <a:pt x="93785" y="1957754"/>
                  </a:ln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" name="Rectangle 16"/>
          <p:cNvSpPr/>
          <p:nvPr/>
        </p:nvSpPr>
        <p:spPr>
          <a:xfrm rot="19639626">
            <a:off x="1271554" y="2630280"/>
            <a:ext cx="20954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b="1" dirty="0">
                <a:latin typeface="Segoe Print" pitchFamily="2" charset="0"/>
                <a:cs typeface="Calibri" pitchFamily="34" charset="0"/>
              </a:rPr>
              <a:t>b</a:t>
            </a:r>
            <a:r>
              <a:rPr lang="en-AU" sz="5000" b="1" dirty="0" smtClean="0">
                <a:latin typeface="Segoe Print" pitchFamily="2" charset="0"/>
                <a:cs typeface="Calibri" pitchFamily="34" charset="0"/>
              </a:rPr>
              <a:t>eliefs</a:t>
            </a:r>
            <a:endParaRPr lang="en-AU" sz="5000" b="1" dirty="0">
              <a:latin typeface="Segoe Print" pitchFamily="2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5950" y="1568986"/>
            <a:ext cx="17178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800" b="1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AU" sz="3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21874">
            <a:off x="465426" y="4406501"/>
            <a:ext cx="31598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dirty="0" smtClean="0">
                <a:latin typeface="Britannic Bold" pitchFamily="34" charset="0"/>
                <a:cs typeface="Calibri" pitchFamily="34" charset="0"/>
              </a:rPr>
              <a:t>knowledge</a:t>
            </a:r>
            <a:endParaRPr lang="en-AU" sz="5000" dirty="0">
              <a:latin typeface="Britannic Bold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45593" y="3717032"/>
            <a:ext cx="26036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800" b="1" dirty="0" smtClean="0">
                <a:latin typeface="Algerian" pitchFamily="82" charset="0"/>
                <a:cs typeface="Calibri" pitchFamily="34" charset="0"/>
              </a:rPr>
              <a:t>culture</a:t>
            </a:r>
            <a:endParaRPr lang="en-AU" sz="3800" b="1" dirty="0">
              <a:latin typeface="Algerian" pitchFamily="82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6631" y="5373216"/>
            <a:ext cx="1502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000" dirty="0" smtClean="0">
                <a:latin typeface="Forte" pitchFamily="66" charset="0"/>
                <a:cs typeface="Calibri" pitchFamily="34" charset="0"/>
              </a:rPr>
              <a:t>tastes</a:t>
            </a:r>
            <a:endParaRPr lang="en-AU" sz="4000" dirty="0">
              <a:latin typeface="Forte" pitchFamily="66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016" y="1204035"/>
            <a:ext cx="4104456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2500"/>
              </a:spcBef>
            </a:pPr>
            <a:r>
              <a:rPr lang="en-AU" sz="4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STUDY ITS COMPONENTS:</a:t>
            </a:r>
          </a:p>
          <a:p>
            <a:pPr algn="ctr"/>
            <a:endParaRPr lang="en-AU" sz="15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AU" sz="2500" b="1" dirty="0" smtClean="0">
                <a:solidFill>
                  <a:schemeClr val="tx1"/>
                </a:solidFill>
              </a:rPr>
              <a:t>Write a teaching philosophy and think about your values, beliefs, knowledge, etc.</a:t>
            </a:r>
            <a:br>
              <a:rPr lang="en-AU" sz="2500" b="1" dirty="0" smtClean="0">
                <a:solidFill>
                  <a:schemeClr val="tx1"/>
                </a:solidFill>
              </a:rPr>
            </a:br>
            <a:endParaRPr lang="en-AU" sz="17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AU" sz="2500" b="1" dirty="0" smtClean="0">
                <a:solidFill>
                  <a:schemeClr val="tx1"/>
                </a:solidFill>
              </a:rPr>
              <a:t>Ask and answer questions about your teaching values, beliefs, knowledge, etc.</a:t>
            </a:r>
          </a:p>
        </p:txBody>
      </p:sp>
      <p:sp>
        <p:nvSpPr>
          <p:cNvPr id="5" name="Oval 4"/>
          <p:cNvSpPr/>
          <p:nvPr/>
        </p:nvSpPr>
        <p:spPr>
          <a:xfrm>
            <a:off x="167635" y="908720"/>
            <a:ext cx="4217243" cy="5877272"/>
          </a:xfrm>
          <a:prstGeom prst="ellipse">
            <a:avLst/>
          </a:prstGeom>
          <a:noFill/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0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1600" y="2444333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 smtClean="0">
                <a:latin typeface="Calibri" pitchFamily="34" charset="0"/>
                <a:cs typeface="Calibri" pitchFamily="34" charset="0"/>
              </a:rPr>
              <a:t>Who are you? </a:t>
            </a:r>
          </a:p>
          <a:p>
            <a:pPr algn="ctr"/>
            <a:r>
              <a:rPr lang="en-AU" sz="6000" b="1" dirty="0" smtClean="0">
                <a:latin typeface="Calibri" pitchFamily="34" charset="0"/>
                <a:cs typeface="Calibri" pitchFamily="34" charset="0"/>
              </a:rPr>
              <a:t>Why are you here?</a:t>
            </a:r>
            <a:endParaRPr lang="en-AU" sz="6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v10879\AppData\Local\Microsoft\Windows\Temporary Internet Files\Content.IE5\I9UG6QFI\MP90044647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r="7109"/>
          <a:stretch/>
        </p:blipFill>
        <p:spPr bwMode="auto">
          <a:xfrm>
            <a:off x="6651810" y="-3648"/>
            <a:ext cx="2492190" cy="202870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10879\AppData\Local\Microsoft\Windows\Temporary Internet Files\Content.IE5\97PEAZRL\MP90040904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58"/>
            <a:ext cx="2519362" cy="201352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10879\AppData\Local\Microsoft\Windows\Temporary Internet Files\Content.IE5\DE0PUG3T\MP900422806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8111"/>
          <a:stretch/>
        </p:blipFill>
        <p:spPr bwMode="auto">
          <a:xfrm>
            <a:off x="16260" y="4846911"/>
            <a:ext cx="2542592" cy="202602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v10879\AppData\Local\Microsoft\Windows\Temporary Internet Files\Content.IE5\I9UG6QFI\MP900427630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5" b="7467"/>
          <a:stretch/>
        </p:blipFill>
        <p:spPr bwMode="auto">
          <a:xfrm>
            <a:off x="6630178" y="4778346"/>
            <a:ext cx="2513822" cy="207965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69269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How to improve your teaching habitus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532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7988" indent="-407988">
              <a:buFont typeface="Arial"/>
              <a:buChar char="•"/>
            </a:pP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Expose aspects of your current habitus. Try to understand why you do what you do.</a:t>
            </a:r>
            <a:br>
              <a:rPr lang="en-AU" sz="3000" b="1" dirty="0" smtClean="0">
                <a:latin typeface="Calibri" pitchFamily="34" charset="0"/>
                <a:cs typeface="Calibri" pitchFamily="34" charset="0"/>
              </a:rPr>
            </a:br>
            <a:endParaRPr lang="en-AU" sz="3000" b="1" dirty="0" smtClean="0">
              <a:latin typeface="Calibri" pitchFamily="34" charset="0"/>
              <a:cs typeface="Calibri" pitchFamily="34" charset="0"/>
            </a:endParaRPr>
          </a:p>
          <a:p>
            <a:pPr marL="407988" indent="-407988">
              <a:buFont typeface="Arial"/>
              <a:buChar char="•"/>
            </a:pP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Scrutinize your values, beliefs and attitudes. Eliminate unproductive/inappropriate thoughts.</a:t>
            </a:r>
            <a:br>
              <a:rPr lang="en-AU" sz="3000" b="1" dirty="0" smtClean="0">
                <a:latin typeface="Calibri" pitchFamily="34" charset="0"/>
                <a:cs typeface="Calibri" pitchFamily="34" charset="0"/>
              </a:rPr>
            </a:br>
            <a:endParaRPr lang="en-AU" sz="3000" b="1" dirty="0" smtClean="0">
              <a:latin typeface="Calibri" pitchFamily="34" charset="0"/>
              <a:cs typeface="Calibri" pitchFamily="34" charset="0"/>
            </a:endParaRPr>
          </a:p>
          <a:p>
            <a:pPr marL="407988" indent="-407988">
              <a:buFont typeface="Arial"/>
              <a:buChar char="•"/>
            </a:pP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Cultivate a genuine respect and care for students, and spend time with like-minded people.</a:t>
            </a:r>
            <a:br>
              <a:rPr lang="en-AU" sz="3000" b="1" dirty="0" smtClean="0">
                <a:latin typeface="Calibri" pitchFamily="34" charset="0"/>
                <a:cs typeface="Calibri" pitchFamily="34" charset="0"/>
              </a:rPr>
            </a:br>
            <a:endParaRPr lang="en-AU" sz="3000" b="1" dirty="0" smtClean="0">
              <a:latin typeface="Calibri" pitchFamily="34" charset="0"/>
              <a:cs typeface="Calibri" pitchFamily="34" charset="0"/>
            </a:endParaRPr>
          </a:p>
          <a:p>
            <a:pPr marL="407988" indent="-407988">
              <a:buFont typeface="Arial"/>
              <a:buChar char="•"/>
            </a:pP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Observe good teachers whenever you can. </a:t>
            </a:r>
          </a:p>
        </p:txBody>
      </p:sp>
    </p:spTree>
    <p:extLst>
      <p:ext uri="{BB962C8B-B14F-4D97-AF65-F5344CB8AC3E}">
        <p14:creationId xmlns:p14="http://schemas.microsoft.com/office/powerpoint/2010/main" val="39138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Tips for trainers/institutional leaders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412776"/>
            <a:ext cx="86764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7988" indent="-407988">
              <a:buFont typeface="Arial"/>
              <a:buChar char="•"/>
            </a:pP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Habitus is </a:t>
            </a:r>
            <a:r>
              <a:rPr lang="en-AU" sz="3000" b="1" dirty="0" err="1" smtClean="0">
                <a:latin typeface="Calibri" pitchFamily="34" charset="0"/>
                <a:cs typeface="Calibri" pitchFamily="34" charset="0"/>
              </a:rPr>
              <a:t>enculturated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“group habitus” influences individual habitus. Promote values and orientations that you want teachers to internalize.</a:t>
            </a:r>
            <a:br>
              <a:rPr lang="en-AU" sz="3000" b="1" dirty="0" smtClean="0">
                <a:latin typeface="Calibri" pitchFamily="34" charset="0"/>
                <a:cs typeface="Calibri" pitchFamily="34" charset="0"/>
              </a:rPr>
            </a:br>
            <a:endParaRPr lang="en-AU" sz="3000" b="1" dirty="0" smtClean="0">
              <a:latin typeface="Calibri" pitchFamily="34" charset="0"/>
              <a:cs typeface="Calibri" pitchFamily="34" charset="0"/>
            </a:endParaRPr>
          </a:p>
          <a:p>
            <a:pPr marL="407988" indent="-407988">
              <a:buFont typeface="Arial"/>
              <a:buChar char="•"/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Provide opportunities for co-teaching. “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eing together with another” can aid habitus transformation (Roth, et al., 2000).</a:t>
            </a:r>
            <a:br>
              <a:rPr lang="en-US" sz="3000" b="1" dirty="0" smtClean="0">
                <a:latin typeface="Calibri" pitchFamily="34" charset="0"/>
                <a:cs typeface="Calibri" pitchFamily="34" charset="0"/>
              </a:rPr>
            </a:br>
            <a:endParaRPr lang="en-US" sz="3000" b="1" dirty="0" smtClean="0">
              <a:latin typeface="Calibri" pitchFamily="34" charset="0"/>
              <a:cs typeface="Calibri" pitchFamily="34" charset="0"/>
            </a:endParaRPr>
          </a:p>
          <a:p>
            <a:pPr marL="407988" indent="-407988">
              <a:buFont typeface="Arial"/>
              <a:buChar char="•"/>
            </a:pP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Provide opportunities for peer observation, which can expose habitus elements for the observed and provide implicit training for the observer. </a:t>
            </a:r>
          </a:p>
        </p:txBody>
      </p:sp>
    </p:spTree>
    <p:extLst>
      <p:ext uri="{BB962C8B-B14F-4D97-AF65-F5344CB8AC3E}">
        <p14:creationId xmlns:p14="http://schemas.microsoft.com/office/powerpoint/2010/main" val="33306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496" y="2671752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Thank you for coming!</a:t>
            </a:r>
          </a:p>
          <a:p>
            <a:pPr algn="ctr"/>
            <a:r>
              <a:rPr lang="en-AU" b="1" dirty="0">
                <a:latin typeface="Calibri" pitchFamily="34" charset="0"/>
                <a:cs typeface="Calibri" pitchFamily="34" charset="0"/>
              </a:rPr>
              <a:t/>
            </a:r>
            <a:br>
              <a:rPr lang="en-AU" b="1" dirty="0">
                <a:latin typeface="Calibri" pitchFamily="34" charset="0"/>
                <a:cs typeface="Calibri" pitchFamily="34" charset="0"/>
              </a:rPr>
            </a:br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812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C:\Users\v10879\AppData\Local\Microsoft\Windows\Temporary Internet Files\Content.IE5\I9UG6QFI\MP90044647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r="7109"/>
          <a:stretch/>
        </p:blipFill>
        <p:spPr bwMode="auto">
          <a:xfrm>
            <a:off x="6651810" y="-3648"/>
            <a:ext cx="2492190" cy="202870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10879\AppData\Local\Microsoft\Windows\Temporary Internet Files\Content.IE5\97PEAZRL\MP90040904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58"/>
            <a:ext cx="2519362" cy="201352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10879\AppData\Local\Microsoft\Windows\Temporary Internet Files\Content.IE5\DE0PUG3T\MP900422806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8111"/>
          <a:stretch/>
        </p:blipFill>
        <p:spPr bwMode="auto">
          <a:xfrm>
            <a:off x="16260" y="4846911"/>
            <a:ext cx="2542592" cy="202602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v10879\AppData\Local\Microsoft\Windows\Temporary Internet Files\Content.IE5\I9UG6QFI\MP900427630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5" b="7467"/>
          <a:stretch/>
        </p:blipFill>
        <p:spPr bwMode="auto">
          <a:xfrm>
            <a:off x="6630178" y="4778346"/>
            <a:ext cx="2513822" cy="207965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2354104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b="1" dirty="0" smtClean="0">
                <a:latin typeface="Calibri" pitchFamily="34" charset="0"/>
                <a:cs typeface="Calibri" pitchFamily="34" charset="0"/>
              </a:rPr>
            </a:br>
            <a:r>
              <a:rPr lang="en-AU" sz="6000" b="1" i="1" u="sng" dirty="0" smtClean="0">
                <a:latin typeface="Calibri" pitchFamily="34" charset="0"/>
                <a:cs typeface="Calibri" pitchFamily="34" charset="0"/>
              </a:rPr>
              <a:t>WHO YOU ARE</a:t>
            </a:r>
          </a:p>
          <a:p>
            <a:pPr algn="ctr"/>
            <a:r>
              <a:rPr lang="en-AU" sz="5000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AU" sz="5000" b="1" dirty="0" smtClean="0">
                <a:latin typeface="Calibri" pitchFamily="34" charset="0"/>
                <a:cs typeface="Calibri" pitchFamily="34" charset="0"/>
              </a:rPr>
              <a:t>ffects </a:t>
            </a:r>
            <a:r>
              <a:rPr lang="en-AU" sz="5000" b="1" i="1" u="sng" dirty="0" smtClean="0">
                <a:latin typeface="Calibri" pitchFamily="34" charset="0"/>
                <a:cs typeface="Calibri" pitchFamily="34" charset="0"/>
              </a:rPr>
              <a:t>HOW YOU TEACH</a:t>
            </a:r>
          </a:p>
        </p:txBody>
      </p:sp>
    </p:spTree>
    <p:extLst>
      <p:ext uri="{BB962C8B-B14F-4D97-AF65-F5344CB8AC3E}">
        <p14:creationId xmlns:p14="http://schemas.microsoft.com/office/powerpoint/2010/main" val="39437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1412776"/>
            <a:ext cx="1993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i="1" dirty="0" smtClean="0">
                <a:latin typeface="Calibri" pitchFamily="34" charset="0"/>
                <a:cs typeface="Calibri" pitchFamily="34" charset="0"/>
              </a:rPr>
              <a:t>How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8245" y="1413354"/>
            <a:ext cx="3106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6000" b="1" dirty="0">
                <a:latin typeface="Calibri" pitchFamily="34" charset="0"/>
                <a:cs typeface="Calibri" pitchFamily="34" charset="0"/>
              </a:rPr>
              <a:t>are you?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581" y="2489552"/>
            <a:ext cx="7867154" cy="2516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500" b="1" dirty="0" smtClean="0">
                <a:latin typeface="Calibri" pitchFamily="34" charset="0"/>
                <a:cs typeface="Calibri" pitchFamily="34" charset="0"/>
              </a:rPr>
              <a:t>How do you behave in certain situations?</a:t>
            </a:r>
          </a:p>
          <a:p>
            <a:pPr algn="ctr">
              <a:lnSpc>
                <a:spcPct val="150000"/>
              </a:lnSpc>
            </a:pPr>
            <a:r>
              <a:rPr lang="en-AU" sz="3500" b="1" dirty="0" smtClean="0">
                <a:latin typeface="Calibri" pitchFamily="34" charset="0"/>
                <a:cs typeface="Calibri" pitchFamily="34" charset="0"/>
              </a:rPr>
              <a:t>How do you move your body?</a:t>
            </a:r>
          </a:p>
          <a:p>
            <a:pPr algn="ctr">
              <a:lnSpc>
                <a:spcPct val="150000"/>
              </a:lnSpc>
            </a:pPr>
            <a:r>
              <a:rPr lang="en-AU" sz="3500" b="1" dirty="0" smtClean="0">
                <a:latin typeface="Calibri" pitchFamily="34" charset="0"/>
                <a:cs typeface="Calibri" pitchFamily="34" charset="0"/>
              </a:rPr>
              <a:t>What words do you say?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2104" y="5005625"/>
            <a:ext cx="21761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6000" b="1" dirty="0" smtClean="0">
                <a:latin typeface="Calibri" pitchFamily="34" charset="0"/>
                <a:cs typeface="Calibri" pitchFamily="34" charset="0"/>
              </a:rPr>
              <a:t>Why? </a:t>
            </a:r>
            <a:endParaRPr lang="en-AU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1760" y="141277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 smtClean="0">
                <a:latin typeface="Calibri" pitchFamily="34" charset="0"/>
                <a:cs typeface="Calibri" pitchFamily="34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2245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10879\AppData\Local\Microsoft\Windows\Temporary Internet Files\Content.IE5\9SYJTLZK\MP90043076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1" t="11487" r="7288"/>
          <a:stretch/>
        </p:blipFill>
        <p:spPr bwMode="auto">
          <a:xfrm>
            <a:off x="251521" y="-27384"/>
            <a:ext cx="4357838" cy="704569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217939" y="404107"/>
            <a:ext cx="5367203" cy="6625293"/>
            <a:chOff x="-217939" y="404107"/>
            <a:chExt cx="5367203" cy="6625293"/>
          </a:xfrm>
        </p:grpSpPr>
        <p:sp>
          <p:nvSpPr>
            <p:cNvPr id="13" name="Freeform 12"/>
            <p:cNvSpPr/>
            <p:nvPr/>
          </p:nvSpPr>
          <p:spPr>
            <a:xfrm>
              <a:off x="-217939" y="404107"/>
              <a:ext cx="2721678" cy="6458466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2484340" y="404664"/>
              <a:ext cx="2664924" cy="6458465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382" y="4852054"/>
              <a:ext cx="556540" cy="2177346"/>
            </a:xfrm>
            <a:custGeom>
              <a:avLst/>
              <a:gdLst>
                <a:gd name="connsiteX0" fmla="*/ 0 w 443478"/>
                <a:gd name="connsiteY0" fmla="*/ 1688123 h 1735015"/>
                <a:gd name="connsiteX1" fmla="*/ 11723 w 443478"/>
                <a:gd name="connsiteY1" fmla="*/ 1594338 h 1735015"/>
                <a:gd name="connsiteX2" fmla="*/ 23446 w 443478"/>
                <a:gd name="connsiteY2" fmla="*/ 1547446 h 1735015"/>
                <a:gd name="connsiteX3" fmla="*/ 46892 w 443478"/>
                <a:gd name="connsiteY3" fmla="*/ 1336430 h 1735015"/>
                <a:gd name="connsiteX4" fmla="*/ 82061 w 443478"/>
                <a:gd name="connsiteY4" fmla="*/ 1230923 h 1735015"/>
                <a:gd name="connsiteX5" fmla="*/ 93784 w 443478"/>
                <a:gd name="connsiteY5" fmla="*/ 1195753 h 1735015"/>
                <a:gd name="connsiteX6" fmla="*/ 105508 w 443478"/>
                <a:gd name="connsiteY6" fmla="*/ 1148861 h 1735015"/>
                <a:gd name="connsiteX7" fmla="*/ 128954 w 443478"/>
                <a:gd name="connsiteY7" fmla="*/ 1008184 h 1735015"/>
                <a:gd name="connsiteX8" fmla="*/ 152400 w 443478"/>
                <a:gd name="connsiteY8" fmla="*/ 914400 h 1735015"/>
                <a:gd name="connsiteX9" fmla="*/ 187569 w 443478"/>
                <a:gd name="connsiteY9" fmla="*/ 750277 h 1735015"/>
                <a:gd name="connsiteX10" fmla="*/ 199292 w 443478"/>
                <a:gd name="connsiteY10" fmla="*/ 715107 h 1735015"/>
                <a:gd name="connsiteX11" fmla="*/ 222738 w 443478"/>
                <a:gd name="connsiteY11" fmla="*/ 679938 h 1735015"/>
                <a:gd name="connsiteX12" fmla="*/ 246184 w 443478"/>
                <a:gd name="connsiteY12" fmla="*/ 609600 h 1735015"/>
                <a:gd name="connsiteX13" fmla="*/ 257908 w 443478"/>
                <a:gd name="connsiteY13" fmla="*/ 574430 h 1735015"/>
                <a:gd name="connsiteX14" fmla="*/ 269631 w 443478"/>
                <a:gd name="connsiteY14" fmla="*/ 539261 h 1735015"/>
                <a:gd name="connsiteX15" fmla="*/ 316523 w 443478"/>
                <a:gd name="connsiteY15" fmla="*/ 433753 h 1735015"/>
                <a:gd name="connsiteX16" fmla="*/ 328246 w 443478"/>
                <a:gd name="connsiteY16" fmla="*/ 398584 h 1735015"/>
                <a:gd name="connsiteX17" fmla="*/ 339969 w 443478"/>
                <a:gd name="connsiteY17" fmla="*/ 363415 h 1735015"/>
                <a:gd name="connsiteX18" fmla="*/ 363415 w 443478"/>
                <a:gd name="connsiteY18" fmla="*/ 199292 h 1735015"/>
                <a:gd name="connsiteX19" fmla="*/ 375138 w 443478"/>
                <a:gd name="connsiteY19" fmla="*/ 152400 h 1735015"/>
                <a:gd name="connsiteX20" fmla="*/ 386861 w 443478"/>
                <a:gd name="connsiteY20" fmla="*/ 70338 h 1735015"/>
                <a:gd name="connsiteX21" fmla="*/ 410308 w 443478"/>
                <a:gd name="connsiteY21" fmla="*/ 0 h 1735015"/>
                <a:gd name="connsiteX22" fmla="*/ 410308 w 443478"/>
                <a:gd name="connsiteY22" fmla="*/ 539261 h 1735015"/>
                <a:gd name="connsiteX23" fmla="*/ 398584 w 443478"/>
                <a:gd name="connsiteY23" fmla="*/ 668215 h 1735015"/>
                <a:gd name="connsiteX24" fmla="*/ 351692 w 443478"/>
                <a:gd name="connsiteY24" fmla="*/ 879230 h 1735015"/>
                <a:gd name="connsiteX25" fmla="*/ 339969 w 443478"/>
                <a:gd name="connsiteY25" fmla="*/ 914400 h 1735015"/>
                <a:gd name="connsiteX26" fmla="*/ 328246 w 443478"/>
                <a:gd name="connsiteY26" fmla="*/ 949569 h 1735015"/>
                <a:gd name="connsiteX27" fmla="*/ 304800 w 443478"/>
                <a:gd name="connsiteY27" fmla="*/ 1101969 h 1735015"/>
                <a:gd name="connsiteX28" fmla="*/ 293077 w 443478"/>
                <a:gd name="connsiteY28" fmla="*/ 1137138 h 1735015"/>
                <a:gd name="connsiteX29" fmla="*/ 281354 w 443478"/>
                <a:gd name="connsiteY29" fmla="*/ 1301261 h 1735015"/>
                <a:gd name="connsiteX30" fmla="*/ 257908 w 443478"/>
                <a:gd name="connsiteY30" fmla="*/ 1406769 h 1735015"/>
                <a:gd name="connsiteX31" fmla="*/ 234461 w 443478"/>
                <a:gd name="connsiteY31" fmla="*/ 1524000 h 1735015"/>
                <a:gd name="connsiteX32" fmla="*/ 211015 w 443478"/>
                <a:gd name="connsiteY32" fmla="*/ 1641230 h 1735015"/>
                <a:gd name="connsiteX33" fmla="*/ 187569 w 443478"/>
                <a:gd name="connsiteY33" fmla="*/ 1735015 h 17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3478" h="1735015">
                  <a:moveTo>
                    <a:pt x="0" y="1688123"/>
                  </a:moveTo>
                  <a:cubicBezTo>
                    <a:pt x="3908" y="1656861"/>
                    <a:pt x="6544" y="1625414"/>
                    <a:pt x="11723" y="1594338"/>
                  </a:cubicBezTo>
                  <a:cubicBezTo>
                    <a:pt x="14372" y="1578445"/>
                    <a:pt x="21167" y="1563396"/>
                    <a:pt x="23446" y="1547446"/>
                  </a:cubicBezTo>
                  <a:cubicBezTo>
                    <a:pt x="27857" y="1516571"/>
                    <a:pt x="38679" y="1374758"/>
                    <a:pt x="46892" y="1336430"/>
                  </a:cubicBezTo>
                  <a:cubicBezTo>
                    <a:pt x="46892" y="1336429"/>
                    <a:pt x="76199" y="1248508"/>
                    <a:pt x="82061" y="1230923"/>
                  </a:cubicBezTo>
                  <a:cubicBezTo>
                    <a:pt x="85969" y="1219200"/>
                    <a:pt x="90787" y="1207741"/>
                    <a:pt x="93784" y="1195753"/>
                  </a:cubicBezTo>
                  <a:cubicBezTo>
                    <a:pt x="97692" y="1180122"/>
                    <a:pt x="102626" y="1164713"/>
                    <a:pt x="105508" y="1148861"/>
                  </a:cubicBezTo>
                  <a:cubicBezTo>
                    <a:pt x="125164" y="1040759"/>
                    <a:pt x="108124" y="1098449"/>
                    <a:pt x="128954" y="1008184"/>
                  </a:cubicBezTo>
                  <a:cubicBezTo>
                    <a:pt x="136200" y="976786"/>
                    <a:pt x="152400" y="914400"/>
                    <a:pt x="152400" y="914400"/>
                  </a:cubicBezTo>
                  <a:cubicBezTo>
                    <a:pt x="167189" y="796090"/>
                    <a:pt x="154160" y="850505"/>
                    <a:pt x="187569" y="750277"/>
                  </a:cubicBezTo>
                  <a:cubicBezTo>
                    <a:pt x="191477" y="738554"/>
                    <a:pt x="192437" y="725389"/>
                    <a:pt x="199292" y="715107"/>
                  </a:cubicBezTo>
                  <a:cubicBezTo>
                    <a:pt x="207107" y="703384"/>
                    <a:pt x="217016" y="692813"/>
                    <a:pt x="222738" y="679938"/>
                  </a:cubicBezTo>
                  <a:cubicBezTo>
                    <a:pt x="232775" y="657354"/>
                    <a:pt x="238369" y="633046"/>
                    <a:pt x="246184" y="609600"/>
                  </a:cubicBezTo>
                  <a:lnTo>
                    <a:pt x="257908" y="574430"/>
                  </a:lnTo>
                  <a:cubicBezTo>
                    <a:pt x="261816" y="562707"/>
                    <a:pt x="262776" y="549543"/>
                    <a:pt x="269631" y="539261"/>
                  </a:cubicBezTo>
                  <a:cubicBezTo>
                    <a:pt x="306786" y="483528"/>
                    <a:pt x="288621" y="517459"/>
                    <a:pt x="316523" y="433753"/>
                  </a:cubicBezTo>
                  <a:lnTo>
                    <a:pt x="328246" y="398584"/>
                  </a:lnTo>
                  <a:lnTo>
                    <a:pt x="339969" y="363415"/>
                  </a:lnTo>
                  <a:cubicBezTo>
                    <a:pt x="347784" y="308707"/>
                    <a:pt x="350012" y="252905"/>
                    <a:pt x="363415" y="199292"/>
                  </a:cubicBezTo>
                  <a:cubicBezTo>
                    <a:pt x="367323" y="183661"/>
                    <a:pt x="372256" y="168252"/>
                    <a:pt x="375138" y="152400"/>
                  </a:cubicBezTo>
                  <a:cubicBezTo>
                    <a:pt x="380081" y="125214"/>
                    <a:pt x="380648" y="97262"/>
                    <a:pt x="386861" y="70338"/>
                  </a:cubicBezTo>
                  <a:cubicBezTo>
                    <a:pt x="392418" y="46257"/>
                    <a:pt x="410308" y="0"/>
                    <a:pt x="410308" y="0"/>
                  </a:cubicBezTo>
                  <a:cubicBezTo>
                    <a:pt x="474710" y="193207"/>
                    <a:pt x="428724" y="42034"/>
                    <a:pt x="410308" y="539261"/>
                  </a:cubicBezTo>
                  <a:cubicBezTo>
                    <a:pt x="408710" y="582393"/>
                    <a:pt x="404167" y="625416"/>
                    <a:pt x="398584" y="668215"/>
                  </a:cubicBezTo>
                  <a:cubicBezTo>
                    <a:pt x="380898" y="803802"/>
                    <a:pt x="385064" y="779112"/>
                    <a:pt x="351692" y="879230"/>
                  </a:cubicBezTo>
                  <a:lnTo>
                    <a:pt x="339969" y="914400"/>
                  </a:lnTo>
                  <a:lnTo>
                    <a:pt x="328246" y="949569"/>
                  </a:lnTo>
                  <a:cubicBezTo>
                    <a:pt x="324507" y="975744"/>
                    <a:pt x="311306" y="1072693"/>
                    <a:pt x="304800" y="1101969"/>
                  </a:cubicBezTo>
                  <a:cubicBezTo>
                    <a:pt x="302119" y="1114032"/>
                    <a:pt x="296985" y="1125415"/>
                    <a:pt x="293077" y="1137138"/>
                  </a:cubicBezTo>
                  <a:cubicBezTo>
                    <a:pt x="289169" y="1191846"/>
                    <a:pt x="287096" y="1246715"/>
                    <a:pt x="281354" y="1301261"/>
                  </a:cubicBezTo>
                  <a:cubicBezTo>
                    <a:pt x="277504" y="1337841"/>
                    <a:pt x="265543" y="1371140"/>
                    <a:pt x="257908" y="1406769"/>
                  </a:cubicBezTo>
                  <a:cubicBezTo>
                    <a:pt x="249558" y="1445735"/>
                    <a:pt x="240097" y="1484550"/>
                    <a:pt x="234461" y="1524000"/>
                  </a:cubicBezTo>
                  <a:cubicBezTo>
                    <a:pt x="211840" y="1682350"/>
                    <a:pt x="235568" y="1551201"/>
                    <a:pt x="211015" y="1641230"/>
                  </a:cubicBezTo>
                  <a:cubicBezTo>
                    <a:pt x="202536" y="1672318"/>
                    <a:pt x="187569" y="1735015"/>
                    <a:pt x="187569" y="1735015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27953" y="4852054"/>
              <a:ext cx="544755" cy="2146623"/>
            </a:xfrm>
            <a:custGeom>
              <a:avLst/>
              <a:gdLst>
                <a:gd name="connsiteX0" fmla="*/ 492370 w 492370"/>
                <a:gd name="connsiteY0" fmla="*/ 1852246 h 1957754"/>
                <a:gd name="connsiteX1" fmla="*/ 468924 w 492370"/>
                <a:gd name="connsiteY1" fmla="*/ 1758462 h 1957754"/>
                <a:gd name="connsiteX2" fmla="*/ 422031 w 492370"/>
                <a:gd name="connsiteY2" fmla="*/ 1699846 h 1957754"/>
                <a:gd name="connsiteX3" fmla="*/ 398585 w 492370"/>
                <a:gd name="connsiteY3" fmla="*/ 1629508 h 1957754"/>
                <a:gd name="connsiteX4" fmla="*/ 386862 w 492370"/>
                <a:gd name="connsiteY4" fmla="*/ 1594339 h 1957754"/>
                <a:gd name="connsiteX5" fmla="*/ 363416 w 492370"/>
                <a:gd name="connsiteY5" fmla="*/ 1570892 h 1957754"/>
                <a:gd name="connsiteX6" fmla="*/ 351693 w 492370"/>
                <a:gd name="connsiteY6" fmla="*/ 1535723 h 1957754"/>
                <a:gd name="connsiteX7" fmla="*/ 339970 w 492370"/>
                <a:gd name="connsiteY7" fmla="*/ 1488831 h 1957754"/>
                <a:gd name="connsiteX8" fmla="*/ 316524 w 492370"/>
                <a:gd name="connsiteY8" fmla="*/ 1453662 h 1957754"/>
                <a:gd name="connsiteX9" fmla="*/ 293077 w 492370"/>
                <a:gd name="connsiteY9" fmla="*/ 1383323 h 1957754"/>
                <a:gd name="connsiteX10" fmla="*/ 269631 w 492370"/>
                <a:gd name="connsiteY10" fmla="*/ 1312985 h 1957754"/>
                <a:gd name="connsiteX11" fmla="*/ 257908 w 492370"/>
                <a:gd name="connsiteY11" fmla="*/ 1277815 h 1957754"/>
                <a:gd name="connsiteX12" fmla="*/ 246185 w 492370"/>
                <a:gd name="connsiteY12" fmla="*/ 1230923 h 1957754"/>
                <a:gd name="connsiteX13" fmla="*/ 211016 w 492370"/>
                <a:gd name="connsiteY13" fmla="*/ 1101969 h 1957754"/>
                <a:gd name="connsiteX14" fmla="*/ 199293 w 492370"/>
                <a:gd name="connsiteY14" fmla="*/ 1043354 h 1957754"/>
                <a:gd name="connsiteX15" fmla="*/ 175847 w 492370"/>
                <a:gd name="connsiteY15" fmla="*/ 855785 h 1957754"/>
                <a:gd name="connsiteX16" fmla="*/ 164124 w 492370"/>
                <a:gd name="connsiteY16" fmla="*/ 527539 h 1957754"/>
                <a:gd name="connsiteX17" fmla="*/ 152400 w 492370"/>
                <a:gd name="connsiteY17" fmla="*/ 480646 h 1957754"/>
                <a:gd name="connsiteX18" fmla="*/ 128954 w 492370"/>
                <a:gd name="connsiteY18" fmla="*/ 328246 h 1957754"/>
                <a:gd name="connsiteX19" fmla="*/ 117231 w 492370"/>
                <a:gd name="connsiteY19" fmla="*/ 269631 h 1957754"/>
                <a:gd name="connsiteX20" fmla="*/ 105508 w 492370"/>
                <a:gd name="connsiteY20" fmla="*/ 82062 h 1957754"/>
                <a:gd name="connsiteX21" fmla="*/ 82062 w 492370"/>
                <a:gd name="connsiteY21" fmla="*/ 0 h 1957754"/>
                <a:gd name="connsiteX22" fmla="*/ 46893 w 492370"/>
                <a:gd name="connsiteY22" fmla="*/ 386862 h 1957754"/>
                <a:gd name="connsiteX23" fmla="*/ 35170 w 492370"/>
                <a:gd name="connsiteY23" fmla="*/ 1031631 h 1957754"/>
                <a:gd name="connsiteX24" fmla="*/ 23447 w 492370"/>
                <a:gd name="connsiteY24" fmla="*/ 1090246 h 1957754"/>
                <a:gd name="connsiteX25" fmla="*/ 0 w 492370"/>
                <a:gd name="connsiteY25" fmla="*/ 1324708 h 1957754"/>
                <a:gd name="connsiteX26" fmla="*/ 23447 w 492370"/>
                <a:gd name="connsiteY26" fmla="*/ 1688123 h 1957754"/>
                <a:gd name="connsiteX27" fmla="*/ 35170 w 492370"/>
                <a:gd name="connsiteY27" fmla="*/ 1723292 h 1957754"/>
                <a:gd name="connsiteX28" fmla="*/ 70339 w 492370"/>
                <a:gd name="connsiteY28" fmla="*/ 1863969 h 1957754"/>
                <a:gd name="connsiteX29" fmla="*/ 82062 w 492370"/>
                <a:gd name="connsiteY29" fmla="*/ 1899139 h 1957754"/>
                <a:gd name="connsiteX30" fmla="*/ 93785 w 492370"/>
                <a:gd name="connsiteY30" fmla="*/ 1934308 h 1957754"/>
                <a:gd name="connsiteX31" fmla="*/ 93785 w 492370"/>
                <a:gd name="connsiteY31" fmla="*/ 1957754 h 195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370" h="1957754">
                  <a:moveTo>
                    <a:pt x="492370" y="1852246"/>
                  </a:moveTo>
                  <a:cubicBezTo>
                    <a:pt x="489849" y="1839640"/>
                    <a:pt x="479738" y="1776486"/>
                    <a:pt x="468924" y="1758462"/>
                  </a:cubicBezTo>
                  <a:cubicBezTo>
                    <a:pt x="427166" y="1688866"/>
                    <a:pt x="462250" y="1790338"/>
                    <a:pt x="422031" y="1699846"/>
                  </a:cubicBezTo>
                  <a:cubicBezTo>
                    <a:pt x="411994" y="1677262"/>
                    <a:pt x="406400" y="1652954"/>
                    <a:pt x="398585" y="1629508"/>
                  </a:cubicBezTo>
                  <a:cubicBezTo>
                    <a:pt x="394677" y="1617785"/>
                    <a:pt x="395600" y="1603077"/>
                    <a:pt x="386862" y="1594339"/>
                  </a:cubicBezTo>
                  <a:lnTo>
                    <a:pt x="363416" y="1570892"/>
                  </a:lnTo>
                  <a:cubicBezTo>
                    <a:pt x="359508" y="1559169"/>
                    <a:pt x="355088" y="1547605"/>
                    <a:pt x="351693" y="1535723"/>
                  </a:cubicBezTo>
                  <a:cubicBezTo>
                    <a:pt x="347267" y="1520231"/>
                    <a:pt x="346317" y="1503640"/>
                    <a:pt x="339970" y="1488831"/>
                  </a:cubicBezTo>
                  <a:cubicBezTo>
                    <a:pt x="334420" y="1475881"/>
                    <a:pt x="322246" y="1466537"/>
                    <a:pt x="316524" y="1453662"/>
                  </a:cubicBezTo>
                  <a:cubicBezTo>
                    <a:pt x="306486" y="1431077"/>
                    <a:pt x="300893" y="1406769"/>
                    <a:pt x="293077" y="1383323"/>
                  </a:cubicBezTo>
                  <a:lnTo>
                    <a:pt x="269631" y="1312985"/>
                  </a:lnTo>
                  <a:cubicBezTo>
                    <a:pt x="265723" y="1301262"/>
                    <a:pt x="260905" y="1289803"/>
                    <a:pt x="257908" y="1277815"/>
                  </a:cubicBezTo>
                  <a:cubicBezTo>
                    <a:pt x="254000" y="1262184"/>
                    <a:pt x="250611" y="1246415"/>
                    <a:pt x="246185" y="1230923"/>
                  </a:cubicBezTo>
                  <a:cubicBezTo>
                    <a:pt x="223728" y="1152322"/>
                    <a:pt x="238879" y="1241282"/>
                    <a:pt x="211016" y="1101969"/>
                  </a:cubicBezTo>
                  <a:cubicBezTo>
                    <a:pt x="207108" y="1082431"/>
                    <a:pt x="202569" y="1063008"/>
                    <a:pt x="199293" y="1043354"/>
                  </a:cubicBezTo>
                  <a:cubicBezTo>
                    <a:pt x="188142" y="976447"/>
                    <a:pt x="183481" y="924488"/>
                    <a:pt x="175847" y="855785"/>
                  </a:cubicBezTo>
                  <a:cubicBezTo>
                    <a:pt x="171939" y="746370"/>
                    <a:pt x="170954" y="636811"/>
                    <a:pt x="164124" y="527539"/>
                  </a:cubicBezTo>
                  <a:cubicBezTo>
                    <a:pt x="163119" y="511458"/>
                    <a:pt x="155560" y="496445"/>
                    <a:pt x="152400" y="480646"/>
                  </a:cubicBezTo>
                  <a:cubicBezTo>
                    <a:pt x="139426" y="415776"/>
                    <a:pt x="140213" y="395798"/>
                    <a:pt x="128954" y="328246"/>
                  </a:cubicBezTo>
                  <a:cubicBezTo>
                    <a:pt x="125678" y="308592"/>
                    <a:pt x="121139" y="289169"/>
                    <a:pt x="117231" y="269631"/>
                  </a:cubicBezTo>
                  <a:cubicBezTo>
                    <a:pt x="113323" y="207108"/>
                    <a:pt x="111741" y="144396"/>
                    <a:pt x="105508" y="82062"/>
                  </a:cubicBezTo>
                  <a:cubicBezTo>
                    <a:pt x="103405" y="61032"/>
                    <a:pt x="89203" y="21424"/>
                    <a:pt x="82062" y="0"/>
                  </a:cubicBezTo>
                  <a:cubicBezTo>
                    <a:pt x="25229" y="170501"/>
                    <a:pt x="59531" y="45641"/>
                    <a:pt x="46893" y="386862"/>
                  </a:cubicBezTo>
                  <a:cubicBezTo>
                    <a:pt x="42985" y="601785"/>
                    <a:pt x="42331" y="816792"/>
                    <a:pt x="35170" y="1031631"/>
                  </a:cubicBezTo>
                  <a:cubicBezTo>
                    <a:pt x="34506" y="1051545"/>
                    <a:pt x="25821" y="1070463"/>
                    <a:pt x="23447" y="1090246"/>
                  </a:cubicBezTo>
                  <a:cubicBezTo>
                    <a:pt x="14089" y="1168230"/>
                    <a:pt x="0" y="1324708"/>
                    <a:pt x="0" y="1324708"/>
                  </a:cubicBezTo>
                  <a:cubicBezTo>
                    <a:pt x="3935" y="1419132"/>
                    <a:pt x="1081" y="1576293"/>
                    <a:pt x="23447" y="1688123"/>
                  </a:cubicBezTo>
                  <a:cubicBezTo>
                    <a:pt x="25870" y="1700240"/>
                    <a:pt x="31262" y="1711569"/>
                    <a:pt x="35170" y="1723292"/>
                  </a:cubicBezTo>
                  <a:cubicBezTo>
                    <a:pt x="50956" y="1818011"/>
                    <a:pt x="39376" y="1771079"/>
                    <a:pt x="70339" y="1863969"/>
                  </a:cubicBezTo>
                  <a:lnTo>
                    <a:pt x="82062" y="1899139"/>
                  </a:lnTo>
                  <a:cubicBezTo>
                    <a:pt x="85970" y="1910862"/>
                    <a:pt x="93785" y="1921951"/>
                    <a:pt x="93785" y="1934308"/>
                  </a:cubicBezTo>
                  <a:lnTo>
                    <a:pt x="93785" y="1957754"/>
                  </a:ln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4" name="Rectangle 23"/>
          <p:cNvSpPr/>
          <p:nvPr/>
        </p:nvSpPr>
        <p:spPr>
          <a:xfrm rot="19639626">
            <a:off x="1385807" y="2126224"/>
            <a:ext cx="20954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b="1" dirty="0">
                <a:latin typeface="Segoe Print" pitchFamily="2" charset="0"/>
                <a:cs typeface="Calibri" pitchFamily="34" charset="0"/>
              </a:rPr>
              <a:t>b</a:t>
            </a:r>
            <a:r>
              <a:rPr lang="en-AU" sz="5000" b="1" dirty="0" smtClean="0">
                <a:latin typeface="Segoe Print" pitchFamily="2" charset="0"/>
                <a:cs typeface="Calibri" pitchFamily="34" charset="0"/>
              </a:rPr>
              <a:t>eliefs</a:t>
            </a:r>
            <a:endParaRPr lang="en-AU" sz="5000" b="1" dirty="0">
              <a:latin typeface="Segoe Print" pitchFamily="2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021874">
            <a:off x="716047" y="4088876"/>
            <a:ext cx="31598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dirty="0" smtClean="0">
                <a:latin typeface="Britannic Bold" pitchFamily="34" charset="0"/>
                <a:cs typeface="Calibri" pitchFamily="34" charset="0"/>
              </a:rPr>
              <a:t>knowledge</a:t>
            </a:r>
            <a:endParaRPr lang="en-AU" sz="5000" dirty="0">
              <a:latin typeface="Britannic Bold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3608" y="5920050"/>
            <a:ext cx="2725425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experiences</a:t>
            </a:r>
            <a:endParaRPr lang="en-AU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7457" y="3212976"/>
            <a:ext cx="26036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800" b="1" dirty="0" smtClean="0">
                <a:latin typeface="Algerian" pitchFamily="82" charset="0"/>
                <a:cs typeface="Calibri" pitchFamily="34" charset="0"/>
              </a:rPr>
              <a:t>culture</a:t>
            </a:r>
            <a:endParaRPr lang="en-AU" sz="3800" b="1" dirty="0">
              <a:latin typeface="Algerian" pitchFamily="82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88024" y="521396"/>
            <a:ext cx="428396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0" b="1" dirty="0" smtClean="0">
                <a:latin typeface="Calibri" pitchFamily="34" charset="0"/>
                <a:cs typeface="Calibri" pitchFamily="34" charset="0"/>
              </a:rPr>
              <a:t>Habitus:</a:t>
            </a:r>
            <a:r>
              <a:rPr lang="en-AU" sz="5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AU" sz="5000" b="1" dirty="0" smtClean="0">
                <a:latin typeface="Calibri" pitchFamily="34" charset="0"/>
                <a:cs typeface="Calibri" pitchFamily="34" charset="0"/>
              </a:rPr>
            </a:br>
            <a:endParaRPr lang="en-AU" sz="15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Each person’s set of e</a:t>
            </a:r>
            <a:r>
              <a:rPr lang="en-AU" sz="3000" b="1" i="1" dirty="0" smtClean="0">
                <a:latin typeface="Calibri" pitchFamily="34" charset="0"/>
                <a:cs typeface="Calibri" pitchFamily="34" charset="0"/>
              </a:rPr>
              <a:t>mbodied dispositions</a:t>
            </a:r>
            <a:endParaRPr lang="en-AU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57252" y="5040559"/>
            <a:ext cx="1502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000" dirty="0" smtClean="0">
                <a:latin typeface="Forte" pitchFamily="66" charset="0"/>
                <a:cs typeface="Calibri" pitchFamily="34" charset="0"/>
              </a:rPr>
              <a:t>tastes</a:t>
            </a:r>
            <a:endParaRPr lang="en-AU" sz="4000" dirty="0">
              <a:latin typeface="Forte" pitchFamily="66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8024" y="2773377"/>
            <a:ext cx="4283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that guide her actions and perceptions.</a:t>
            </a:r>
            <a:endParaRPr lang="en-AU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6907" y="6021288"/>
            <a:ext cx="4119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AU" sz="3000" dirty="0" smtClean="0">
                <a:latin typeface="Calibri" pitchFamily="34" charset="0"/>
                <a:cs typeface="Calibri" pitchFamily="34" charset="0"/>
              </a:rPr>
              <a:t>Bourdieu</a:t>
            </a:r>
            <a:r>
              <a:rPr lang="en-AU" sz="3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AU" sz="3000" dirty="0" smtClean="0">
                <a:latin typeface="Calibri" pitchFamily="34" charset="0"/>
                <a:cs typeface="Calibri" pitchFamily="34" charset="0"/>
              </a:rPr>
              <a:t>1977 &amp; 1990)</a:t>
            </a:r>
            <a:endParaRPr lang="en-AU" sz="3000" dirty="0"/>
          </a:p>
        </p:txBody>
      </p:sp>
      <p:sp>
        <p:nvSpPr>
          <p:cNvPr id="20" name="Rectangle 19"/>
          <p:cNvSpPr/>
          <p:nvPr/>
        </p:nvSpPr>
        <p:spPr>
          <a:xfrm>
            <a:off x="1619672" y="980728"/>
            <a:ext cx="171784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800" b="1" dirty="0">
                <a:latin typeface="Calibri" pitchFamily="34" charset="0"/>
                <a:cs typeface="Calibri" pitchFamily="34" charset="0"/>
              </a:rPr>
              <a:t>VALUES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8024" y="4077072"/>
            <a:ext cx="4355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Habitus forms her </a:t>
            </a:r>
            <a:r>
              <a:rPr lang="en-AU" sz="3000" b="1" i="1" dirty="0" smtClean="0">
                <a:latin typeface="Calibri" pitchFamily="34" charset="0"/>
                <a:cs typeface="Calibri" pitchFamily="34" charset="0"/>
              </a:rPr>
              <a:t>“ways of being in the world”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en-AU" sz="3000" b="1" dirty="0" smtClean="0">
                <a:latin typeface="Calibri" pitchFamily="34" charset="0"/>
                <a:cs typeface="Calibri" pitchFamily="34" charset="0"/>
              </a:rPr>
              <a:t>habits of mind and body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AU" sz="30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 uiExpand="1" build="p" bldLvl="5"/>
      <p:bldP spid="34" grpId="0"/>
      <p:bldP spid="19" grpId="0" uiExpand="1" build="p" bldLvl="5"/>
      <p:bldP spid="3" grpId="0"/>
      <p:bldP spid="20" grpId="0"/>
      <p:bldP spid="21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605719" y="503519"/>
            <a:ext cx="5367203" cy="6625293"/>
            <a:chOff x="-217939" y="404107"/>
            <a:chExt cx="5367203" cy="6625293"/>
          </a:xfrm>
        </p:grpSpPr>
        <p:sp>
          <p:nvSpPr>
            <p:cNvPr id="13" name="Freeform 12"/>
            <p:cNvSpPr/>
            <p:nvPr/>
          </p:nvSpPr>
          <p:spPr>
            <a:xfrm>
              <a:off x="-217939" y="404107"/>
              <a:ext cx="2721678" cy="6458466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2484340" y="404664"/>
              <a:ext cx="2664924" cy="6458465"/>
            </a:xfrm>
            <a:custGeom>
              <a:avLst/>
              <a:gdLst>
                <a:gd name="connsiteX0" fmla="*/ 2168770 w 2168770"/>
                <a:gd name="connsiteY0" fmla="*/ 0 h 5146431"/>
                <a:gd name="connsiteX1" fmla="*/ 1946031 w 2168770"/>
                <a:gd name="connsiteY1" fmla="*/ 23447 h 5146431"/>
                <a:gd name="connsiteX2" fmla="*/ 1875693 w 2168770"/>
                <a:gd name="connsiteY2" fmla="*/ 46893 h 5146431"/>
                <a:gd name="connsiteX3" fmla="*/ 1770185 w 2168770"/>
                <a:gd name="connsiteY3" fmla="*/ 82062 h 5146431"/>
                <a:gd name="connsiteX4" fmla="*/ 1735016 w 2168770"/>
                <a:gd name="connsiteY4" fmla="*/ 93785 h 5146431"/>
                <a:gd name="connsiteX5" fmla="*/ 1699846 w 2168770"/>
                <a:gd name="connsiteY5" fmla="*/ 128954 h 5146431"/>
                <a:gd name="connsiteX6" fmla="*/ 1641231 w 2168770"/>
                <a:gd name="connsiteY6" fmla="*/ 175847 h 5146431"/>
                <a:gd name="connsiteX7" fmla="*/ 1606062 w 2168770"/>
                <a:gd name="connsiteY7" fmla="*/ 246185 h 5146431"/>
                <a:gd name="connsiteX8" fmla="*/ 1582616 w 2168770"/>
                <a:gd name="connsiteY8" fmla="*/ 281354 h 5146431"/>
                <a:gd name="connsiteX9" fmla="*/ 1559170 w 2168770"/>
                <a:gd name="connsiteY9" fmla="*/ 351693 h 5146431"/>
                <a:gd name="connsiteX10" fmla="*/ 1547446 w 2168770"/>
                <a:gd name="connsiteY10" fmla="*/ 386862 h 5146431"/>
                <a:gd name="connsiteX11" fmla="*/ 1500554 w 2168770"/>
                <a:gd name="connsiteY11" fmla="*/ 457200 h 5146431"/>
                <a:gd name="connsiteX12" fmla="*/ 1465385 w 2168770"/>
                <a:gd name="connsiteY12" fmla="*/ 527539 h 5146431"/>
                <a:gd name="connsiteX13" fmla="*/ 1441939 w 2168770"/>
                <a:gd name="connsiteY13" fmla="*/ 597877 h 5146431"/>
                <a:gd name="connsiteX14" fmla="*/ 1430216 w 2168770"/>
                <a:gd name="connsiteY14" fmla="*/ 633047 h 5146431"/>
                <a:gd name="connsiteX15" fmla="*/ 1406770 w 2168770"/>
                <a:gd name="connsiteY15" fmla="*/ 715108 h 5146431"/>
                <a:gd name="connsiteX16" fmla="*/ 1383323 w 2168770"/>
                <a:gd name="connsiteY16" fmla="*/ 738554 h 5146431"/>
                <a:gd name="connsiteX17" fmla="*/ 1359877 w 2168770"/>
                <a:gd name="connsiteY17" fmla="*/ 890954 h 5146431"/>
                <a:gd name="connsiteX18" fmla="*/ 1336431 w 2168770"/>
                <a:gd name="connsiteY18" fmla="*/ 996462 h 5146431"/>
                <a:gd name="connsiteX19" fmla="*/ 1324708 w 2168770"/>
                <a:gd name="connsiteY19" fmla="*/ 1055077 h 5146431"/>
                <a:gd name="connsiteX20" fmla="*/ 1312985 w 2168770"/>
                <a:gd name="connsiteY20" fmla="*/ 1219200 h 5146431"/>
                <a:gd name="connsiteX21" fmla="*/ 1301262 w 2168770"/>
                <a:gd name="connsiteY21" fmla="*/ 1266093 h 5146431"/>
                <a:gd name="connsiteX22" fmla="*/ 1289539 w 2168770"/>
                <a:gd name="connsiteY22" fmla="*/ 1395047 h 5146431"/>
                <a:gd name="connsiteX23" fmla="*/ 1277816 w 2168770"/>
                <a:gd name="connsiteY23" fmla="*/ 1500554 h 5146431"/>
                <a:gd name="connsiteX24" fmla="*/ 1266093 w 2168770"/>
                <a:gd name="connsiteY24" fmla="*/ 1723293 h 5146431"/>
                <a:gd name="connsiteX25" fmla="*/ 1254370 w 2168770"/>
                <a:gd name="connsiteY25" fmla="*/ 1758462 h 5146431"/>
                <a:gd name="connsiteX26" fmla="*/ 1230923 w 2168770"/>
                <a:gd name="connsiteY26" fmla="*/ 1887416 h 5146431"/>
                <a:gd name="connsiteX27" fmla="*/ 1219200 w 2168770"/>
                <a:gd name="connsiteY27" fmla="*/ 1922585 h 5146431"/>
                <a:gd name="connsiteX28" fmla="*/ 1195754 w 2168770"/>
                <a:gd name="connsiteY28" fmla="*/ 2039816 h 5146431"/>
                <a:gd name="connsiteX29" fmla="*/ 1184031 w 2168770"/>
                <a:gd name="connsiteY29" fmla="*/ 2074985 h 5146431"/>
                <a:gd name="connsiteX30" fmla="*/ 1113693 w 2168770"/>
                <a:gd name="connsiteY30" fmla="*/ 2121877 h 5146431"/>
                <a:gd name="connsiteX31" fmla="*/ 1090246 w 2168770"/>
                <a:gd name="connsiteY31" fmla="*/ 2145323 h 5146431"/>
                <a:gd name="connsiteX32" fmla="*/ 1055077 w 2168770"/>
                <a:gd name="connsiteY32" fmla="*/ 2157047 h 5146431"/>
                <a:gd name="connsiteX33" fmla="*/ 984739 w 2168770"/>
                <a:gd name="connsiteY33" fmla="*/ 2203939 h 5146431"/>
                <a:gd name="connsiteX34" fmla="*/ 914400 w 2168770"/>
                <a:gd name="connsiteY34" fmla="*/ 2250831 h 5146431"/>
                <a:gd name="connsiteX35" fmla="*/ 879231 w 2168770"/>
                <a:gd name="connsiteY35" fmla="*/ 2274277 h 5146431"/>
                <a:gd name="connsiteX36" fmla="*/ 844062 w 2168770"/>
                <a:gd name="connsiteY36" fmla="*/ 2297723 h 5146431"/>
                <a:gd name="connsiteX37" fmla="*/ 773723 w 2168770"/>
                <a:gd name="connsiteY37" fmla="*/ 2321170 h 5146431"/>
                <a:gd name="connsiteX38" fmla="*/ 715108 w 2168770"/>
                <a:gd name="connsiteY38" fmla="*/ 2426677 h 5146431"/>
                <a:gd name="connsiteX39" fmla="*/ 679939 w 2168770"/>
                <a:gd name="connsiteY39" fmla="*/ 2450123 h 5146431"/>
                <a:gd name="connsiteX40" fmla="*/ 644770 w 2168770"/>
                <a:gd name="connsiteY40" fmla="*/ 2520462 h 5146431"/>
                <a:gd name="connsiteX41" fmla="*/ 609600 w 2168770"/>
                <a:gd name="connsiteY41" fmla="*/ 2590800 h 5146431"/>
                <a:gd name="connsiteX42" fmla="*/ 574431 w 2168770"/>
                <a:gd name="connsiteY42" fmla="*/ 2719754 h 5146431"/>
                <a:gd name="connsiteX43" fmla="*/ 550985 w 2168770"/>
                <a:gd name="connsiteY43" fmla="*/ 2801816 h 5146431"/>
                <a:gd name="connsiteX44" fmla="*/ 539262 w 2168770"/>
                <a:gd name="connsiteY44" fmla="*/ 2872154 h 5146431"/>
                <a:gd name="connsiteX45" fmla="*/ 515816 w 2168770"/>
                <a:gd name="connsiteY45" fmla="*/ 3012831 h 5146431"/>
                <a:gd name="connsiteX46" fmla="*/ 504093 w 2168770"/>
                <a:gd name="connsiteY46" fmla="*/ 3294185 h 5146431"/>
                <a:gd name="connsiteX47" fmla="*/ 492370 w 2168770"/>
                <a:gd name="connsiteY47" fmla="*/ 3329354 h 5146431"/>
                <a:gd name="connsiteX48" fmla="*/ 457200 w 2168770"/>
                <a:gd name="connsiteY48" fmla="*/ 3528647 h 5146431"/>
                <a:gd name="connsiteX49" fmla="*/ 445477 w 2168770"/>
                <a:gd name="connsiteY49" fmla="*/ 3610708 h 5146431"/>
                <a:gd name="connsiteX50" fmla="*/ 422031 w 2168770"/>
                <a:gd name="connsiteY50" fmla="*/ 3798277 h 5146431"/>
                <a:gd name="connsiteX51" fmla="*/ 398585 w 2168770"/>
                <a:gd name="connsiteY51" fmla="*/ 3915508 h 5146431"/>
                <a:gd name="connsiteX52" fmla="*/ 386862 w 2168770"/>
                <a:gd name="connsiteY52" fmla="*/ 3974123 h 5146431"/>
                <a:gd name="connsiteX53" fmla="*/ 363416 w 2168770"/>
                <a:gd name="connsiteY53" fmla="*/ 4114800 h 5146431"/>
                <a:gd name="connsiteX54" fmla="*/ 339970 w 2168770"/>
                <a:gd name="connsiteY54" fmla="*/ 4185139 h 5146431"/>
                <a:gd name="connsiteX55" fmla="*/ 328246 w 2168770"/>
                <a:gd name="connsiteY55" fmla="*/ 4232031 h 5146431"/>
                <a:gd name="connsiteX56" fmla="*/ 304800 w 2168770"/>
                <a:gd name="connsiteY56" fmla="*/ 4302370 h 5146431"/>
                <a:gd name="connsiteX57" fmla="*/ 293077 w 2168770"/>
                <a:gd name="connsiteY57" fmla="*/ 4337539 h 5146431"/>
                <a:gd name="connsiteX58" fmla="*/ 269631 w 2168770"/>
                <a:gd name="connsiteY58" fmla="*/ 4419600 h 5146431"/>
                <a:gd name="connsiteX59" fmla="*/ 257908 w 2168770"/>
                <a:gd name="connsiteY59" fmla="*/ 4466493 h 5146431"/>
                <a:gd name="connsiteX60" fmla="*/ 222739 w 2168770"/>
                <a:gd name="connsiteY60" fmla="*/ 4572000 h 5146431"/>
                <a:gd name="connsiteX61" fmla="*/ 211016 w 2168770"/>
                <a:gd name="connsiteY61" fmla="*/ 4607170 h 5146431"/>
                <a:gd name="connsiteX62" fmla="*/ 187570 w 2168770"/>
                <a:gd name="connsiteY62" fmla="*/ 4712677 h 5146431"/>
                <a:gd name="connsiteX63" fmla="*/ 164123 w 2168770"/>
                <a:gd name="connsiteY63" fmla="*/ 4783016 h 5146431"/>
                <a:gd name="connsiteX64" fmla="*/ 128954 w 2168770"/>
                <a:gd name="connsiteY64" fmla="*/ 4888523 h 5146431"/>
                <a:gd name="connsiteX65" fmla="*/ 117231 w 2168770"/>
                <a:gd name="connsiteY65" fmla="*/ 4923693 h 5146431"/>
                <a:gd name="connsiteX66" fmla="*/ 105508 w 2168770"/>
                <a:gd name="connsiteY66" fmla="*/ 4970585 h 5146431"/>
                <a:gd name="connsiteX67" fmla="*/ 82062 w 2168770"/>
                <a:gd name="connsiteY67" fmla="*/ 5005754 h 5146431"/>
                <a:gd name="connsiteX68" fmla="*/ 70339 w 2168770"/>
                <a:gd name="connsiteY68" fmla="*/ 5052647 h 5146431"/>
                <a:gd name="connsiteX69" fmla="*/ 0 w 2168770"/>
                <a:gd name="connsiteY69" fmla="*/ 5146431 h 5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168770" h="5146431">
                  <a:moveTo>
                    <a:pt x="2168770" y="0"/>
                  </a:moveTo>
                  <a:cubicBezTo>
                    <a:pt x="2117117" y="3973"/>
                    <a:pt x="2008569" y="7812"/>
                    <a:pt x="1946031" y="23447"/>
                  </a:cubicBezTo>
                  <a:cubicBezTo>
                    <a:pt x="1922055" y="29441"/>
                    <a:pt x="1899139" y="39078"/>
                    <a:pt x="1875693" y="46893"/>
                  </a:cubicBezTo>
                  <a:lnTo>
                    <a:pt x="1770185" y="82062"/>
                  </a:lnTo>
                  <a:lnTo>
                    <a:pt x="1735016" y="93785"/>
                  </a:lnTo>
                  <a:cubicBezTo>
                    <a:pt x="1723293" y="105508"/>
                    <a:pt x="1712582" y="118340"/>
                    <a:pt x="1699846" y="128954"/>
                  </a:cubicBezTo>
                  <a:cubicBezTo>
                    <a:pt x="1663285" y="159421"/>
                    <a:pt x="1668517" y="141739"/>
                    <a:pt x="1641231" y="175847"/>
                  </a:cubicBezTo>
                  <a:cubicBezTo>
                    <a:pt x="1596434" y="231844"/>
                    <a:pt x="1634954" y="188400"/>
                    <a:pt x="1606062" y="246185"/>
                  </a:cubicBezTo>
                  <a:cubicBezTo>
                    <a:pt x="1599761" y="258787"/>
                    <a:pt x="1588338" y="268479"/>
                    <a:pt x="1582616" y="281354"/>
                  </a:cubicBezTo>
                  <a:cubicBezTo>
                    <a:pt x="1572579" y="303938"/>
                    <a:pt x="1566986" y="328247"/>
                    <a:pt x="1559170" y="351693"/>
                  </a:cubicBezTo>
                  <a:cubicBezTo>
                    <a:pt x="1555262" y="363416"/>
                    <a:pt x="1554301" y="376580"/>
                    <a:pt x="1547446" y="386862"/>
                  </a:cubicBezTo>
                  <a:lnTo>
                    <a:pt x="1500554" y="457200"/>
                  </a:lnTo>
                  <a:cubicBezTo>
                    <a:pt x="1457803" y="585458"/>
                    <a:pt x="1525983" y="391194"/>
                    <a:pt x="1465385" y="527539"/>
                  </a:cubicBezTo>
                  <a:cubicBezTo>
                    <a:pt x="1455348" y="550123"/>
                    <a:pt x="1449754" y="574431"/>
                    <a:pt x="1441939" y="597877"/>
                  </a:cubicBezTo>
                  <a:cubicBezTo>
                    <a:pt x="1438031" y="609600"/>
                    <a:pt x="1433213" y="621059"/>
                    <a:pt x="1430216" y="633047"/>
                  </a:cubicBezTo>
                  <a:cubicBezTo>
                    <a:pt x="1428026" y="641805"/>
                    <a:pt x="1413978" y="703096"/>
                    <a:pt x="1406770" y="715108"/>
                  </a:cubicBezTo>
                  <a:cubicBezTo>
                    <a:pt x="1401083" y="724586"/>
                    <a:pt x="1391139" y="730739"/>
                    <a:pt x="1383323" y="738554"/>
                  </a:cubicBezTo>
                  <a:cubicBezTo>
                    <a:pt x="1357551" y="815870"/>
                    <a:pt x="1378011" y="745884"/>
                    <a:pt x="1359877" y="890954"/>
                  </a:cubicBezTo>
                  <a:cubicBezTo>
                    <a:pt x="1343748" y="1019990"/>
                    <a:pt x="1356905" y="914565"/>
                    <a:pt x="1336431" y="996462"/>
                  </a:cubicBezTo>
                  <a:cubicBezTo>
                    <a:pt x="1331598" y="1015792"/>
                    <a:pt x="1328616" y="1035539"/>
                    <a:pt x="1324708" y="1055077"/>
                  </a:cubicBezTo>
                  <a:cubicBezTo>
                    <a:pt x="1320800" y="1109785"/>
                    <a:pt x="1319042" y="1164688"/>
                    <a:pt x="1312985" y="1219200"/>
                  </a:cubicBezTo>
                  <a:cubicBezTo>
                    <a:pt x="1311206" y="1235214"/>
                    <a:pt x="1303391" y="1250122"/>
                    <a:pt x="1301262" y="1266093"/>
                  </a:cubicBezTo>
                  <a:cubicBezTo>
                    <a:pt x="1295558" y="1308876"/>
                    <a:pt x="1293834" y="1352099"/>
                    <a:pt x="1289539" y="1395047"/>
                  </a:cubicBezTo>
                  <a:cubicBezTo>
                    <a:pt x="1286018" y="1430257"/>
                    <a:pt x="1281724" y="1465385"/>
                    <a:pt x="1277816" y="1500554"/>
                  </a:cubicBezTo>
                  <a:cubicBezTo>
                    <a:pt x="1273908" y="1574800"/>
                    <a:pt x="1272824" y="1649249"/>
                    <a:pt x="1266093" y="1723293"/>
                  </a:cubicBezTo>
                  <a:cubicBezTo>
                    <a:pt x="1264974" y="1735599"/>
                    <a:pt x="1257051" y="1746399"/>
                    <a:pt x="1254370" y="1758462"/>
                  </a:cubicBezTo>
                  <a:cubicBezTo>
                    <a:pt x="1233469" y="1852513"/>
                    <a:pt x="1252254" y="1802090"/>
                    <a:pt x="1230923" y="1887416"/>
                  </a:cubicBezTo>
                  <a:cubicBezTo>
                    <a:pt x="1227926" y="1899404"/>
                    <a:pt x="1221881" y="1910522"/>
                    <a:pt x="1219200" y="1922585"/>
                  </a:cubicBezTo>
                  <a:cubicBezTo>
                    <a:pt x="1196171" y="2026217"/>
                    <a:pt x="1219110" y="1958068"/>
                    <a:pt x="1195754" y="2039816"/>
                  </a:cubicBezTo>
                  <a:cubicBezTo>
                    <a:pt x="1192359" y="2051698"/>
                    <a:pt x="1192769" y="2066247"/>
                    <a:pt x="1184031" y="2074985"/>
                  </a:cubicBezTo>
                  <a:cubicBezTo>
                    <a:pt x="1164106" y="2094910"/>
                    <a:pt x="1133619" y="2101952"/>
                    <a:pt x="1113693" y="2121877"/>
                  </a:cubicBezTo>
                  <a:cubicBezTo>
                    <a:pt x="1105877" y="2129692"/>
                    <a:pt x="1099724" y="2139636"/>
                    <a:pt x="1090246" y="2145323"/>
                  </a:cubicBezTo>
                  <a:cubicBezTo>
                    <a:pt x="1079650" y="2151681"/>
                    <a:pt x="1065879" y="2151046"/>
                    <a:pt x="1055077" y="2157047"/>
                  </a:cubicBezTo>
                  <a:cubicBezTo>
                    <a:pt x="1030445" y="2170732"/>
                    <a:pt x="1008185" y="2188308"/>
                    <a:pt x="984739" y="2203939"/>
                  </a:cubicBezTo>
                  <a:lnTo>
                    <a:pt x="914400" y="2250831"/>
                  </a:lnTo>
                  <a:lnTo>
                    <a:pt x="879231" y="2274277"/>
                  </a:lnTo>
                  <a:cubicBezTo>
                    <a:pt x="867508" y="2282092"/>
                    <a:pt x="857428" y="2293267"/>
                    <a:pt x="844062" y="2297723"/>
                  </a:cubicBezTo>
                  <a:lnTo>
                    <a:pt x="773723" y="2321170"/>
                  </a:lnTo>
                  <a:cubicBezTo>
                    <a:pt x="761507" y="2357819"/>
                    <a:pt x="749659" y="2403643"/>
                    <a:pt x="715108" y="2426677"/>
                  </a:cubicBezTo>
                  <a:lnTo>
                    <a:pt x="679939" y="2450123"/>
                  </a:lnTo>
                  <a:cubicBezTo>
                    <a:pt x="650476" y="2538514"/>
                    <a:pt x="690217" y="2429570"/>
                    <a:pt x="644770" y="2520462"/>
                  </a:cubicBezTo>
                  <a:cubicBezTo>
                    <a:pt x="596233" y="2617532"/>
                    <a:pt x="676793" y="2490011"/>
                    <a:pt x="609600" y="2590800"/>
                  </a:cubicBezTo>
                  <a:cubicBezTo>
                    <a:pt x="559300" y="2741703"/>
                    <a:pt x="607572" y="2587192"/>
                    <a:pt x="574431" y="2719754"/>
                  </a:cubicBezTo>
                  <a:cubicBezTo>
                    <a:pt x="552084" y="2809142"/>
                    <a:pt x="572914" y="2692171"/>
                    <a:pt x="550985" y="2801816"/>
                  </a:cubicBezTo>
                  <a:cubicBezTo>
                    <a:pt x="546323" y="2825124"/>
                    <a:pt x="543514" y="2848768"/>
                    <a:pt x="539262" y="2872154"/>
                  </a:cubicBezTo>
                  <a:cubicBezTo>
                    <a:pt x="516406" y="2997860"/>
                    <a:pt x="538280" y="2855582"/>
                    <a:pt x="515816" y="3012831"/>
                  </a:cubicBezTo>
                  <a:cubicBezTo>
                    <a:pt x="511908" y="3106616"/>
                    <a:pt x="511027" y="3200575"/>
                    <a:pt x="504093" y="3294185"/>
                  </a:cubicBezTo>
                  <a:cubicBezTo>
                    <a:pt x="503180" y="3306508"/>
                    <a:pt x="494518" y="3317185"/>
                    <a:pt x="492370" y="3329354"/>
                  </a:cubicBezTo>
                  <a:cubicBezTo>
                    <a:pt x="454578" y="3543503"/>
                    <a:pt x="489215" y="3432599"/>
                    <a:pt x="457200" y="3528647"/>
                  </a:cubicBezTo>
                  <a:cubicBezTo>
                    <a:pt x="453292" y="3556001"/>
                    <a:pt x="449051" y="3583309"/>
                    <a:pt x="445477" y="3610708"/>
                  </a:cubicBezTo>
                  <a:cubicBezTo>
                    <a:pt x="437327" y="3673188"/>
                    <a:pt x="437313" y="3737149"/>
                    <a:pt x="422031" y="3798277"/>
                  </a:cubicBezTo>
                  <a:cubicBezTo>
                    <a:pt x="401296" y="3881220"/>
                    <a:pt x="417748" y="3810113"/>
                    <a:pt x="398585" y="3915508"/>
                  </a:cubicBezTo>
                  <a:cubicBezTo>
                    <a:pt x="395021" y="3935112"/>
                    <a:pt x="390138" y="3954469"/>
                    <a:pt x="386862" y="3974123"/>
                  </a:cubicBezTo>
                  <a:cubicBezTo>
                    <a:pt x="379673" y="4017259"/>
                    <a:pt x="375257" y="4071384"/>
                    <a:pt x="363416" y="4114800"/>
                  </a:cubicBezTo>
                  <a:cubicBezTo>
                    <a:pt x="356913" y="4138644"/>
                    <a:pt x="345965" y="4161162"/>
                    <a:pt x="339970" y="4185139"/>
                  </a:cubicBezTo>
                  <a:cubicBezTo>
                    <a:pt x="336062" y="4200770"/>
                    <a:pt x="332876" y="4216599"/>
                    <a:pt x="328246" y="4232031"/>
                  </a:cubicBezTo>
                  <a:cubicBezTo>
                    <a:pt x="321144" y="4255703"/>
                    <a:pt x="312615" y="4278924"/>
                    <a:pt x="304800" y="4302370"/>
                  </a:cubicBezTo>
                  <a:cubicBezTo>
                    <a:pt x="300892" y="4314093"/>
                    <a:pt x="296074" y="4325551"/>
                    <a:pt x="293077" y="4337539"/>
                  </a:cubicBezTo>
                  <a:cubicBezTo>
                    <a:pt x="256425" y="4484146"/>
                    <a:pt x="303270" y="4301863"/>
                    <a:pt x="269631" y="4419600"/>
                  </a:cubicBezTo>
                  <a:cubicBezTo>
                    <a:pt x="265205" y="4435092"/>
                    <a:pt x="262538" y="4451060"/>
                    <a:pt x="257908" y="4466493"/>
                  </a:cubicBezTo>
                  <a:cubicBezTo>
                    <a:pt x="257906" y="4466498"/>
                    <a:pt x="228601" y="4554413"/>
                    <a:pt x="222739" y="4572000"/>
                  </a:cubicBezTo>
                  <a:cubicBezTo>
                    <a:pt x="218831" y="4583723"/>
                    <a:pt x="213697" y="4595107"/>
                    <a:pt x="211016" y="4607170"/>
                  </a:cubicBezTo>
                  <a:cubicBezTo>
                    <a:pt x="203201" y="4642339"/>
                    <a:pt x="196853" y="4677867"/>
                    <a:pt x="187570" y="4712677"/>
                  </a:cubicBezTo>
                  <a:cubicBezTo>
                    <a:pt x="181202" y="4736557"/>
                    <a:pt x="171939" y="4759570"/>
                    <a:pt x="164123" y="4783016"/>
                  </a:cubicBezTo>
                  <a:lnTo>
                    <a:pt x="128954" y="4888523"/>
                  </a:lnTo>
                  <a:cubicBezTo>
                    <a:pt x="125046" y="4900246"/>
                    <a:pt x="120228" y="4911705"/>
                    <a:pt x="117231" y="4923693"/>
                  </a:cubicBezTo>
                  <a:cubicBezTo>
                    <a:pt x="113323" y="4939324"/>
                    <a:pt x="111855" y="4955776"/>
                    <a:pt x="105508" y="4970585"/>
                  </a:cubicBezTo>
                  <a:cubicBezTo>
                    <a:pt x="99958" y="4983535"/>
                    <a:pt x="89877" y="4994031"/>
                    <a:pt x="82062" y="5005754"/>
                  </a:cubicBezTo>
                  <a:cubicBezTo>
                    <a:pt x="78154" y="5021385"/>
                    <a:pt x="77545" y="5038236"/>
                    <a:pt x="70339" y="5052647"/>
                  </a:cubicBezTo>
                  <a:cubicBezTo>
                    <a:pt x="43828" y="5105668"/>
                    <a:pt x="32972" y="5113459"/>
                    <a:pt x="0" y="5146431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382" y="4852054"/>
              <a:ext cx="556540" cy="2177346"/>
            </a:xfrm>
            <a:custGeom>
              <a:avLst/>
              <a:gdLst>
                <a:gd name="connsiteX0" fmla="*/ 0 w 443478"/>
                <a:gd name="connsiteY0" fmla="*/ 1688123 h 1735015"/>
                <a:gd name="connsiteX1" fmla="*/ 11723 w 443478"/>
                <a:gd name="connsiteY1" fmla="*/ 1594338 h 1735015"/>
                <a:gd name="connsiteX2" fmla="*/ 23446 w 443478"/>
                <a:gd name="connsiteY2" fmla="*/ 1547446 h 1735015"/>
                <a:gd name="connsiteX3" fmla="*/ 46892 w 443478"/>
                <a:gd name="connsiteY3" fmla="*/ 1336430 h 1735015"/>
                <a:gd name="connsiteX4" fmla="*/ 82061 w 443478"/>
                <a:gd name="connsiteY4" fmla="*/ 1230923 h 1735015"/>
                <a:gd name="connsiteX5" fmla="*/ 93784 w 443478"/>
                <a:gd name="connsiteY5" fmla="*/ 1195753 h 1735015"/>
                <a:gd name="connsiteX6" fmla="*/ 105508 w 443478"/>
                <a:gd name="connsiteY6" fmla="*/ 1148861 h 1735015"/>
                <a:gd name="connsiteX7" fmla="*/ 128954 w 443478"/>
                <a:gd name="connsiteY7" fmla="*/ 1008184 h 1735015"/>
                <a:gd name="connsiteX8" fmla="*/ 152400 w 443478"/>
                <a:gd name="connsiteY8" fmla="*/ 914400 h 1735015"/>
                <a:gd name="connsiteX9" fmla="*/ 187569 w 443478"/>
                <a:gd name="connsiteY9" fmla="*/ 750277 h 1735015"/>
                <a:gd name="connsiteX10" fmla="*/ 199292 w 443478"/>
                <a:gd name="connsiteY10" fmla="*/ 715107 h 1735015"/>
                <a:gd name="connsiteX11" fmla="*/ 222738 w 443478"/>
                <a:gd name="connsiteY11" fmla="*/ 679938 h 1735015"/>
                <a:gd name="connsiteX12" fmla="*/ 246184 w 443478"/>
                <a:gd name="connsiteY12" fmla="*/ 609600 h 1735015"/>
                <a:gd name="connsiteX13" fmla="*/ 257908 w 443478"/>
                <a:gd name="connsiteY13" fmla="*/ 574430 h 1735015"/>
                <a:gd name="connsiteX14" fmla="*/ 269631 w 443478"/>
                <a:gd name="connsiteY14" fmla="*/ 539261 h 1735015"/>
                <a:gd name="connsiteX15" fmla="*/ 316523 w 443478"/>
                <a:gd name="connsiteY15" fmla="*/ 433753 h 1735015"/>
                <a:gd name="connsiteX16" fmla="*/ 328246 w 443478"/>
                <a:gd name="connsiteY16" fmla="*/ 398584 h 1735015"/>
                <a:gd name="connsiteX17" fmla="*/ 339969 w 443478"/>
                <a:gd name="connsiteY17" fmla="*/ 363415 h 1735015"/>
                <a:gd name="connsiteX18" fmla="*/ 363415 w 443478"/>
                <a:gd name="connsiteY18" fmla="*/ 199292 h 1735015"/>
                <a:gd name="connsiteX19" fmla="*/ 375138 w 443478"/>
                <a:gd name="connsiteY19" fmla="*/ 152400 h 1735015"/>
                <a:gd name="connsiteX20" fmla="*/ 386861 w 443478"/>
                <a:gd name="connsiteY20" fmla="*/ 70338 h 1735015"/>
                <a:gd name="connsiteX21" fmla="*/ 410308 w 443478"/>
                <a:gd name="connsiteY21" fmla="*/ 0 h 1735015"/>
                <a:gd name="connsiteX22" fmla="*/ 410308 w 443478"/>
                <a:gd name="connsiteY22" fmla="*/ 539261 h 1735015"/>
                <a:gd name="connsiteX23" fmla="*/ 398584 w 443478"/>
                <a:gd name="connsiteY23" fmla="*/ 668215 h 1735015"/>
                <a:gd name="connsiteX24" fmla="*/ 351692 w 443478"/>
                <a:gd name="connsiteY24" fmla="*/ 879230 h 1735015"/>
                <a:gd name="connsiteX25" fmla="*/ 339969 w 443478"/>
                <a:gd name="connsiteY25" fmla="*/ 914400 h 1735015"/>
                <a:gd name="connsiteX26" fmla="*/ 328246 w 443478"/>
                <a:gd name="connsiteY26" fmla="*/ 949569 h 1735015"/>
                <a:gd name="connsiteX27" fmla="*/ 304800 w 443478"/>
                <a:gd name="connsiteY27" fmla="*/ 1101969 h 1735015"/>
                <a:gd name="connsiteX28" fmla="*/ 293077 w 443478"/>
                <a:gd name="connsiteY28" fmla="*/ 1137138 h 1735015"/>
                <a:gd name="connsiteX29" fmla="*/ 281354 w 443478"/>
                <a:gd name="connsiteY29" fmla="*/ 1301261 h 1735015"/>
                <a:gd name="connsiteX30" fmla="*/ 257908 w 443478"/>
                <a:gd name="connsiteY30" fmla="*/ 1406769 h 1735015"/>
                <a:gd name="connsiteX31" fmla="*/ 234461 w 443478"/>
                <a:gd name="connsiteY31" fmla="*/ 1524000 h 1735015"/>
                <a:gd name="connsiteX32" fmla="*/ 211015 w 443478"/>
                <a:gd name="connsiteY32" fmla="*/ 1641230 h 1735015"/>
                <a:gd name="connsiteX33" fmla="*/ 187569 w 443478"/>
                <a:gd name="connsiteY33" fmla="*/ 1735015 h 17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3478" h="1735015">
                  <a:moveTo>
                    <a:pt x="0" y="1688123"/>
                  </a:moveTo>
                  <a:cubicBezTo>
                    <a:pt x="3908" y="1656861"/>
                    <a:pt x="6544" y="1625414"/>
                    <a:pt x="11723" y="1594338"/>
                  </a:cubicBezTo>
                  <a:cubicBezTo>
                    <a:pt x="14372" y="1578445"/>
                    <a:pt x="21167" y="1563396"/>
                    <a:pt x="23446" y="1547446"/>
                  </a:cubicBezTo>
                  <a:cubicBezTo>
                    <a:pt x="27857" y="1516571"/>
                    <a:pt x="38679" y="1374758"/>
                    <a:pt x="46892" y="1336430"/>
                  </a:cubicBezTo>
                  <a:cubicBezTo>
                    <a:pt x="46892" y="1336429"/>
                    <a:pt x="76199" y="1248508"/>
                    <a:pt x="82061" y="1230923"/>
                  </a:cubicBezTo>
                  <a:cubicBezTo>
                    <a:pt x="85969" y="1219200"/>
                    <a:pt x="90787" y="1207741"/>
                    <a:pt x="93784" y="1195753"/>
                  </a:cubicBezTo>
                  <a:cubicBezTo>
                    <a:pt x="97692" y="1180122"/>
                    <a:pt x="102626" y="1164713"/>
                    <a:pt x="105508" y="1148861"/>
                  </a:cubicBezTo>
                  <a:cubicBezTo>
                    <a:pt x="125164" y="1040759"/>
                    <a:pt x="108124" y="1098449"/>
                    <a:pt x="128954" y="1008184"/>
                  </a:cubicBezTo>
                  <a:cubicBezTo>
                    <a:pt x="136200" y="976786"/>
                    <a:pt x="152400" y="914400"/>
                    <a:pt x="152400" y="914400"/>
                  </a:cubicBezTo>
                  <a:cubicBezTo>
                    <a:pt x="167189" y="796090"/>
                    <a:pt x="154160" y="850505"/>
                    <a:pt x="187569" y="750277"/>
                  </a:cubicBezTo>
                  <a:cubicBezTo>
                    <a:pt x="191477" y="738554"/>
                    <a:pt x="192437" y="725389"/>
                    <a:pt x="199292" y="715107"/>
                  </a:cubicBezTo>
                  <a:cubicBezTo>
                    <a:pt x="207107" y="703384"/>
                    <a:pt x="217016" y="692813"/>
                    <a:pt x="222738" y="679938"/>
                  </a:cubicBezTo>
                  <a:cubicBezTo>
                    <a:pt x="232775" y="657354"/>
                    <a:pt x="238369" y="633046"/>
                    <a:pt x="246184" y="609600"/>
                  </a:cubicBezTo>
                  <a:lnTo>
                    <a:pt x="257908" y="574430"/>
                  </a:lnTo>
                  <a:cubicBezTo>
                    <a:pt x="261816" y="562707"/>
                    <a:pt x="262776" y="549543"/>
                    <a:pt x="269631" y="539261"/>
                  </a:cubicBezTo>
                  <a:cubicBezTo>
                    <a:pt x="306786" y="483528"/>
                    <a:pt x="288621" y="517459"/>
                    <a:pt x="316523" y="433753"/>
                  </a:cubicBezTo>
                  <a:lnTo>
                    <a:pt x="328246" y="398584"/>
                  </a:lnTo>
                  <a:lnTo>
                    <a:pt x="339969" y="363415"/>
                  </a:lnTo>
                  <a:cubicBezTo>
                    <a:pt x="347784" y="308707"/>
                    <a:pt x="350012" y="252905"/>
                    <a:pt x="363415" y="199292"/>
                  </a:cubicBezTo>
                  <a:cubicBezTo>
                    <a:pt x="367323" y="183661"/>
                    <a:pt x="372256" y="168252"/>
                    <a:pt x="375138" y="152400"/>
                  </a:cubicBezTo>
                  <a:cubicBezTo>
                    <a:pt x="380081" y="125214"/>
                    <a:pt x="380648" y="97262"/>
                    <a:pt x="386861" y="70338"/>
                  </a:cubicBezTo>
                  <a:cubicBezTo>
                    <a:pt x="392418" y="46257"/>
                    <a:pt x="410308" y="0"/>
                    <a:pt x="410308" y="0"/>
                  </a:cubicBezTo>
                  <a:cubicBezTo>
                    <a:pt x="474710" y="193207"/>
                    <a:pt x="428724" y="42034"/>
                    <a:pt x="410308" y="539261"/>
                  </a:cubicBezTo>
                  <a:cubicBezTo>
                    <a:pt x="408710" y="582393"/>
                    <a:pt x="404167" y="625416"/>
                    <a:pt x="398584" y="668215"/>
                  </a:cubicBezTo>
                  <a:cubicBezTo>
                    <a:pt x="380898" y="803802"/>
                    <a:pt x="385064" y="779112"/>
                    <a:pt x="351692" y="879230"/>
                  </a:cubicBezTo>
                  <a:lnTo>
                    <a:pt x="339969" y="914400"/>
                  </a:lnTo>
                  <a:lnTo>
                    <a:pt x="328246" y="949569"/>
                  </a:lnTo>
                  <a:cubicBezTo>
                    <a:pt x="324507" y="975744"/>
                    <a:pt x="311306" y="1072693"/>
                    <a:pt x="304800" y="1101969"/>
                  </a:cubicBezTo>
                  <a:cubicBezTo>
                    <a:pt x="302119" y="1114032"/>
                    <a:pt x="296985" y="1125415"/>
                    <a:pt x="293077" y="1137138"/>
                  </a:cubicBezTo>
                  <a:cubicBezTo>
                    <a:pt x="289169" y="1191846"/>
                    <a:pt x="287096" y="1246715"/>
                    <a:pt x="281354" y="1301261"/>
                  </a:cubicBezTo>
                  <a:cubicBezTo>
                    <a:pt x="277504" y="1337841"/>
                    <a:pt x="265543" y="1371140"/>
                    <a:pt x="257908" y="1406769"/>
                  </a:cubicBezTo>
                  <a:cubicBezTo>
                    <a:pt x="249558" y="1445735"/>
                    <a:pt x="240097" y="1484550"/>
                    <a:pt x="234461" y="1524000"/>
                  </a:cubicBezTo>
                  <a:cubicBezTo>
                    <a:pt x="211840" y="1682350"/>
                    <a:pt x="235568" y="1551201"/>
                    <a:pt x="211015" y="1641230"/>
                  </a:cubicBezTo>
                  <a:cubicBezTo>
                    <a:pt x="202536" y="1672318"/>
                    <a:pt x="187569" y="1735015"/>
                    <a:pt x="187569" y="1735015"/>
                  </a:cubicBez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27953" y="4852054"/>
              <a:ext cx="544755" cy="2146623"/>
            </a:xfrm>
            <a:custGeom>
              <a:avLst/>
              <a:gdLst>
                <a:gd name="connsiteX0" fmla="*/ 492370 w 492370"/>
                <a:gd name="connsiteY0" fmla="*/ 1852246 h 1957754"/>
                <a:gd name="connsiteX1" fmla="*/ 468924 w 492370"/>
                <a:gd name="connsiteY1" fmla="*/ 1758462 h 1957754"/>
                <a:gd name="connsiteX2" fmla="*/ 422031 w 492370"/>
                <a:gd name="connsiteY2" fmla="*/ 1699846 h 1957754"/>
                <a:gd name="connsiteX3" fmla="*/ 398585 w 492370"/>
                <a:gd name="connsiteY3" fmla="*/ 1629508 h 1957754"/>
                <a:gd name="connsiteX4" fmla="*/ 386862 w 492370"/>
                <a:gd name="connsiteY4" fmla="*/ 1594339 h 1957754"/>
                <a:gd name="connsiteX5" fmla="*/ 363416 w 492370"/>
                <a:gd name="connsiteY5" fmla="*/ 1570892 h 1957754"/>
                <a:gd name="connsiteX6" fmla="*/ 351693 w 492370"/>
                <a:gd name="connsiteY6" fmla="*/ 1535723 h 1957754"/>
                <a:gd name="connsiteX7" fmla="*/ 339970 w 492370"/>
                <a:gd name="connsiteY7" fmla="*/ 1488831 h 1957754"/>
                <a:gd name="connsiteX8" fmla="*/ 316524 w 492370"/>
                <a:gd name="connsiteY8" fmla="*/ 1453662 h 1957754"/>
                <a:gd name="connsiteX9" fmla="*/ 293077 w 492370"/>
                <a:gd name="connsiteY9" fmla="*/ 1383323 h 1957754"/>
                <a:gd name="connsiteX10" fmla="*/ 269631 w 492370"/>
                <a:gd name="connsiteY10" fmla="*/ 1312985 h 1957754"/>
                <a:gd name="connsiteX11" fmla="*/ 257908 w 492370"/>
                <a:gd name="connsiteY11" fmla="*/ 1277815 h 1957754"/>
                <a:gd name="connsiteX12" fmla="*/ 246185 w 492370"/>
                <a:gd name="connsiteY12" fmla="*/ 1230923 h 1957754"/>
                <a:gd name="connsiteX13" fmla="*/ 211016 w 492370"/>
                <a:gd name="connsiteY13" fmla="*/ 1101969 h 1957754"/>
                <a:gd name="connsiteX14" fmla="*/ 199293 w 492370"/>
                <a:gd name="connsiteY14" fmla="*/ 1043354 h 1957754"/>
                <a:gd name="connsiteX15" fmla="*/ 175847 w 492370"/>
                <a:gd name="connsiteY15" fmla="*/ 855785 h 1957754"/>
                <a:gd name="connsiteX16" fmla="*/ 164124 w 492370"/>
                <a:gd name="connsiteY16" fmla="*/ 527539 h 1957754"/>
                <a:gd name="connsiteX17" fmla="*/ 152400 w 492370"/>
                <a:gd name="connsiteY17" fmla="*/ 480646 h 1957754"/>
                <a:gd name="connsiteX18" fmla="*/ 128954 w 492370"/>
                <a:gd name="connsiteY18" fmla="*/ 328246 h 1957754"/>
                <a:gd name="connsiteX19" fmla="*/ 117231 w 492370"/>
                <a:gd name="connsiteY19" fmla="*/ 269631 h 1957754"/>
                <a:gd name="connsiteX20" fmla="*/ 105508 w 492370"/>
                <a:gd name="connsiteY20" fmla="*/ 82062 h 1957754"/>
                <a:gd name="connsiteX21" fmla="*/ 82062 w 492370"/>
                <a:gd name="connsiteY21" fmla="*/ 0 h 1957754"/>
                <a:gd name="connsiteX22" fmla="*/ 46893 w 492370"/>
                <a:gd name="connsiteY22" fmla="*/ 386862 h 1957754"/>
                <a:gd name="connsiteX23" fmla="*/ 35170 w 492370"/>
                <a:gd name="connsiteY23" fmla="*/ 1031631 h 1957754"/>
                <a:gd name="connsiteX24" fmla="*/ 23447 w 492370"/>
                <a:gd name="connsiteY24" fmla="*/ 1090246 h 1957754"/>
                <a:gd name="connsiteX25" fmla="*/ 0 w 492370"/>
                <a:gd name="connsiteY25" fmla="*/ 1324708 h 1957754"/>
                <a:gd name="connsiteX26" fmla="*/ 23447 w 492370"/>
                <a:gd name="connsiteY26" fmla="*/ 1688123 h 1957754"/>
                <a:gd name="connsiteX27" fmla="*/ 35170 w 492370"/>
                <a:gd name="connsiteY27" fmla="*/ 1723292 h 1957754"/>
                <a:gd name="connsiteX28" fmla="*/ 70339 w 492370"/>
                <a:gd name="connsiteY28" fmla="*/ 1863969 h 1957754"/>
                <a:gd name="connsiteX29" fmla="*/ 82062 w 492370"/>
                <a:gd name="connsiteY29" fmla="*/ 1899139 h 1957754"/>
                <a:gd name="connsiteX30" fmla="*/ 93785 w 492370"/>
                <a:gd name="connsiteY30" fmla="*/ 1934308 h 1957754"/>
                <a:gd name="connsiteX31" fmla="*/ 93785 w 492370"/>
                <a:gd name="connsiteY31" fmla="*/ 1957754 h 195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92370" h="1957754">
                  <a:moveTo>
                    <a:pt x="492370" y="1852246"/>
                  </a:moveTo>
                  <a:cubicBezTo>
                    <a:pt x="489849" y="1839640"/>
                    <a:pt x="479738" y="1776486"/>
                    <a:pt x="468924" y="1758462"/>
                  </a:cubicBezTo>
                  <a:cubicBezTo>
                    <a:pt x="427166" y="1688866"/>
                    <a:pt x="462250" y="1790338"/>
                    <a:pt x="422031" y="1699846"/>
                  </a:cubicBezTo>
                  <a:cubicBezTo>
                    <a:pt x="411994" y="1677262"/>
                    <a:pt x="406400" y="1652954"/>
                    <a:pt x="398585" y="1629508"/>
                  </a:cubicBezTo>
                  <a:cubicBezTo>
                    <a:pt x="394677" y="1617785"/>
                    <a:pt x="395600" y="1603077"/>
                    <a:pt x="386862" y="1594339"/>
                  </a:cubicBezTo>
                  <a:lnTo>
                    <a:pt x="363416" y="1570892"/>
                  </a:lnTo>
                  <a:cubicBezTo>
                    <a:pt x="359508" y="1559169"/>
                    <a:pt x="355088" y="1547605"/>
                    <a:pt x="351693" y="1535723"/>
                  </a:cubicBezTo>
                  <a:cubicBezTo>
                    <a:pt x="347267" y="1520231"/>
                    <a:pt x="346317" y="1503640"/>
                    <a:pt x="339970" y="1488831"/>
                  </a:cubicBezTo>
                  <a:cubicBezTo>
                    <a:pt x="334420" y="1475881"/>
                    <a:pt x="322246" y="1466537"/>
                    <a:pt x="316524" y="1453662"/>
                  </a:cubicBezTo>
                  <a:cubicBezTo>
                    <a:pt x="306486" y="1431077"/>
                    <a:pt x="300893" y="1406769"/>
                    <a:pt x="293077" y="1383323"/>
                  </a:cubicBezTo>
                  <a:lnTo>
                    <a:pt x="269631" y="1312985"/>
                  </a:lnTo>
                  <a:cubicBezTo>
                    <a:pt x="265723" y="1301262"/>
                    <a:pt x="260905" y="1289803"/>
                    <a:pt x="257908" y="1277815"/>
                  </a:cubicBezTo>
                  <a:cubicBezTo>
                    <a:pt x="254000" y="1262184"/>
                    <a:pt x="250611" y="1246415"/>
                    <a:pt x="246185" y="1230923"/>
                  </a:cubicBezTo>
                  <a:cubicBezTo>
                    <a:pt x="223728" y="1152322"/>
                    <a:pt x="238879" y="1241282"/>
                    <a:pt x="211016" y="1101969"/>
                  </a:cubicBezTo>
                  <a:cubicBezTo>
                    <a:pt x="207108" y="1082431"/>
                    <a:pt x="202569" y="1063008"/>
                    <a:pt x="199293" y="1043354"/>
                  </a:cubicBezTo>
                  <a:cubicBezTo>
                    <a:pt x="188142" y="976447"/>
                    <a:pt x="183481" y="924488"/>
                    <a:pt x="175847" y="855785"/>
                  </a:cubicBezTo>
                  <a:cubicBezTo>
                    <a:pt x="171939" y="746370"/>
                    <a:pt x="170954" y="636811"/>
                    <a:pt x="164124" y="527539"/>
                  </a:cubicBezTo>
                  <a:cubicBezTo>
                    <a:pt x="163119" y="511458"/>
                    <a:pt x="155560" y="496445"/>
                    <a:pt x="152400" y="480646"/>
                  </a:cubicBezTo>
                  <a:cubicBezTo>
                    <a:pt x="139426" y="415776"/>
                    <a:pt x="140213" y="395798"/>
                    <a:pt x="128954" y="328246"/>
                  </a:cubicBezTo>
                  <a:cubicBezTo>
                    <a:pt x="125678" y="308592"/>
                    <a:pt x="121139" y="289169"/>
                    <a:pt x="117231" y="269631"/>
                  </a:cubicBezTo>
                  <a:cubicBezTo>
                    <a:pt x="113323" y="207108"/>
                    <a:pt x="111741" y="144396"/>
                    <a:pt x="105508" y="82062"/>
                  </a:cubicBezTo>
                  <a:cubicBezTo>
                    <a:pt x="103405" y="61032"/>
                    <a:pt x="89203" y="21424"/>
                    <a:pt x="82062" y="0"/>
                  </a:cubicBezTo>
                  <a:cubicBezTo>
                    <a:pt x="25229" y="170501"/>
                    <a:pt x="59531" y="45641"/>
                    <a:pt x="46893" y="386862"/>
                  </a:cubicBezTo>
                  <a:cubicBezTo>
                    <a:pt x="42985" y="601785"/>
                    <a:pt x="42331" y="816792"/>
                    <a:pt x="35170" y="1031631"/>
                  </a:cubicBezTo>
                  <a:cubicBezTo>
                    <a:pt x="34506" y="1051545"/>
                    <a:pt x="25821" y="1070463"/>
                    <a:pt x="23447" y="1090246"/>
                  </a:cubicBezTo>
                  <a:cubicBezTo>
                    <a:pt x="14089" y="1168230"/>
                    <a:pt x="0" y="1324708"/>
                    <a:pt x="0" y="1324708"/>
                  </a:cubicBezTo>
                  <a:cubicBezTo>
                    <a:pt x="3935" y="1419132"/>
                    <a:pt x="1081" y="1576293"/>
                    <a:pt x="23447" y="1688123"/>
                  </a:cubicBezTo>
                  <a:cubicBezTo>
                    <a:pt x="25870" y="1700240"/>
                    <a:pt x="31262" y="1711569"/>
                    <a:pt x="35170" y="1723292"/>
                  </a:cubicBezTo>
                  <a:cubicBezTo>
                    <a:pt x="50956" y="1818011"/>
                    <a:pt x="39376" y="1771079"/>
                    <a:pt x="70339" y="1863969"/>
                  </a:cubicBezTo>
                  <a:lnTo>
                    <a:pt x="82062" y="1899139"/>
                  </a:lnTo>
                  <a:cubicBezTo>
                    <a:pt x="85970" y="1910862"/>
                    <a:pt x="93785" y="1921951"/>
                    <a:pt x="93785" y="1934308"/>
                  </a:cubicBezTo>
                  <a:lnTo>
                    <a:pt x="93785" y="1957754"/>
                  </a:lnTo>
                </a:path>
              </a:pathLst>
            </a:custGeom>
            <a:noFill/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4" name="Rectangle 23"/>
          <p:cNvSpPr/>
          <p:nvPr/>
        </p:nvSpPr>
        <p:spPr>
          <a:xfrm rot="19639626">
            <a:off x="3345833" y="2009612"/>
            <a:ext cx="20954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b="1" dirty="0">
                <a:latin typeface="Segoe Print" pitchFamily="2" charset="0"/>
                <a:cs typeface="Calibri" pitchFamily="34" charset="0"/>
              </a:rPr>
              <a:t>b</a:t>
            </a:r>
            <a:r>
              <a:rPr lang="en-AU" sz="5000" b="1" dirty="0" smtClean="0">
                <a:latin typeface="Segoe Print" pitchFamily="2" charset="0"/>
                <a:cs typeface="Calibri" pitchFamily="34" charset="0"/>
              </a:rPr>
              <a:t>eliefs</a:t>
            </a:r>
            <a:endParaRPr lang="en-AU" sz="5000" b="1" dirty="0">
              <a:latin typeface="Segoe Print" pitchFamily="2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021874">
            <a:off x="2539705" y="3785833"/>
            <a:ext cx="31598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5000" dirty="0" smtClean="0">
                <a:latin typeface="Britannic Bold" pitchFamily="34" charset="0"/>
                <a:cs typeface="Calibri" pitchFamily="34" charset="0"/>
              </a:rPr>
              <a:t>knowledge</a:t>
            </a:r>
            <a:endParaRPr lang="en-AU" sz="5000" dirty="0">
              <a:latin typeface="Britannic Bold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7824" y="5616644"/>
            <a:ext cx="2725425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AU" sz="4000" b="1" dirty="0" smtClean="0">
                <a:latin typeface="Calibri" pitchFamily="34" charset="0"/>
                <a:cs typeface="Calibri" pitchFamily="34" charset="0"/>
              </a:rPr>
              <a:t>experiences</a:t>
            </a:r>
            <a:endParaRPr lang="en-AU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19872" y="3096364"/>
            <a:ext cx="26036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800" b="1" dirty="0" smtClean="0">
                <a:latin typeface="Algerian" pitchFamily="82" charset="0"/>
                <a:cs typeface="Calibri" pitchFamily="34" charset="0"/>
              </a:rPr>
              <a:t>culture</a:t>
            </a:r>
            <a:endParaRPr lang="en-AU" sz="3800" b="1" dirty="0">
              <a:latin typeface="Algerian" pitchFamily="82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80910" y="4752548"/>
            <a:ext cx="1502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000" dirty="0" smtClean="0">
                <a:latin typeface="Forte" pitchFamily="66" charset="0"/>
                <a:cs typeface="Calibri" pitchFamily="34" charset="0"/>
              </a:rPr>
              <a:t>tastes</a:t>
            </a:r>
            <a:endParaRPr lang="en-AU" sz="4000" dirty="0">
              <a:latin typeface="Forte" pitchFamily="66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55149" y="962141"/>
            <a:ext cx="1744548" cy="1727635"/>
            <a:chOff x="1855149" y="1582809"/>
            <a:chExt cx="1744548" cy="1727635"/>
          </a:xfrm>
        </p:grpSpPr>
        <p:sp>
          <p:nvSpPr>
            <p:cNvPr id="7" name="Oval 6"/>
            <p:cNvSpPr/>
            <p:nvPr/>
          </p:nvSpPr>
          <p:spPr>
            <a:xfrm>
              <a:off x="1855149" y="1582809"/>
              <a:ext cx="1744548" cy="17276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3514" y="1965900"/>
              <a:ext cx="1584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smtClean="0">
                  <a:solidFill>
                    <a:srgbClr val="CC0000"/>
                  </a:solidFill>
                  <a:latin typeface="+mj-lt"/>
                </a:rPr>
                <a:t>Habitus guides perception</a:t>
              </a:r>
              <a:endParaRPr lang="en-AU" sz="1800" b="1" dirty="0">
                <a:solidFill>
                  <a:srgbClr val="CC0000"/>
                </a:solidFill>
                <a:latin typeface="+mj-lt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 rot="1337222">
            <a:off x="266323" y="727372"/>
            <a:ext cx="2017167" cy="1238747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/>
          <p:cNvGrpSpPr/>
          <p:nvPr/>
        </p:nvGrpSpPr>
        <p:grpSpPr>
          <a:xfrm>
            <a:off x="5652120" y="3312945"/>
            <a:ext cx="1744548" cy="1727635"/>
            <a:chOff x="5652120" y="3933613"/>
            <a:chExt cx="1744548" cy="1727635"/>
          </a:xfrm>
        </p:grpSpPr>
        <p:sp>
          <p:nvSpPr>
            <p:cNvPr id="19" name="Oval 18"/>
            <p:cNvSpPr/>
            <p:nvPr/>
          </p:nvSpPr>
          <p:spPr>
            <a:xfrm>
              <a:off x="5652120" y="3933613"/>
              <a:ext cx="1744548" cy="17276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2915" y="4377878"/>
              <a:ext cx="1584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smtClean="0">
                  <a:solidFill>
                    <a:srgbClr val="CC0000"/>
                  </a:solidFill>
                  <a:latin typeface="+mj-lt"/>
                </a:rPr>
                <a:t>Habitus guides action</a:t>
              </a:r>
              <a:endParaRPr lang="en-AU" sz="1800" b="1" dirty="0">
                <a:solidFill>
                  <a:srgbClr val="CC0000"/>
                </a:solidFill>
                <a:latin typeface="+mj-lt"/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20742532">
            <a:off x="7044344" y="3360458"/>
            <a:ext cx="2017167" cy="1238747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Rectangle 64"/>
          <p:cNvSpPr/>
          <p:nvPr/>
        </p:nvSpPr>
        <p:spPr>
          <a:xfrm>
            <a:off x="3502230" y="979096"/>
            <a:ext cx="171784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800" b="1" dirty="0">
                <a:latin typeface="Calibri" pitchFamily="34" charset="0"/>
                <a:cs typeface="Calibri" pitchFamily="34" charset="0"/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16662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67" name="Picture 19" descr="C:\Users\v10879\AppData\Local\Microsoft\Windows\Temporary Internet Files\Content.IE5\DUWWVBWL\MP9002626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7384"/>
            <a:ext cx="10290920" cy="69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6" name="Picture 4" descr="C:\Users\v10879\AppData\Local\Microsoft\Windows\Temporary Internet Files\Content.IE5\2TV0RO51\MP9004483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572000" cy="685800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University©</a:t>
            </a:r>
            <a:fld id="{15714B54-F2A2-49CC-A208-F97C40B8F1C2}" type="datetime1">
              <a:rPr lang="en-AU" smtClean="0"/>
              <a:pPr>
                <a:defRPr/>
              </a:pPr>
              <a:t>27/08/2013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RMIT International University Vietnam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F231-ECC6-49C8-AFED-37F8AB9E5B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9" name="Picture 3" descr="C:\Users\v10879\AppData\Local\Microsoft\Windows\Temporary Internet Files\Content.IE5\1KTNLO3I\MP9004483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564" y="0"/>
            <a:ext cx="1032807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Presentation-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EBDB0"/>
      </a:accent1>
      <a:accent2>
        <a:srgbClr val="EE3224"/>
      </a:accent2>
      <a:accent3>
        <a:srgbClr val="FFFFFF"/>
      </a:accent3>
      <a:accent4>
        <a:srgbClr val="000000"/>
      </a:accent4>
      <a:accent5>
        <a:srgbClr val="DBDBD4"/>
      </a:accent5>
      <a:accent6>
        <a:srgbClr val="D82C20"/>
      </a:accent6>
      <a:hlink>
        <a:srgbClr val="000000"/>
      </a:hlink>
      <a:folHlink>
        <a:srgbClr val="FFEE00"/>
      </a:folHlink>
    </a:clrScheme>
    <a:fontScheme name="Presentation-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lnDef>
  </a:objectDefaults>
  <a:extraClrSchemeLst>
    <a:extraClrScheme>
      <a:clrScheme name="Presentation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EBDB0"/>
        </a:accent1>
        <a:accent2>
          <a:srgbClr val="EE3224"/>
        </a:accent2>
        <a:accent3>
          <a:srgbClr val="FFFFFF"/>
        </a:accent3>
        <a:accent4>
          <a:srgbClr val="000000"/>
        </a:accent4>
        <a:accent5>
          <a:srgbClr val="DBDBD4"/>
        </a:accent5>
        <a:accent6>
          <a:srgbClr val="D82C20"/>
        </a:accent6>
        <a:hlink>
          <a:srgbClr val="000000"/>
        </a:hlink>
        <a:folHlink>
          <a:srgbClr val="FF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deshow">
  <a:themeElements>
    <a:clrScheme name="Custom 1">
      <a:dk1>
        <a:srgbClr val="325C6D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2358</TotalTime>
  <Words>589</Words>
  <Application>Microsoft Office PowerPoint</Application>
  <PresentationFormat>On-screen Show (4:3)</PresentationFormat>
  <Paragraphs>166</Paragraphs>
  <Slides>22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</vt:lpstr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RMIT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Tuser</dc:creator>
  <cp:lastModifiedBy>Tuser</cp:lastModifiedBy>
  <cp:revision>105</cp:revision>
  <dcterms:created xsi:type="dcterms:W3CDTF">2013-02-06T04:47:01Z</dcterms:created>
  <dcterms:modified xsi:type="dcterms:W3CDTF">2013-08-27T09:00:18Z</dcterms:modified>
</cp:coreProperties>
</file>