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0"/>
  </p:handoutMasterIdLst>
  <p:sldIdLst>
    <p:sldId id="256" r:id="rId2"/>
    <p:sldId id="257" r:id="rId3"/>
    <p:sldId id="259" r:id="rId4"/>
    <p:sldId id="260" r:id="rId5"/>
    <p:sldId id="261" r:id="rId6"/>
    <p:sldId id="262" r:id="rId7"/>
    <p:sldId id="263" r:id="rId8"/>
    <p:sldId id="264" r:id="rId9"/>
    <p:sldId id="265" r:id="rId10"/>
    <p:sldId id="281" r:id="rId11"/>
    <p:sldId id="270" r:id="rId12"/>
    <p:sldId id="282" r:id="rId13"/>
    <p:sldId id="271" r:id="rId14"/>
    <p:sldId id="272" r:id="rId15"/>
    <p:sldId id="274" r:id="rId16"/>
    <p:sldId id="273" r:id="rId17"/>
    <p:sldId id="285" r:id="rId18"/>
    <p:sldId id="275" r:id="rId19"/>
    <p:sldId id="276" r:id="rId20"/>
    <p:sldId id="286" r:id="rId21"/>
    <p:sldId id="277" r:id="rId22"/>
    <p:sldId id="278" r:id="rId23"/>
    <p:sldId id="279" r:id="rId24"/>
    <p:sldId id="287" r:id="rId25"/>
    <p:sldId id="294" r:id="rId26"/>
    <p:sldId id="288" r:id="rId27"/>
    <p:sldId id="289" r:id="rId28"/>
    <p:sldId id="290" r:id="rId29"/>
    <p:sldId id="291" r:id="rId30"/>
    <p:sldId id="297" r:id="rId31"/>
    <p:sldId id="280" r:id="rId32"/>
    <p:sldId id="295" r:id="rId33"/>
    <p:sldId id="284" r:id="rId34"/>
    <p:sldId id="283" r:id="rId35"/>
    <p:sldId id="296" r:id="rId36"/>
    <p:sldId id="293" r:id="rId37"/>
    <p:sldId id="266" r:id="rId38"/>
    <p:sldId id="292" r:id="rId39"/>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71" autoAdjust="0"/>
    <p:restoredTop sz="94660"/>
  </p:normalViewPr>
  <p:slideViewPr>
    <p:cSldViewPr>
      <p:cViewPr varScale="1">
        <p:scale>
          <a:sx n="73" d="100"/>
          <a:sy n="73" d="100"/>
        </p:scale>
        <p:origin x="-109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E2D3AED4-92EB-4B02-A299-8FDCFDCEB4EC}" type="datetimeFigureOut">
              <a:rPr kumimoji="1" lang="ja-JP" altLang="en-US" smtClean="0"/>
              <a:t>2013/8/28</a:t>
            </a:fld>
            <a:endParaRPr kumimoji="1" lang="ja-JP" altLang="en-US"/>
          </a:p>
        </p:txBody>
      </p:sp>
      <p:sp>
        <p:nvSpPr>
          <p:cNvPr id="4" name="フッター プレースホルダー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DFA40DEF-EEAF-4E04-9DF8-86B7FDC2DD43}" type="slidenum">
              <a:rPr kumimoji="1" lang="ja-JP" altLang="en-US" smtClean="0"/>
              <a:t>‹#›</a:t>
            </a:fld>
            <a:endParaRPr kumimoji="1" lang="ja-JP" altLang="en-US"/>
          </a:p>
        </p:txBody>
      </p:sp>
    </p:spTree>
    <p:extLst>
      <p:ext uri="{BB962C8B-B14F-4D97-AF65-F5344CB8AC3E}">
        <p14:creationId xmlns:p14="http://schemas.microsoft.com/office/powerpoint/2010/main" val="74423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2C0E3AE-A6E4-4903-9424-5334070C3932}" type="datetimeFigureOut">
              <a:rPr kumimoji="1" lang="ja-JP" altLang="en-US" smtClean="0"/>
              <a:t>2013/8/28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1765AD-A8BA-47FC-B109-9F1EF19F9693}" type="slidenum">
              <a:rPr kumimoji="1" lang="ja-JP" altLang="en-US" smtClean="0"/>
              <a:t>‹#›</a:t>
            </a:fld>
            <a:endParaRPr kumimoji="1" lang="ja-JP" altLang="en-US"/>
          </a:p>
        </p:txBody>
      </p:sp>
    </p:spTree>
    <p:extLst>
      <p:ext uri="{BB962C8B-B14F-4D97-AF65-F5344CB8AC3E}">
        <p14:creationId xmlns:p14="http://schemas.microsoft.com/office/powerpoint/2010/main" val="1123119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2C0E3AE-A6E4-4903-9424-5334070C3932}" type="datetimeFigureOut">
              <a:rPr kumimoji="1" lang="ja-JP" altLang="en-US" smtClean="0"/>
              <a:t>2013/8/28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1765AD-A8BA-47FC-B109-9F1EF19F9693}" type="slidenum">
              <a:rPr kumimoji="1" lang="ja-JP" altLang="en-US" smtClean="0"/>
              <a:t>‹#›</a:t>
            </a:fld>
            <a:endParaRPr kumimoji="1" lang="ja-JP" altLang="en-US"/>
          </a:p>
        </p:txBody>
      </p:sp>
    </p:spTree>
    <p:extLst>
      <p:ext uri="{BB962C8B-B14F-4D97-AF65-F5344CB8AC3E}">
        <p14:creationId xmlns:p14="http://schemas.microsoft.com/office/powerpoint/2010/main" val="1107140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2C0E3AE-A6E4-4903-9424-5334070C3932}" type="datetimeFigureOut">
              <a:rPr kumimoji="1" lang="ja-JP" altLang="en-US" smtClean="0"/>
              <a:t>2013/8/28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1765AD-A8BA-47FC-B109-9F1EF19F9693}" type="slidenum">
              <a:rPr kumimoji="1" lang="ja-JP" altLang="en-US" smtClean="0"/>
              <a:t>‹#›</a:t>
            </a:fld>
            <a:endParaRPr kumimoji="1" lang="ja-JP" altLang="en-US"/>
          </a:p>
        </p:txBody>
      </p:sp>
    </p:spTree>
    <p:extLst>
      <p:ext uri="{BB962C8B-B14F-4D97-AF65-F5344CB8AC3E}">
        <p14:creationId xmlns:p14="http://schemas.microsoft.com/office/powerpoint/2010/main" val="3200614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2C0E3AE-A6E4-4903-9424-5334070C3932}" type="datetimeFigureOut">
              <a:rPr kumimoji="1" lang="ja-JP" altLang="en-US" smtClean="0"/>
              <a:t>2013/8/28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1765AD-A8BA-47FC-B109-9F1EF19F9693}" type="slidenum">
              <a:rPr kumimoji="1" lang="ja-JP" altLang="en-US" smtClean="0"/>
              <a:t>‹#›</a:t>
            </a:fld>
            <a:endParaRPr kumimoji="1" lang="ja-JP" altLang="en-US"/>
          </a:p>
        </p:txBody>
      </p:sp>
    </p:spTree>
    <p:extLst>
      <p:ext uri="{BB962C8B-B14F-4D97-AF65-F5344CB8AC3E}">
        <p14:creationId xmlns:p14="http://schemas.microsoft.com/office/powerpoint/2010/main" val="2109321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2C0E3AE-A6E4-4903-9424-5334070C3932}" type="datetimeFigureOut">
              <a:rPr kumimoji="1" lang="ja-JP" altLang="en-US" smtClean="0"/>
              <a:t>2013/8/28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61765AD-A8BA-47FC-B109-9F1EF19F9693}" type="slidenum">
              <a:rPr kumimoji="1" lang="ja-JP" altLang="en-US" smtClean="0"/>
              <a:t>‹#›</a:t>
            </a:fld>
            <a:endParaRPr kumimoji="1" lang="ja-JP" altLang="en-US"/>
          </a:p>
        </p:txBody>
      </p:sp>
    </p:spTree>
    <p:extLst>
      <p:ext uri="{BB962C8B-B14F-4D97-AF65-F5344CB8AC3E}">
        <p14:creationId xmlns:p14="http://schemas.microsoft.com/office/powerpoint/2010/main" val="2299976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2C0E3AE-A6E4-4903-9424-5334070C3932}" type="datetimeFigureOut">
              <a:rPr kumimoji="1" lang="ja-JP" altLang="en-US" smtClean="0"/>
              <a:t>2013/8/28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61765AD-A8BA-47FC-B109-9F1EF19F9693}" type="slidenum">
              <a:rPr kumimoji="1" lang="ja-JP" altLang="en-US" smtClean="0"/>
              <a:t>‹#›</a:t>
            </a:fld>
            <a:endParaRPr kumimoji="1" lang="ja-JP" altLang="en-US"/>
          </a:p>
        </p:txBody>
      </p:sp>
    </p:spTree>
    <p:extLst>
      <p:ext uri="{BB962C8B-B14F-4D97-AF65-F5344CB8AC3E}">
        <p14:creationId xmlns:p14="http://schemas.microsoft.com/office/powerpoint/2010/main" val="4182941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2C0E3AE-A6E4-4903-9424-5334070C3932}" type="datetimeFigureOut">
              <a:rPr kumimoji="1" lang="ja-JP" altLang="en-US" smtClean="0"/>
              <a:t>2013/8/28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61765AD-A8BA-47FC-B109-9F1EF19F9693}" type="slidenum">
              <a:rPr kumimoji="1" lang="ja-JP" altLang="en-US" smtClean="0"/>
              <a:t>‹#›</a:t>
            </a:fld>
            <a:endParaRPr kumimoji="1" lang="ja-JP" altLang="en-US"/>
          </a:p>
        </p:txBody>
      </p:sp>
    </p:spTree>
    <p:extLst>
      <p:ext uri="{BB962C8B-B14F-4D97-AF65-F5344CB8AC3E}">
        <p14:creationId xmlns:p14="http://schemas.microsoft.com/office/powerpoint/2010/main" val="318594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2C0E3AE-A6E4-4903-9424-5334070C3932}" type="datetimeFigureOut">
              <a:rPr kumimoji="1" lang="ja-JP" altLang="en-US" smtClean="0"/>
              <a:t>2013/8/28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61765AD-A8BA-47FC-B109-9F1EF19F9693}" type="slidenum">
              <a:rPr kumimoji="1" lang="ja-JP" altLang="en-US" smtClean="0"/>
              <a:t>‹#›</a:t>
            </a:fld>
            <a:endParaRPr kumimoji="1" lang="ja-JP" altLang="en-US"/>
          </a:p>
        </p:txBody>
      </p:sp>
    </p:spTree>
    <p:extLst>
      <p:ext uri="{BB962C8B-B14F-4D97-AF65-F5344CB8AC3E}">
        <p14:creationId xmlns:p14="http://schemas.microsoft.com/office/powerpoint/2010/main" val="3763143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2C0E3AE-A6E4-4903-9424-5334070C3932}" type="datetimeFigureOut">
              <a:rPr kumimoji="1" lang="ja-JP" altLang="en-US" smtClean="0"/>
              <a:t>2013/8/28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61765AD-A8BA-47FC-B109-9F1EF19F9693}" type="slidenum">
              <a:rPr kumimoji="1" lang="ja-JP" altLang="en-US" smtClean="0"/>
              <a:t>‹#›</a:t>
            </a:fld>
            <a:endParaRPr kumimoji="1" lang="ja-JP" altLang="en-US"/>
          </a:p>
        </p:txBody>
      </p:sp>
    </p:spTree>
    <p:extLst>
      <p:ext uri="{BB962C8B-B14F-4D97-AF65-F5344CB8AC3E}">
        <p14:creationId xmlns:p14="http://schemas.microsoft.com/office/powerpoint/2010/main" val="2970292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2C0E3AE-A6E4-4903-9424-5334070C3932}" type="datetimeFigureOut">
              <a:rPr kumimoji="1" lang="ja-JP" altLang="en-US" smtClean="0"/>
              <a:t>2013/8/28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61765AD-A8BA-47FC-B109-9F1EF19F9693}" type="slidenum">
              <a:rPr kumimoji="1" lang="ja-JP" altLang="en-US" smtClean="0"/>
              <a:t>‹#›</a:t>
            </a:fld>
            <a:endParaRPr kumimoji="1" lang="ja-JP" altLang="en-US"/>
          </a:p>
        </p:txBody>
      </p:sp>
    </p:spTree>
    <p:extLst>
      <p:ext uri="{BB962C8B-B14F-4D97-AF65-F5344CB8AC3E}">
        <p14:creationId xmlns:p14="http://schemas.microsoft.com/office/powerpoint/2010/main" val="2703770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2C0E3AE-A6E4-4903-9424-5334070C3932}" type="datetimeFigureOut">
              <a:rPr kumimoji="1" lang="ja-JP" altLang="en-US" smtClean="0"/>
              <a:t>2013/8/28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61765AD-A8BA-47FC-B109-9F1EF19F9693}" type="slidenum">
              <a:rPr kumimoji="1" lang="ja-JP" altLang="en-US" smtClean="0"/>
              <a:t>‹#›</a:t>
            </a:fld>
            <a:endParaRPr kumimoji="1" lang="ja-JP" altLang="en-US"/>
          </a:p>
        </p:txBody>
      </p:sp>
    </p:spTree>
    <p:extLst>
      <p:ext uri="{BB962C8B-B14F-4D97-AF65-F5344CB8AC3E}">
        <p14:creationId xmlns:p14="http://schemas.microsoft.com/office/powerpoint/2010/main" val="334471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0E3AE-A6E4-4903-9424-5334070C3932}" type="datetimeFigureOut">
              <a:rPr kumimoji="1" lang="ja-JP" altLang="en-US" smtClean="0"/>
              <a:t>2013/8/28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1765AD-A8BA-47FC-B109-9F1EF19F9693}" type="slidenum">
              <a:rPr kumimoji="1" lang="ja-JP" altLang="en-US" smtClean="0"/>
              <a:t>‹#›</a:t>
            </a:fld>
            <a:endParaRPr kumimoji="1" lang="ja-JP" altLang="en-US"/>
          </a:p>
        </p:txBody>
      </p:sp>
    </p:spTree>
    <p:extLst>
      <p:ext uri="{BB962C8B-B14F-4D97-AF65-F5344CB8AC3E}">
        <p14:creationId xmlns:p14="http://schemas.microsoft.com/office/powerpoint/2010/main" val="13794883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052737"/>
            <a:ext cx="7772400" cy="2088231"/>
          </a:xfrm>
        </p:spPr>
        <p:txBody>
          <a:bodyPr>
            <a:normAutofit fontScale="90000"/>
          </a:bodyPr>
          <a:lstStyle/>
          <a:p>
            <a:r>
              <a:rPr lang="en-US" altLang="ja-JP" b="1" dirty="0"/>
              <a:t>Japanese University Students’ Attitudes toward </a:t>
            </a:r>
            <a:r>
              <a:rPr lang="ja-JP" altLang="ja-JP" dirty="0"/>
              <a:t/>
            </a:r>
            <a:br>
              <a:rPr lang="ja-JP" altLang="ja-JP" dirty="0"/>
            </a:br>
            <a:r>
              <a:rPr lang="en-US" altLang="ja-JP" b="1" dirty="0"/>
              <a:t>the Teacher’s English Use</a:t>
            </a:r>
            <a:endParaRPr lang="ja-JP" altLang="ja-JP" dirty="0"/>
          </a:p>
        </p:txBody>
      </p:sp>
      <p:sp>
        <p:nvSpPr>
          <p:cNvPr id="3" name="サブタイトル 2"/>
          <p:cNvSpPr>
            <a:spLocks noGrp="1"/>
          </p:cNvSpPr>
          <p:nvPr>
            <p:ph type="subTitle" idx="1"/>
          </p:nvPr>
        </p:nvSpPr>
        <p:spPr>
          <a:xfrm>
            <a:off x="1907704" y="4149080"/>
            <a:ext cx="5896744" cy="1368152"/>
          </a:xfrm>
        </p:spPr>
        <p:txBody>
          <a:bodyPr/>
          <a:lstStyle/>
          <a:p>
            <a:r>
              <a:rPr lang="en-US" altLang="ja-JP" b="1" dirty="0"/>
              <a:t>Koji </a:t>
            </a:r>
            <a:r>
              <a:rPr lang="en-US" altLang="ja-JP" b="1" dirty="0" err="1" smtClean="0"/>
              <a:t>Uenishi</a:t>
            </a:r>
            <a:r>
              <a:rPr lang="en-US" altLang="ja-JP" b="1" dirty="0" smtClean="0"/>
              <a:t> </a:t>
            </a:r>
          </a:p>
          <a:p>
            <a:r>
              <a:rPr lang="en-US" altLang="ja-JP" b="1" dirty="0" smtClean="0"/>
              <a:t>Hiroshima </a:t>
            </a:r>
            <a:r>
              <a:rPr lang="en-US" altLang="ja-JP" b="1" dirty="0"/>
              <a:t>University</a:t>
            </a:r>
            <a:endParaRPr lang="ja-JP" altLang="ja-JP" dirty="0"/>
          </a:p>
        </p:txBody>
      </p:sp>
    </p:spTree>
    <p:extLst>
      <p:ext uri="{BB962C8B-B14F-4D97-AF65-F5344CB8AC3E}">
        <p14:creationId xmlns:p14="http://schemas.microsoft.com/office/powerpoint/2010/main" val="2210559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b="1" dirty="0" smtClean="0"/>
              <a:t>3 Research Method</a:t>
            </a:r>
            <a:endParaRPr kumimoji="1" lang="ja-JP" altLang="en-US" dirty="0"/>
          </a:p>
        </p:txBody>
      </p:sp>
      <p:sp>
        <p:nvSpPr>
          <p:cNvPr id="3" name="コンテンツ プレースホルダー 2"/>
          <p:cNvSpPr>
            <a:spLocks noGrp="1"/>
          </p:cNvSpPr>
          <p:nvPr>
            <p:ph idx="1"/>
          </p:nvPr>
        </p:nvSpPr>
        <p:spPr>
          <a:xfrm>
            <a:off x="457200" y="1700808"/>
            <a:ext cx="8229600" cy="4824536"/>
          </a:xfrm>
        </p:spPr>
        <p:txBody>
          <a:bodyPr>
            <a:normAutofit fontScale="85000" lnSpcReduction="10000"/>
          </a:bodyPr>
          <a:lstStyle/>
          <a:p>
            <a:r>
              <a:rPr lang="en-US" altLang="ja-JP" dirty="0" smtClean="0"/>
              <a:t>Subjects: </a:t>
            </a:r>
            <a:r>
              <a:rPr lang="en-US" altLang="ja-JP" dirty="0"/>
              <a:t>91</a:t>
            </a:r>
            <a:r>
              <a:rPr lang="en-US" altLang="ja-JP" dirty="0" smtClean="0"/>
              <a:t> </a:t>
            </a:r>
            <a:r>
              <a:rPr lang="en-US" altLang="ja-JP" dirty="0"/>
              <a:t>first-year </a:t>
            </a:r>
            <a:r>
              <a:rPr lang="en-US" altLang="ja-JP" dirty="0" smtClean="0"/>
              <a:t>university </a:t>
            </a:r>
            <a:r>
              <a:rPr lang="en-US" altLang="ja-JP" dirty="0"/>
              <a:t>students </a:t>
            </a:r>
            <a:r>
              <a:rPr lang="en-US" altLang="ja-JP" dirty="0" smtClean="0"/>
              <a:t>(non-English-majors)</a:t>
            </a:r>
          </a:p>
          <a:p>
            <a:r>
              <a:rPr lang="en-US" altLang="ja-JP" dirty="0" smtClean="0"/>
              <a:t>Classes:  Communication III B</a:t>
            </a:r>
            <a:r>
              <a:rPr lang="en-US" altLang="ja-JP" i="1" dirty="0" smtClean="0"/>
              <a:t> </a:t>
            </a:r>
            <a:r>
              <a:rPr lang="en-US" altLang="ja-JP" dirty="0"/>
              <a:t>during one semester </a:t>
            </a:r>
            <a:r>
              <a:rPr lang="en-US" altLang="ja-JP" dirty="0" smtClean="0"/>
              <a:t>(</a:t>
            </a:r>
            <a:r>
              <a:rPr lang="en-US" altLang="ja-JP" dirty="0"/>
              <a:t>lower-intermediate and </a:t>
            </a:r>
            <a:r>
              <a:rPr lang="en-US" altLang="ja-JP" dirty="0" smtClean="0"/>
              <a:t>intermediate </a:t>
            </a:r>
            <a:r>
              <a:rPr lang="en-US" altLang="ja-JP" dirty="0"/>
              <a:t>classes</a:t>
            </a:r>
            <a:r>
              <a:rPr lang="en-US" altLang="ja-JP" dirty="0" smtClean="0"/>
              <a:t>) </a:t>
            </a:r>
          </a:p>
          <a:p>
            <a:r>
              <a:rPr lang="en-US" altLang="ja-JP" dirty="0" smtClean="0"/>
              <a:t>The aim: students </a:t>
            </a:r>
            <a:r>
              <a:rPr lang="en-US" altLang="ja-JP" dirty="0"/>
              <a:t>basically develop their receptive </a:t>
            </a:r>
            <a:r>
              <a:rPr lang="en-US" altLang="ja-JP" dirty="0" smtClean="0"/>
              <a:t>skills.</a:t>
            </a:r>
            <a:endParaRPr lang="en-US" altLang="ja-JP" dirty="0" smtClean="0">
              <a:solidFill>
                <a:srgbClr val="FF0000"/>
              </a:solidFill>
            </a:endParaRPr>
          </a:p>
          <a:p>
            <a:r>
              <a:rPr lang="en-US" altLang="ja-JP" dirty="0" smtClean="0"/>
              <a:t>Diverse </a:t>
            </a:r>
            <a:r>
              <a:rPr lang="en-US" altLang="ja-JP" dirty="0"/>
              <a:t>15 teaching contexts (Table 1) in the lessons </a:t>
            </a:r>
            <a:r>
              <a:rPr lang="en-US" altLang="ja-JP" dirty="0" smtClean="0"/>
              <a:t>(e.g. </a:t>
            </a:r>
            <a:r>
              <a:rPr lang="en-US" altLang="ja-JP" dirty="0"/>
              <a:t>grammar instruction, explanation of vocabulary, and explanation of social issues</a:t>
            </a:r>
            <a:r>
              <a:rPr lang="en-US" altLang="ja-JP" dirty="0" smtClean="0"/>
              <a:t>). </a:t>
            </a:r>
          </a:p>
          <a:p>
            <a:pPr marL="0" indent="0">
              <a:buNone/>
            </a:pPr>
            <a:r>
              <a:rPr lang="ja-JP" altLang="en-US" dirty="0" smtClean="0"/>
              <a:t>    → </a:t>
            </a:r>
            <a:r>
              <a:rPr lang="en-US" altLang="ja-JP" dirty="0"/>
              <a:t>T</a:t>
            </a:r>
            <a:r>
              <a:rPr lang="en-US" altLang="ja-JP" dirty="0" smtClean="0"/>
              <a:t>he </a:t>
            </a:r>
            <a:r>
              <a:rPr lang="en-US" altLang="ja-JP" dirty="0" smtClean="0"/>
              <a:t>questionnaire at </a:t>
            </a:r>
            <a:r>
              <a:rPr lang="en-US" altLang="ja-JP" dirty="0"/>
              <a:t>the end of the </a:t>
            </a:r>
            <a:r>
              <a:rPr lang="en-US" altLang="ja-JP" dirty="0" smtClean="0"/>
              <a:t>semester; </a:t>
            </a:r>
          </a:p>
          <a:p>
            <a:pPr marL="0" indent="0">
              <a:buNone/>
            </a:pPr>
            <a:r>
              <a:rPr lang="en-US" altLang="ja-JP" dirty="0"/>
              <a:t> </a:t>
            </a:r>
            <a:r>
              <a:rPr lang="en-US" altLang="ja-JP" dirty="0" smtClean="0"/>
              <a:t>  83 out </a:t>
            </a:r>
            <a:r>
              <a:rPr lang="en-US" altLang="ja-JP" dirty="0"/>
              <a:t>of </a:t>
            </a:r>
            <a:r>
              <a:rPr lang="en-US" altLang="ja-JP" dirty="0" smtClean="0"/>
              <a:t>91 </a:t>
            </a:r>
            <a:r>
              <a:rPr lang="en-US" altLang="ja-JP" dirty="0"/>
              <a:t>students </a:t>
            </a:r>
            <a:r>
              <a:rPr lang="en-US" altLang="ja-JP" dirty="0" smtClean="0"/>
              <a:t>completed </a:t>
            </a:r>
            <a:r>
              <a:rPr lang="en-US" altLang="ja-JP" dirty="0"/>
              <a:t>the questionnaires. </a:t>
            </a:r>
            <a:endParaRPr lang="ja-JP" altLang="ja-JP" dirty="0"/>
          </a:p>
          <a:p>
            <a:endParaRPr kumimoji="1" lang="ja-JP" altLang="en-US" dirty="0"/>
          </a:p>
        </p:txBody>
      </p:sp>
    </p:spTree>
    <p:extLst>
      <p:ext uri="{BB962C8B-B14F-4D97-AF65-F5344CB8AC3E}">
        <p14:creationId xmlns:p14="http://schemas.microsoft.com/office/powerpoint/2010/main" val="2255176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6672"/>
            <a:ext cx="8229600" cy="432048"/>
          </a:xfrm>
        </p:spPr>
        <p:txBody>
          <a:bodyPr>
            <a:normAutofit fontScale="90000"/>
          </a:bodyPr>
          <a:lstStyle/>
          <a:p>
            <a:r>
              <a:rPr lang="en-US" altLang="ja-JP" b="1" u="sng" dirty="0"/>
              <a:t>Table 1: Teaching </a:t>
            </a:r>
            <a:r>
              <a:rPr lang="en-US" altLang="ja-JP" b="1" u="sng" dirty="0" smtClean="0"/>
              <a:t>contexts</a:t>
            </a:r>
            <a:endParaRPr kumimoji="1" lang="ja-JP" altLang="en-US" dirty="0"/>
          </a:p>
        </p:txBody>
      </p:sp>
      <p:sp>
        <p:nvSpPr>
          <p:cNvPr id="3" name="コンテンツ プレースホルダー 2"/>
          <p:cNvSpPr>
            <a:spLocks noGrp="1"/>
          </p:cNvSpPr>
          <p:nvPr>
            <p:ph idx="1"/>
          </p:nvPr>
        </p:nvSpPr>
        <p:spPr>
          <a:xfrm>
            <a:off x="457200" y="1268760"/>
            <a:ext cx="8229600" cy="5589240"/>
          </a:xfrm>
        </p:spPr>
        <p:txBody>
          <a:bodyPr>
            <a:normAutofit fontScale="70000" lnSpcReduction="20000"/>
          </a:bodyPr>
          <a:lstStyle/>
          <a:p>
            <a:r>
              <a:rPr lang="en-US" altLang="ja-JP" dirty="0" smtClean="0"/>
              <a:t>1. </a:t>
            </a:r>
            <a:r>
              <a:rPr lang="en-US" altLang="ja-JP" dirty="0"/>
              <a:t>explain new </a:t>
            </a:r>
            <a:r>
              <a:rPr lang="en-US" altLang="ja-JP" dirty="0" smtClean="0"/>
              <a:t>words</a:t>
            </a:r>
            <a:endParaRPr lang="ja-JP" altLang="ja-JP" dirty="0"/>
          </a:p>
          <a:p>
            <a:r>
              <a:rPr lang="en-US" altLang="ja-JP" dirty="0" smtClean="0"/>
              <a:t>2. </a:t>
            </a:r>
            <a:r>
              <a:rPr lang="en-US" altLang="ja-JP" dirty="0"/>
              <a:t>give grammar </a:t>
            </a:r>
            <a:r>
              <a:rPr lang="en-US" altLang="ja-JP" dirty="0" smtClean="0"/>
              <a:t>instruction</a:t>
            </a:r>
            <a:endParaRPr lang="ja-JP" altLang="ja-JP" dirty="0"/>
          </a:p>
          <a:p>
            <a:r>
              <a:rPr lang="en-US" altLang="ja-JP" dirty="0" smtClean="0"/>
              <a:t>3. </a:t>
            </a:r>
            <a:r>
              <a:rPr lang="en-US" altLang="ja-JP" dirty="0"/>
              <a:t>instruct </a:t>
            </a:r>
            <a:r>
              <a:rPr lang="en-US" altLang="ja-JP" dirty="0" smtClean="0"/>
              <a:t>students</a:t>
            </a:r>
            <a:endParaRPr lang="ja-JP" altLang="ja-JP" dirty="0"/>
          </a:p>
          <a:p>
            <a:r>
              <a:rPr lang="en-US" altLang="ja-JP" dirty="0" smtClean="0"/>
              <a:t>4. </a:t>
            </a:r>
            <a:r>
              <a:rPr lang="en-US" altLang="ja-JP" dirty="0"/>
              <a:t>talk about Japanese and foreign </a:t>
            </a:r>
            <a:r>
              <a:rPr lang="en-US" altLang="ja-JP" dirty="0" smtClean="0"/>
              <a:t>cultures</a:t>
            </a:r>
            <a:endParaRPr lang="ja-JP" altLang="ja-JP" dirty="0"/>
          </a:p>
          <a:p>
            <a:r>
              <a:rPr lang="en-US" altLang="ja-JP" dirty="0" smtClean="0"/>
              <a:t>5. </a:t>
            </a:r>
            <a:r>
              <a:rPr lang="en-US" altLang="ja-JP" dirty="0"/>
              <a:t>explain class code such as good manners and attitudes toward </a:t>
            </a:r>
            <a:r>
              <a:rPr lang="en-US" altLang="ja-JP" dirty="0" smtClean="0"/>
              <a:t>classes</a:t>
            </a:r>
            <a:endParaRPr lang="ja-JP" altLang="ja-JP" dirty="0"/>
          </a:p>
          <a:p>
            <a:r>
              <a:rPr lang="en-US" altLang="ja-JP" dirty="0" smtClean="0"/>
              <a:t>6. </a:t>
            </a:r>
            <a:r>
              <a:rPr lang="en-US" altLang="ja-JP" dirty="0"/>
              <a:t>talk about </a:t>
            </a:r>
            <a:r>
              <a:rPr lang="en-US" altLang="ja-JP" dirty="0" smtClean="0"/>
              <a:t>assignments</a:t>
            </a:r>
            <a:endParaRPr lang="ja-JP" altLang="ja-JP" dirty="0"/>
          </a:p>
          <a:p>
            <a:r>
              <a:rPr lang="en-US" altLang="ja-JP" dirty="0" smtClean="0"/>
              <a:t>7. </a:t>
            </a:r>
            <a:r>
              <a:rPr lang="en-US" altLang="ja-JP" dirty="0"/>
              <a:t>explain </a:t>
            </a:r>
            <a:r>
              <a:rPr lang="en-US" altLang="ja-JP" dirty="0" smtClean="0"/>
              <a:t>grammatical </a:t>
            </a:r>
            <a:r>
              <a:rPr lang="en-US" altLang="ja-JP" dirty="0"/>
              <a:t>differences between English and </a:t>
            </a:r>
            <a:r>
              <a:rPr lang="en-US" altLang="ja-JP" dirty="0" smtClean="0"/>
              <a:t>Japanese</a:t>
            </a:r>
            <a:endParaRPr lang="ja-JP" altLang="ja-JP" dirty="0"/>
          </a:p>
          <a:p>
            <a:r>
              <a:rPr lang="en-US" altLang="ja-JP" dirty="0" smtClean="0"/>
              <a:t>8. </a:t>
            </a:r>
            <a:r>
              <a:rPr lang="en-US" altLang="ja-JP" dirty="0"/>
              <a:t>give students </a:t>
            </a:r>
            <a:r>
              <a:rPr lang="en-US" altLang="ja-JP" dirty="0" smtClean="0"/>
              <a:t>quizzes</a:t>
            </a:r>
            <a:endParaRPr lang="ja-JP" altLang="ja-JP" dirty="0"/>
          </a:p>
          <a:p>
            <a:r>
              <a:rPr lang="en-US" altLang="ja-JP" dirty="0" smtClean="0"/>
              <a:t>9. </a:t>
            </a:r>
            <a:r>
              <a:rPr lang="en-US" altLang="ja-JP" dirty="0"/>
              <a:t>confirm students’ understanding of the </a:t>
            </a:r>
            <a:r>
              <a:rPr lang="en-US" altLang="ja-JP" dirty="0" smtClean="0"/>
              <a:t>content </a:t>
            </a:r>
            <a:endParaRPr lang="ja-JP" altLang="ja-JP" dirty="0"/>
          </a:p>
          <a:p>
            <a:r>
              <a:rPr lang="en-US" altLang="ja-JP" dirty="0" smtClean="0"/>
              <a:t>10. </a:t>
            </a:r>
            <a:r>
              <a:rPr lang="en-US" altLang="ja-JP" dirty="0"/>
              <a:t>relax </a:t>
            </a:r>
            <a:r>
              <a:rPr lang="en-US" altLang="ja-JP" dirty="0" smtClean="0"/>
              <a:t>students</a:t>
            </a:r>
            <a:endParaRPr lang="ja-JP" altLang="ja-JP" dirty="0"/>
          </a:p>
          <a:p>
            <a:r>
              <a:rPr lang="en-US" altLang="ja-JP" dirty="0" smtClean="0"/>
              <a:t>11. </a:t>
            </a:r>
            <a:r>
              <a:rPr lang="en-US" altLang="ja-JP" dirty="0"/>
              <a:t>create </a:t>
            </a:r>
            <a:r>
              <a:rPr lang="en-US" altLang="ja-JP" dirty="0" smtClean="0"/>
              <a:t>a good rapport</a:t>
            </a:r>
            <a:endParaRPr lang="ja-JP" altLang="ja-JP" dirty="0"/>
          </a:p>
          <a:p>
            <a:r>
              <a:rPr lang="en-US" altLang="ja-JP" dirty="0" smtClean="0"/>
              <a:t>12. </a:t>
            </a:r>
            <a:r>
              <a:rPr lang="en-US" altLang="ja-JP" dirty="0"/>
              <a:t>explain activities such as </a:t>
            </a:r>
            <a:r>
              <a:rPr lang="en-US" altLang="ja-JP" dirty="0" smtClean="0"/>
              <a:t>games </a:t>
            </a:r>
            <a:endParaRPr lang="ja-JP" altLang="ja-JP" dirty="0"/>
          </a:p>
          <a:p>
            <a:r>
              <a:rPr lang="en-US" altLang="ja-JP" dirty="0" smtClean="0"/>
              <a:t>13. </a:t>
            </a:r>
            <a:r>
              <a:rPr lang="en-US" altLang="ja-JP" dirty="0"/>
              <a:t>review the </a:t>
            </a:r>
            <a:r>
              <a:rPr lang="en-US" altLang="ja-JP" dirty="0" smtClean="0"/>
              <a:t>previous lesson</a:t>
            </a:r>
            <a:endParaRPr lang="ja-JP" altLang="ja-JP" dirty="0"/>
          </a:p>
          <a:p>
            <a:r>
              <a:rPr lang="en-US" altLang="ja-JP" dirty="0" smtClean="0"/>
              <a:t>14. </a:t>
            </a:r>
            <a:r>
              <a:rPr lang="en-US" altLang="ja-JP" dirty="0"/>
              <a:t>wrap up the </a:t>
            </a:r>
            <a:r>
              <a:rPr lang="en-US" altLang="ja-JP" dirty="0" smtClean="0"/>
              <a:t>class </a:t>
            </a:r>
            <a:endParaRPr lang="ja-JP" altLang="ja-JP" dirty="0"/>
          </a:p>
          <a:p>
            <a:r>
              <a:rPr lang="en-US" altLang="ja-JP" dirty="0" smtClean="0"/>
              <a:t>15. </a:t>
            </a:r>
            <a:r>
              <a:rPr lang="en-US" altLang="ja-JP" dirty="0"/>
              <a:t>give a </a:t>
            </a:r>
            <a:r>
              <a:rPr lang="en-US" altLang="ja-JP" dirty="0" smtClean="0"/>
              <a:t>warning</a:t>
            </a:r>
            <a:endParaRPr lang="ja-JP" altLang="ja-JP" dirty="0"/>
          </a:p>
          <a:p>
            <a:endParaRPr kumimoji="1" lang="ja-JP" altLang="en-US" dirty="0"/>
          </a:p>
        </p:txBody>
      </p:sp>
    </p:spTree>
    <p:extLst>
      <p:ext uri="{BB962C8B-B14F-4D97-AF65-F5344CB8AC3E}">
        <p14:creationId xmlns:p14="http://schemas.microsoft.com/office/powerpoint/2010/main" val="25149864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052736"/>
            <a:ext cx="8229600" cy="4464496"/>
          </a:xfrm>
        </p:spPr>
        <p:txBody>
          <a:bodyPr>
            <a:normAutofit fontScale="92500" lnSpcReduction="20000"/>
          </a:bodyPr>
          <a:lstStyle/>
          <a:p>
            <a:r>
              <a:rPr lang="en-US" altLang="ja-JP" dirty="0" smtClean="0"/>
              <a:t>Students: </a:t>
            </a:r>
            <a:r>
              <a:rPr lang="en-US" altLang="ja-JP" dirty="0"/>
              <a:t>evaluate whether Japanese teachers of English should use English-only in these teaching </a:t>
            </a:r>
            <a:r>
              <a:rPr lang="en-US" altLang="ja-JP" dirty="0" smtClean="0"/>
              <a:t>contexts through </a:t>
            </a:r>
            <a:r>
              <a:rPr lang="en-US" altLang="ja-JP" dirty="0"/>
              <a:t>a questionnaire, using a 6-point </a:t>
            </a:r>
            <a:r>
              <a:rPr lang="en-US" altLang="ja-JP" dirty="0" smtClean="0"/>
              <a:t>scale ―</a:t>
            </a:r>
            <a:r>
              <a:rPr lang="ja-JP" altLang="en-US" dirty="0" smtClean="0"/>
              <a:t> </a:t>
            </a:r>
            <a:r>
              <a:rPr lang="en-US" altLang="ja-JP" dirty="0" smtClean="0"/>
              <a:t>to </a:t>
            </a:r>
            <a:r>
              <a:rPr lang="en-US" altLang="ja-JP" dirty="0"/>
              <a:t>evaluate each item positively or negatively. </a:t>
            </a:r>
            <a:endParaRPr lang="en-US" altLang="ja-JP" dirty="0" smtClean="0"/>
          </a:p>
          <a:p>
            <a:r>
              <a:rPr lang="en-US" altLang="ja-JP" dirty="0"/>
              <a:t>F</a:t>
            </a:r>
            <a:r>
              <a:rPr lang="en-US" altLang="ja-JP" dirty="0" smtClean="0"/>
              <a:t>urther </a:t>
            </a:r>
            <a:r>
              <a:rPr lang="en-US" altLang="ja-JP" dirty="0"/>
              <a:t>groups of </a:t>
            </a:r>
            <a:r>
              <a:rPr lang="en-US" altLang="ja-JP" dirty="0" smtClean="0"/>
              <a:t>questions: </a:t>
            </a:r>
          </a:p>
          <a:p>
            <a:r>
              <a:rPr lang="en-US" altLang="ja-JP" dirty="0" smtClean="0"/>
              <a:t>Items 16 </a:t>
            </a:r>
            <a:r>
              <a:rPr lang="en-US" altLang="ja-JP" dirty="0"/>
              <a:t>to </a:t>
            </a:r>
            <a:r>
              <a:rPr lang="en-US" altLang="ja-JP" dirty="0" smtClean="0"/>
              <a:t>19 </a:t>
            </a:r>
            <a:r>
              <a:rPr lang="en-US" altLang="ja-JP" dirty="0"/>
              <a:t>(Table 2</a:t>
            </a:r>
            <a:r>
              <a:rPr lang="en-US" altLang="ja-JP" dirty="0" smtClean="0"/>
              <a:t>): toward </a:t>
            </a:r>
            <a:r>
              <a:rPr lang="en-US" altLang="ja-JP" dirty="0"/>
              <a:t>a more global attitude to English use in class. </a:t>
            </a:r>
            <a:endParaRPr lang="en-US" altLang="ja-JP" dirty="0" smtClean="0"/>
          </a:p>
          <a:p>
            <a:r>
              <a:rPr lang="en-US" altLang="ja-JP" dirty="0" smtClean="0"/>
              <a:t>Items 20 </a:t>
            </a:r>
            <a:r>
              <a:rPr lang="en-US" altLang="ja-JP" dirty="0"/>
              <a:t>to </a:t>
            </a:r>
            <a:r>
              <a:rPr lang="en-US" altLang="ja-JP" dirty="0" smtClean="0"/>
              <a:t>25 </a:t>
            </a:r>
            <a:r>
              <a:rPr lang="en-US" altLang="ja-JP" dirty="0"/>
              <a:t>(Table </a:t>
            </a:r>
            <a:r>
              <a:rPr lang="en-US" altLang="ja-JP" dirty="0" smtClean="0"/>
              <a:t>3): to assess </a:t>
            </a:r>
            <a:r>
              <a:rPr lang="en-US" altLang="ja-JP" dirty="0"/>
              <a:t>students’ perceptions of their own ability/improvement in English after taking the class. </a:t>
            </a:r>
            <a:endParaRPr lang="en-US" altLang="ja-JP" dirty="0" smtClean="0"/>
          </a:p>
        </p:txBody>
      </p:sp>
    </p:spTree>
    <p:extLst>
      <p:ext uri="{BB962C8B-B14F-4D97-AF65-F5344CB8AC3E}">
        <p14:creationId xmlns:p14="http://schemas.microsoft.com/office/powerpoint/2010/main" val="283937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6102" y="476672"/>
            <a:ext cx="8892480" cy="1008112"/>
          </a:xfrm>
        </p:spPr>
        <p:txBody>
          <a:bodyPr>
            <a:noAutofit/>
          </a:bodyPr>
          <a:lstStyle/>
          <a:p>
            <a:r>
              <a:rPr lang="en-US" altLang="ja-JP" sz="3200" b="1" u="sng" dirty="0" smtClean="0"/>
              <a:t>Table 2: General views on L1 and L2 use</a:t>
            </a:r>
            <a:endParaRPr kumimoji="1" lang="ja-JP" altLang="en-US" sz="3200" u="sng" dirty="0"/>
          </a:p>
        </p:txBody>
      </p:sp>
      <p:sp>
        <p:nvSpPr>
          <p:cNvPr id="3" name="コンテンツ プレースホルダー 2"/>
          <p:cNvSpPr>
            <a:spLocks noGrp="1"/>
          </p:cNvSpPr>
          <p:nvPr>
            <p:ph idx="1"/>
          </p:nvPr>
        </p:nvSpPr>
        <p:spPr>
          <a:xfrm>
            <a:off x="457200" y="1844824"/>
            <a:ext cx="8229600" cy="3312368"/>
          </a:xfrm>
        </p:spPr>
        <p:txBody>
          <a:bodyPr>
            <a:normAutofit fontScale="92500" lnSpcReduction="10000"/>
          </a:bodyPr>
          <a:lstStyle/>
          <a:p>
            <a:r>
              <a:rPr lang="en-US" altLang="ja-JP" dirty="0" smtClean="0"/>
              <a:t>16. </a:t>
            </a:r>
            <a:r>
              <a:rPr lang="en-US" altLang="ja-JP" dirty="0"/>
              <a:t>Japanese teachers of English should use English in class.</a:t>
            </a:r>
            <a:endParaRPr lang="ja-JP" altLang="ja-JP" dirty="0"/>
          </a:p>
          <a:p>
            <a:r>
              <a:rPr lang="en-US" altLang="ja-JP" dirty="0" smtClean="0"/>
              <a:t>17. </a:t>
            </a:r>
            <a:r>
              <a:rPr lang="en-US" altLang="ja-JP" dirty="0"/>
              <a:t>Please describe the reason(s) why you agree or disagree with </a:t>
            </a:r>
            <a:r>
              <a:rPr lang="en-US" altLang="ja-JP" dirty="0" smtClean="0"/>
              <a:t>Item 16</a:t>
            </a:r>
            <a:r>
              <a:rPr lang="en-US" altLang="ja-JP" dirty="0"/>
              <a:t>.</a:t>
            </a:r>
            <a:endParaRPr lang="ja-JP" altLang="ja-JP" dirty="0"/>
          </a:p>
          <a:p>
            <a:r>
              <a:rPr lang="en-US" altLang="ja-JP" dirty="0" smtClean="0"/>
              <a:t>18. </a:t>
            </a:r>
            <a:r>
              <a:rPr lang="en-US" altLang="ja-JP" dirty="0"/>
              <a:t>Students may use Japanese in class. </a:t>
            </a:r>
            <a:endParaRPr lang="ja-JP" altLang="ja-JP" dirty="0"/>
          </a:p>
          <a:p>
            <a:r>
              <a:rPr lang="en-US" altLang="ja-JP" dirty="0" smtClean="0"/>
              <a:t>19. </a:t>
            </a:r>
            <a:r>
              <a:rPr lang="en-US" altLang="ja-JP" dirty="0"/>
              <a:t>Please describe the reason(s) why you agree or disagree with </a:t>
            </a:r>
            <a:r>
              <a:rPr lang="en-US" altLang="ja-JP" dirty="0" smtClean="0"/>
              <a:t>Item 18.</a:t>
            </a:r>
            <a:endParaRPr lang="ja-JP" altLang="ja-JP" dirty="0"/>
          </a:p>
          <a:p>
            <a:endParaRPr kumimoji="1" lang="ja-JP" altLang="en-US" dirty="0"/>
          </a:p>
        </p:txBody>
      </p:sp>
    </p:spTree>
    <p:extLst>
      <p:ext uri="{BB962C8B-B14F-4D97-AF65-F5344CB8AC3E}">
        <p14:creationId xmlns:p14="http://schemas.microsoft.com/office/powerpoint/2010/main" val="458218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80728"/>
            <a:ext cx="8229600" cy="1008112"/>
          </a:xfrm>
        </p:spPr>
        <p:txBody>
          <a:bodyPr>
            <a:normAutofit fontScale="90000"/>
          </a:bodyPr>
          <a:lstStyle/>
          <a:p>
            <a:r>
              <a:rPr lang="en-US" altLang="ja-JP" sz="3600" b="1" u="sng" dirty="0" smtClean="0"/>
              <a:t>Table 3: Awareness of English ability / improvement</a:t>
            </a:r>
            <a:r>
              <a:rPr lang="ja-JP" altLang="ja-JP" dirty="0" smtClean="0"/>
              <a:t/>
            </a:r>
            <a:br>
              <a:rPr lang="ja-JP" altLang="ja-JP" dirty="0" smtClean="0"/>
            </a:br>
            <a:endParaRPr kumimoji="1" lang="ja-JP" altLang="en-US" dirty="0"/>
          </a:p>
        </p:txBody>
      </p:sp>
      <p:sp>
        <p:nvSpPr>
          <p:cNvPr id="3" name="コンテンツ プレースホルダー 2"/>
          <p:cNvSpPr>
            <a:spLocks noGrp="1"/>
          </p:cNvSpPr>
          <p:nvPr>
            <p:ph idx="1"/>
          </p:nvPr>
        </p:nvSpPr>
        <p:spPr>
          <a:xfrm>
            <a:off x="683568" y="2060848"/>
            <a:ext cx="8003232" cy="4032448"/>
          </a:xfrm>
        </p:spPr>
        <p:txBody>
          <a:bodyPr>
            <a:normAutofit fontScale="92500" lnSpcReduction="20000"/>
          </a:bodyPr>
          <a:lstStyle/>
          <a:p>
            <a:r>
              <a:rPr lang="en-US" altLang="ja-JP" dirty="0" smtClean="0"/>
              <a:t>20</a:t>
            </a:r>
            <a:r>
              <a:rPr lang="en-US" altLang="ja-JP" dirty="0"/>
              <a:t>. I understood what the teacher said in English.</a:t>
            </a:r>
            <a:endParaRPr lang="ja-JP" altLang="ja-JP" dirty="0"/>
          </a:p>
          <a:p>
            <a:r>
              <a:rPr lang="en-US" altLang="ja-JP" dirty="0"/>
              <a:t>21. I could interact with the teacher smoothly.</a:t>
            </a:r>
            <a:endParaRPr lang="ja-JP" altLang="ja-JP" dirty="0"/>
          </a:p>
          <a:p>
            <a:r>
              <a:rPr lang="en-US" altLang="ja-JP" dirty="0"/>
              <a:t>22. I could use English positively.</a:t>
            </a:r>
            <a:endParaRPr lang="ja-JP" altLang="ja-JP" dirty="0"/>
          </a:p>
          <a:p>
            <a:r>
              <a:rPr lang="en-US" altLang="ja-JP" dirty="0"/>
              <a:t>23. I understood the text.</a:t>
            </a:r>
            <a:endParaRPr lang="ja-JP" altLang="ja-JP" dirty="0"/>
          </a:p>
          <a:p>
            <a:r>
              <a:rPr lang="en-US" altLang="ja-JP" dirty="0"/>
              <a:t>24. I could memorize more vocabulary in pair work activities. </a:t>
            </a:r>
            <a:endParaRPr lang="ja-JP" altLang="ja-JP" dirty="0"/>
          </a:p>
          <a:p>
            <a:r>
              <a:rPr lang="en-US" altLang="ja-JP" dirty="0"/>
              <a:t>25. I could improve my reading ability of the text. </a:t>
            </a:r>
            <a:endParaRPr lang="ja-JP" altLang="ja-JP" dirty="0"/>
          </a:p>
        </p:txBody>
      </p:sp>
    </p:spTree>
    <p:extLst>
      <p:ext uri="{BB962C8B-B14F-4D97-AF65-F5344CB8AC3E}">
        <p14:creationId xmlns:p14="http://schemas.microsoft.com/office/powerpoint/2010/main" val="18039575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smtClean="0"/>
              <a:t>4  Results </a:t>
            </a:r>
            <a:r>
              <a:rPr lang="en-US" altLang="ja-JP" b="1" dirty="0"/>
              <a:t>and Discussion</a:t>
            </a:r>
            <a:endParaRPr kumimoji="1" lang="ja-JP" altLang="en-US" dirty="0"/>
          </a:p>
        </p:txBody>
      </p:sp>
      <p:sp>
        <p:nvSpPr>
          <p:cNvPr id="3" name="コンテンツ プレースホルダー 2"/>
          <p:cNvSpPr>
            <a:spLocks noGrp="1"/>
          </p:cNvSpPr>
          <p:nvPr>
            <p:ph idx="1"/>
          </p:nvPr>
        </p:nvSpPr>
        <p:spPr>
          <a:xfrm>
            <a:off x="457200" y="1600200"/>
            <a:ext cx="8229600" cy="4997152"/>
          </a:xfrm>
        </p:spPr>
        <p:txBody>
          <a:bodyPr>
            <a:normAutofit fontScale="85000" lnSpcReduction="10000"/>
          </a:bodyPr>
          <a:lstStyle/>
          <a:p>
            <a:r>
              <a:rPr lang="en-US" altLang="ja-JP" dirty="0" smtClean="0"/>
              <a:t>Global </a:t>
            </a:r>
            <a:r>
              <a:rPr lang="en-US" altLang="ja-JP" dirty="0"/>
              <a:t>statement ‘Japanese teachers should use English in class,’ </a:t>
            </a:r>
            <a:endParaRPr lang="en-US" altLang="ja-JP" dirty="0" smtClean="0"/>
          </a:p>
          <a:p>
            <a:r>
              <a:rPr lang="ja-JP" altLang="en-US" dirty="0" smtClean="0"/>
              <a:t>→</a:t>
            </a:r>
            <a:r>
              <a:rPr lang="en-US" altLang="ja-JP" dirty="0"/>
              <a:t> </a:t>
            </a:r>
            <a:r>
              <a:rPr lang="en-US" altLang="ja-JP" dirty="0" smtClean="0"/>
              <a:t>T</a:t>
            </a:r>
            <a:r>
              <a:rPr lang="en-US" altLang="ja-JP" dirty="0" smtClean="0"/>
              <a:t>his </a:t>
            </a:r>
            <a:r>
              <a:rPr lang="en-US" altLang="ja-JP" dirty="0"/>
              <a:t>correlated positively with students’ awareness of their own English </a:t>
            </a:r>
            <a:r>
              <a:rPr lang="en-US" altLang="ja-JP" dirty="0" smtClean="0"/>
              <a:t>ability/improvement </a:t>
            </a:r>
            <a:r>
              <a:rPr lang="en-US" altLang="ja-JP" dirty="0"/>
              <a:t>(Table 4). </a:t>
            </a:r>
            <a:endParaRPr lang="en-US" altLang="ja-JP" dirty="0" smtClean="0"/>
          </a:p>
          <a:p>
            <a:r>
              <a:rPr lang="en-US" altLang="ja-JP" dirty="0" smtClean="0"/>
              <a:t>This </a:t>
            </a:r>
            <a:r>
              <a:rPr lang="en-US" altLang="ja-JP" dirty="0"/>
              <a:t>aligns with the intuition that students who are aware of their English ability/improvement agree with the idea of the teacher’s English use in class. </a:t>
            </a:r>
            <a:endParaRPr lang="en-US" altLang="ja-JP" dirty="0" smtClean="0"/>
          </a:p>
          <a:p>
            <a:r>
              <a:rPr lang="en-US" altLang="ja-JP" dirty="0" smtClean="0"/>
              <a:t>Students</a:t>
            </a:r>
            <a:r>
              <a:rPr lang="en-US" altLang="ja-JP" dirty="0"/>
              <a:t>’ awareness of receptive ability/improvement was </a:t>
            </a:r>
            <a:r>
              <a:rPr lang="en-US" altLang="ja-JP" dirty="0" smtClean="0"/>
              <a:t>high</a:t>
            </a:r>
          </a:p>
          <a:p>
            <a:pPr marL="0" indent="0">
              <a:buNone/>
            </a:pPr>
            <a:r>
              <a:rPr lang="en-US" altLang="ja-JP" dirty="0"/>
              <a:t> </a:t>
            </a:r>
            <a:r>
              <a:rPr lang="en-US" altLang="ja-JP" dirty="0" smtClean="0"/>
              <a:t>   </a:t>
            </a:r>
            <a:r>
              <a:rPr lang="ja-JP" altLang="en-US" dirty="0" smtClean="0"/>
              <a:t>⇔</a:t>
            </a:r>
            <a:r>
              <a:rPr lang="en-US" altLang="ja-JP" dirty="0" smtClean="0"/>
              <a:t> </a:t>
            </a:r>
            <a:r>
              <a:rPr lang="en-US" altLang="ja-JP" dirty="0"/>
              <a:t>N</a:t>
            </a:r>
            <a:r>
              <a:rPr lang="en-US" altLang="ja-JP" dirty="0" smtClean="0"/>
              <a:t>ot </a:t>
            </a:r>
            <a:r>
              <a:rPr lang="en-US" altLang="ja-JP" dirty="0"/>
              <a:t>feel they could interact with peers and the </a:t>
            </a:r>
            <a:r>
              <a:rPr lang="en-US" altLang="ja-JP" dirty="0" smtClean="0"/>
              <a:t> </a:t>
            </a:r>
          </a:p>
          <a:p>
            <a:pPr marL="0" indent="0">
              <a:buNone/>
            </a:pPr>
            <a:r>
              <a:rPr lang="en-US" altLang="ja-JP" dirty="0"/>
              <a:t> </a:t>
            </a:r>
            <a:r>
              <a:rPr lang="en-US" altLang="ja-JP" dirty="0" smtClean="0"/>
              <a:t>       teacher </a:t>
            </a:r>
            <a:r>
              <a:rPr lang="en-US" altLang="ja-JP" dirty="0"/>
              <a:t>smoothly or positively (Table 5).</a:t>
            </a:r>
            <a:endParaRPr lang="ja-JP" altLang="ja-JP" dirty="0"/>
          </a:p>
          <a:p>
            <a:endParaRPr kumimoji="1" lang="ja-JP" altLang="en-US" dirty="0"/>
          </a:p>
        </p:txBody>
      </p:sp>
    </p:spTree>
    <p:extLst>
      <p:ext uri="{BB962C8B-B14F-4D97-AF65-F5344CB8AC3E}">
        <p14:creationId xmlns:p14="http://schemas.microsoft.com/office/powerpoint/2010/main" val="403081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426170"/>
          </a:xfrm>
        </p:spPr>
        <p:txBody>
          <a:bodyPr>
            <a:normAutofit/>
          </a:bodyPr>
          <a:lstStyle/>
          <a:p>
            <a:r>
              <a:rPr lang="en-US" altLang="ja-JP" b="1" dirty="0"/>
              <a:t>Table 4  Correlation: Item </a:t>
            </a:r>
            <a:r>
              <a:rPr lang="en-US" altLang="ja-JP" b="1" dirty="0" smtClean="0"/>
              <a:t>16</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906861438"/>
              </p:ext>
            </p:extLst>
          </p:nvPr>
        </p:nvGraphicFramePr>
        <p:xfrm>
          <a:off x="1403648" y="2132856"/>
          <a:ext cx="6552728" cy="2592288"/>
        </p:xfrm>
        <a:graphic>
          <a:graphicData uri="http://schemas.openxmlformats.org/drawingml/2006/table">
            <a:tbl>
              <a:tblPr firstRow="1">
                <a:tableStyleId>{9D7B26C5-4107-4FEC-AEDC-1716B250A1EF}</a:tableStyleId>
              </a:tblPr>
              <a:tblGrid>
                <a:gridCol w="3960440"/>
                <a:gridCol w="1296144"/>
                <a:gridCol w="1296144"/>
              </a:tblGrid>
              <a:tr h="826410">
                <a:tc>
                  <a:txBody>
                    <a:bodyPr/>
                    <a:lstStyle/>
                    <a:p>
                      <a:pPr algn="ctr">
                        <a:spcAft>
                          <a:spcPts val="0"/>
                        </a:spcAft>
                      </a:pPr>
                      <a:r>
                        <a:rPr lang="en-US" sz="2400" kern="0" dirty="0">
                          <a:effectLst/>
                        </a:rPr>
                        <a:t>Item</a:t>
                      </a:r>
                      <a:endParaRPr lang="ja-JP" sz="2400" kern="100" dirty="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400" i="1" kern="0" dirty="0">
                          <a:effectLst/>
                        </a:rPr>
                        <a:t>r</a:t>
                      </a:r>
                      <a:endParaRPr lang="ja-JP" sz="2400" i="1" kern="100" dirty="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400" i="1" kern="0" dirty="0">
                          <a:effectLst/>
                        </a:rPr>
                        <a:t>p</a:t>
                      </a:r>
                      <a:endParaRPr lang="ja-JP" sz="2400" i="1" kern="100" dirty="0">
                        <a:solidFill>
                          <a:srgbClr val="000000"/>
                        </a:solidFill>
                        <a:effectLst/>
                        <a:latin typeface="Century"/>
                        <a:ea typeface="ＭＳ 明朝"/>
                        <a:cs typeface="Times New Roman"/>
                      </a:endParaRPr>
                    </a:p>
                  </a:txBody>
                  <a:tcPr marL="68580" marR="68580" marT="0" marB="0" anchor="ctr"/>
                </a:tc>
              </a:tr>
              <a:tr h="1765878">
                <a:tc>
                  <a:txBody>
                    <a:bodyPr/>
                    <a:lstStyle/>
                    <a:p>
                      <a:pPr algn="ctr">
                        <a:spcAft>
                          <a:spcPts val="0"/>
                        </a:spcAft>
                      </a:pPr>
                      <a:r>
                        <a:rPr lang="en-US" sz="2400" kern="100" dirty="0">
                          <a:effectLst/>
                        </a:rPr>
                        <a:t>Awareness of English </a:t>
                      </a:r>
                      <a:r>
                        <a:rPr lang="en-US" sz="2400" kern="100" dirty="0" smtClean="0">
                          <a:effectLst/>
                        </a:rPr>
                        <a:t>ability/</a:t>
                      </a:r>
                      <a:endParaRPr lang="ja-JP" sz="2400" kern="100" dirty="0">
                        <a:effectLst/>
                      </a:endParaRPr>
                    </a:p>
                    <a:p>
                      <a:pPr algn="ctr">
                        <a:spcAft>
                          <a:spcPts val="0"/>
                        </a:spcAft>
                      </a:pPr>
                      <a:r>
                        <a:rPr lang="en-US" sz="2400" kern="100" dirty="0">
                          <a:effectLst/>
                        </a:rPr>
                        <a:t>improvement</a:t>
                      </a:r>
                      <a:endParaRPr lang="ja-JP" sz="2400" kern="100" dirty="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400" kern="0">
                          <a:effectLst/>
                        </a:rPr>
                        <a:t>.335</a:t>
                      </a:r>
                      <a:endParaRPr lang="ja-JP" sz="24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400" kern="0" dirty="0">
                          <a:effectLst/>
                        </a:rPr>
                        <a:t>.002</a:t>
                      </a:r>
                      <a:endParaRPr lang="ja-JP" sz="2400" kern="100" dirty="0">
                        <a:solidFill>
                          <a:srgbClr val="000000"/>
                        </a:solidFill>
                        <a:effectLst/>
                        <a:latin typeface="Century"/>
                        <a:ea typeface="ＭＳ 明朝"/>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708345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b="1" dirty="0"/>
              <a:t>Table 5  Descriptive Analysis </a:t>
            </a:r>
            <a:r>
              <a:rPr lang="en-US" altLang="ja-JP" b="1" dirty="0" smtClean="0"/>
              <a:t>1</a:t>
            </a:r>
            <a:endParaRPr kumimoji="1" lang="ja-JP" altLang="en-US" dirty="0"/>
          </a:p>
        </p:txBody>
      </p:sp>
      <p:sp>
        <p:nvSpPr>
          <p:cNvPr id="3" name="コンテンツ プレースホルダー 2"/>
          <p:cNvSpPr>
            <a:spLocks noGrp="1"/>
          </p:cNvSpPr>
          <p:nvPr>
            <p:ph idx="1"/>
          </p:nvPr>
        </p:nvSpPr>
        <p:spPr/>
        <p:txBody>
          <a:bodyPr>
            <a:normAutofit/>
          </a:bodyPr>
          <a:lstStyle/>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smtClean="0"/>
          </a:p>
          <a:p>
            <a:pPr marL="0" indent="0">
              <a:buNone/>
            </a:pPr>
            <a:r>
              <a:rPr lang="en-US" altLang="ja-JP" dirty="0"/>
              <a:t> </a:t>
            </a:r>
            <a:r>
              <a:rPr lang="en-US" altLang="ja-JP" dirty="0" smtClean="0"/>
              <a:t>                </a:t>
            </a:r>
            <a:r>
              <a:rPr lang="en-US" altLang="ja-JP" sz="2000" dirty="0" smtClean="0"/>
              <a:t> AE</a:t>
            </a:r>
            <a:r>
              <a:rPr lang="en-US" altLang="ja-JP" sz="2000" dirty="0"/>
              <a:t>: Awareness of English ability/improvement</a:t>
            </a:r>
            <a:endParaRPr lang="ja-JP" altLang="ja-JP" sz="2000" dirty="0"/>
          </a:p>
          <a:p>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216856197"/>
              </p:ext>
            </p:extLst>
          </p:nvPr>
        </p:nvGraphicFramePr>
        <p:xfrm>
          <a:off x="1907704" y="1628800"/>
          <a:ext cx="5472608" cy="3384378"/>
        </p:xfrm>
        <a:graphic>
          <a:graphicData uri="http://schemas.openxmlformats.org/drawingml/2006/table">
            <a:tbl>
              <a:tblPr firstRow="1" firstCol="1">
                <a:tableStyleId>{5C22544A-7EE6-4342-B048-85BDC9FD1C3A}</a:tableStyleId>
              </a:tblPr>
              <a:tblGrid>
                <a:gridCol w="1190873"/>
                <a:gridCol w="1577230"/>
                <a:gridCol w="1577230"/>
                <a:gridCol w="1127275"/>
              </a:tblGrid>
              <a:tr h="389463">
                <a:tc>
                  <a:txBody>
                    <a:bodyPr/>
                    <a:lstStyle/>
                    <a:p>
                      <a:pPr algn="ctr">
                        <a:spcAft>
                          <a:spcPts val="0"/>
                        </a:spcAft>
                      </a:pPr>
                      <a:r>
                        <a:rPr lang="en-US" sz="2000" kern="100" dirty="0">
                          <a:effectLst/>
                        </a:rPr>
                        <a:t>Item</a:t>
                      </a:r>
                      <a:endParaRPr lang="ja-JP" sz="2000" kern="100" dirty="0">
                        <a:solidFill>
                          <a:srgbClr val="000000"/>
                        </a:solidFill>
                        <a:effectLst/>
                        <a:latin typeface="Century"/>
                        <a:ea typeface="ＭＳ 明朝"/>
                        <a:cs typeface="Times New Roman"/>
                      </a:endParaRPr>
                    </a:p>
                  </a:txBody>
                  <a:tcPr marL="68580" marR="68580" marT="0" marB="0"/>
                </a:tc>
                <a:tc>
                  <a:txBody>
                    <a:bodyPr/>
                    <a:lstStyle/>
                    <a:p>
                      <a:pPr algn="ctr">
                        <a:spcAft>
                          <a:spcPts val="0"/>
                        </a:spcAft>
                      </a:pPr>
                      <a:r>
                        <a:rPr lang="en-US" sz="2000" kern="100" dirty="0">
                          <a:effectLst/>
                        </a:rPr>
                        <a:t>M</a:t>
                      </a:r>
                      <a:endParaRPr lang="ja-JP" sz="2000" kern="100" dirty="0">
                        <a:solidFill>
                          <a:srgbClr val="000000"/>
                        </a:solidFill>
                        <a:effectLst/>
                        <a:latin typeface="Century"/>
                        <a:ea typeface="ＭＳ 明朝"/>
                        <a:cs typeface="Times New Roman"/>
                      </a:endParaRPr>
                    </a:p>
                  </a:txBody>
                  <a:tcPr marL="68580" marR="68580" marT="0" marB="0"/>
                </a:tc>
                <a:tc>
                  <a:txBody>
                    <a:bodyPr/>
                    <a:lstStyle/>
                    <a:p>
                      <a:pPr algn="ctr">
                        <a:spcAft>
                          <a:spcPts val="0"/>
                        </a:spcAft>
                      </a:pPr>
                      <a:r>
                        <a:rPr lang="en-US" sz="2000" kern="100">
                          <a:effectLst/>
                        </a:rPr>
                        <a:t>SD</a:t>
                      </a:r>
                      <a:endParaRPr lang="ja-JP" sz="2000" kern="100">
                        <a:solidFill>
                          <a:srgbClr val="000000"/>
                        </a:solidFill>
                        <a:effectLst/>
                        <a:latin typeface="Century"/>
                        <a:ea typeface="ＭＳ 明朝"/>
                        <a:cs typeface="Times New Roman"/>
                      </a:endParaRPr>
                    </a:p>
                  </a:txBody>
                  <a:tcPr marL="68580" marR="68580" marT="0" marB="0"/>
                </a:tc>
                <a:tc>
                  <a:txBody>
                    <a:bodyPr/>
                    <a:lstStyle/>
                    <a:p>
                      <a:pPr algn="ctr">
                        <a:spcAft>
                          <a:spcPts val="0"/>
                        </a:spcAft>
                      </a:pPr>
                      <a:r>
                        <a:rPr lang="en-US" sz="2000" kern="100">
                          <a:effectLst/>
                        </a:rPr>
                        <a:t>N</a:t>
                      </a:r>
                      <a:endParaRPr lang="ja-JP" sz="2000" kern="100">
                        <a:solidFill>
                          <a:srgbClr val="000000"/>
                        </a:solidFill>
                        <a:effectLst/>
                        <a:latin typeface="Century"/>
                        <a:ea typeface="ＭＳ 明朝"/>
                        <a:cs typeface="Times New Roman"/>
                      </a:endParaRPr>
                    </a:p>
                  </a:txBody>
                  <a:tcPr marL="68580" marR="68580" marT="0" marB="0"/>
                </a:tc>
              </a:tr>
              <a:tr h="427845">
                <a:tc>
                  <a:txBody>
                    <a:bodyPr/>
                    <a:lstStyle/>
                    <a:p>
                      <a:pPr algn="ctr">
                        <a:spcAft>
                          <a:spcPts val="0"/>
                        </a:spcAft>
                      </a:pPr>
                      <a:r>
                        <a:rPr lang="en-US" sz="2000" kern="100" dirty="0">
                          <a:effectLst/>
                        </a:rPr>
                        <a:t>20</a:t>
                      </a:r>
                      <a:endParaRPr lang="ja-JP" sz="2000" kern="100" dirty="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100" dirty="0">
                          <a:effectLst/>
                        </a:rPr>
                        <a:t>5.11</a:t>
                      </a:r>
                      <a:endParaRPr lang="ja-JP" sz="2000" kern="100" dirty="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100">
                          <a:effectLst/>
                        </a:rPr>
                        <a:t>.897</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100">
                          <a:effectLst/>
                        </a:rPr>
                        <a:t>83</a:t>
                      </a:r>
                      <a:endParaRPr lang="ja-JP" sz="2000" kern="100">
                        <a:solidFill>
                          <a:srgbClr val="000000"/>
                        </a:solidFill>
                        <a:effectLst/>
                        <a:latin typeface="Century"/>
                        <a:ea typeface="ＭＳ 明朝"/>
                        <a:cs typeface="Times New Roman"/>
                      </a:endParaRPr>
                    </a:p>
                  </a:txBody>
                  <a:tcPr marL="68580" marR="68580" marT="0" marB="0" anchor="ctr"/>
                </a:tc>
              </a:tr>
              <a:tr h="427845">
                <a:tc>
                  <a:txBody>
                    <a:bodyPr/>
                    <a:lstStyle/>
                    <a:p>
                      <a:pPr algn="ctr">
                        <a:spcAft>
                          <a:spcPts val="0"/>
                        </a:spcAft>
                      </a:pPr>
                      <a:r>
                        <a:rPr lang="en-US" sz="2000" kern="100">
                          <a:effectLst/>
                        </a:rPr>
                        <a:t>21</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100" dirty="0">
                          <a:effectLst/>
                        </a:rPr>
                        <a:t>3.18</a:t>
                      </a:r>
                      <a:endParaRPr lang="ja-JP" sz="2000" kern="100" dirty="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100" dirty="0">
                          <a:effectLst/>
                        </a:rPr>
                        <a:t>1.201</a:t>
                      </a:r>
                      <a:endParaRPr lang="ja-JP" sz="2000" kern="100" dirty="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100">
                          <a:effectLst/>
                        </a:rPr>
                        <a:t>83</a:t>
                      </a:r>
                      <a:endParaRPr lang="ja-JP" sz="2000" kern="100">
                        <a:solidFill>
                          <a:srgbClr val="000000"/>
                        </a:solidFill>
                        <a:effectLst/>
                        <a:latin typeface="Century"/>
                        <a:ea typeface="ＭＳ 明朝"/>
                        <a:cs typeface="Times New Roman"/>
                      </a:endParaRPr>
                    </a:p>
                  </a:txBody>
                  <a:tcPr marL="68580" marR="68580" marT="0" marB="0" anchor="ctr"/>
                </a:tc>
              </a:tr>
              <a:tr h="427845">
                <a:tc>
                  <a:txBody>
                    <a:bodyPr/>
                    <a:lstStyle/>
                    <a:p>
                      <a:pPr algn="ctr">
                        <a:spcAft>
                          <a:spcPts val="0"/>
                        </a:spcAft>
                      </a:pPr>
                      <a:r>
                        <a:rPr lang="en-US" sz="2000" kern="100">
                          <a:effectLst/>
                        </a:rPr>
                        <a:t>22</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100" dirty="0">
                          <a:effectLst/>
                        </a:rPr>
                        <a:t>3.24</a:t>
                      </a:r>
                      <a:endParaRPr lang="ja-JP" sz="2000" kern="100" dirty="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100">
                          <a:effectLst/>
                        </a:rPr>
                        <a:t>1.007</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100" dirty="0">
                          <a:effectLst/>
                        </a:rPr>
                        <a:t>83</a:t>
                      </a:r>
                      <a:endParaRPr lang="ja-JP" sz="2000" kern="100" dirty="0">
                        <a:solidFill>
                          <a:srgbClr val="000000"/>
                        </a:solidFill>
                        <a:effectLst/>
                        <a:latin typeface="Century"/>
                        <a:ea typeface="ＭＳ 明朝"/>
                        <a:cs typeface="Times New Roman"/>
                      </a:endParaRPr>
                    </a:p>
                  </a:txBody>
                  <a:tcPr marL="68580" marR="68580" marT="0" marB="0" anchor="ctr"/>
                </a:tc>
              </a:tr>
              <a:tr h="427845">
                <a:tc>
                  <a:txBody>
                    <a:bodyPr/>
                    <a:lstStyle/>
                    <a:p>
                      <a:pPr algn="ctr">
                        <a:spcAft>
                          <a:spcPts val="0"/>
                        </a:spcAft>
                      </a:pPr>
                      <a:r>
                        <a:rPr lang="en-US" sz="2000" kern="100">
                          <a:effectLst/>
                        </a:rPr>
                        <a:t>23</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100">
                          <a:effectLst/>
                        </a:rPr>
                        <a:t>4.95</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100">
                          <a:effectLst/>
                        </a:rPr>
                        <a:t>.999</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100" dirty="0">
                          <a:effectLst/>
                        </a:rPr>
                        <a:t>83</a:t>
                      </a:r>
                      <a:endParaRPr lang="ja-JP" sz="2000" kern="100" dirty="0">
                        <a:solidFill>
                          <a:srgbClr val="000000"/>
                        </a:solidFill>
                        <a:effectLst/>
                        <a:latin typeface="Century"/>
                        <a:ea typeface="ＭＳ 明朝"/>
                        <a:cs typeface="Times New Roman"/>
                      </a:endParaRPr>
                    </a:p>
                  </a:txBody>
                  <a:tcPr marL="68580" marR="68580" marT="0" marB="0" anchor="ctr"/>
                </a:tc>
              </a:tr>
              <a:tr h="427845">
                <a:tc>
                  <a:txBody>
                    <a:bodyPr/>
                    <a:lstStyle/>
                    <a:p>
                      <a:pPr algn="ctr">
                        <a:spcAft>
                          <a:spcPts val="0"/>
                        </a:spcAft>
                      </a:pPr>
                      <a:r>
                        <a:rPr lang="en-US" sz="2000" kern="100">
                          <a:effectLst/>
                        </a:rPr>
                        <a:t>24</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100">
                          <a:effectLst/>
                        </a:rPr>
                        <a:t>3.83</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100">
                          <a:effectLst/>
                        </a:rPr>
                        <a:t>1.413</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100" dirty="0">
                          <a:effectLst/>
                        </a:rPr>
                        <a:t>83</a:t>
                      </a:r>
                      <a:endParaRPr lang="ja-JP" sz="2000" kern="100" dirty="0">
                        <a:solidFill>
                          <a:srgbClr val="000000"/>
                        </a:solidFill>
                        <a:effectLst/>
                        <a:latin typeface="Century"/>
                        <a:ea typeface="ＭＳ 明朝"/>
                        <a:cs typeface="Times New Roman"/>
                      </a:endParaRPr>
                    </a:p>
                  </a:txBody>
                  <a:tcPr marL="68580" marR="68580" marT="0" marB="0" anchor="ctr"/>
                </a:tc>
              </a:tr>
              <a:tr h="427845">
                <a:tc>
                  <a:txBody>
                    <a:bodyPr/>
                    <a:lstStyle/>
                    <a:p>
                      <a:pPr algn="ctr">
                        <a:spcAft>
                          <a:spcPts val="0"/>
                        </a:spcAft>
                      </a:pPr>
                      <a:r>
                        <a:rPr lang="en-US" sz="2000" kern="100">
                          <a:effectLst/>
                        </a:rPr>
                        <a:t>25</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100">
                          <a:effectLst/>
                        </a:rPr>
                        <a:t>4.60</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100">
                          <a:effectLst/>
                        </a:rPr>
                        <a:t>1.219</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100" dirty="0">
                          <a:effectLst/>
                        </a:rPr>
                        <a:t>83</a:t>
                      </a:r>
                      <a:endParaRPr lang="ja-JP" sz="2000" kern="100" dirty="0">
                        <a:solidFill>
                          <a:srgbClr val="000000"/>
                        </a:solidFill>
                        <a:effectLst/>
                        <a:latin typeface="Century"/>
                        <a:ea typeface="ＭＳ 明朝"/>
                        <a:cs typeface="Times New Roman"/>
                      </a:endParaRPr>
                    </a:p>
                  </a:txBody>
                  <a:tcPr marL="68580" marR="68580" marT="0" marB="0" anchor="ctr"/>
                </a:tc>
              </a:tr>
              <a:tr h="427845">
                <a:tc>
                  <a:txBody>
                    <a:bodyPr/>
                    <a:lstStyle/>
                    <a:p>
                      <a:pPr algn="ctr">
                        <a:spcAft>
                          <a:spcPts val="0"/>
                        </a:spcAft>
                      </a:pPr>
                      <a:r>
                        <a:rPr lang="en-US" sz="2000" kern="100">
                          <a:effectLst/>
                        </a:rPr>
                        <a:t>AE</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100">
                          <a:effectLst/>
                        </a:rPr>
                        <a:t>4.15</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100">
                          <a:effectLst/>
                        </a:rPr>
                        <a:t>5.020</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100" dirty="0">
                          <a:effectLst/>
                        </a:rPr>
                        <a:t>83</a:t>
                      </a:r>
                      <a:endParaRPr lang="ja-JP" sz="2000" kern="100" dirty="0">
                        <a:solidFill>
                          <a:srgbClr val="000000"/>
                        </a:solidFill>
                        <a:effectLst/>
                        <a:latin typeface="Century"/>
                        <a:ea typeface="ＭＳ 明朝"/>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2289676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48680"/>
            <a:ext cx="8229600" cy="868958"/>
          </a:xfrm>
        </p:spPr>
        <p:txBody>
          <a:bodyPr>
            <a:normAutofit/>
          </a:bodyPr>
          <a:lstStyle/>
          <a:p>
            <a:r>
              <a:rPr lang="en-US" altLang="ja-JP" i="1" dirty="0"/>
              <a:t>4.1 Research Question (1</a:t>
            </a:r>
            <a:r>
              <a:rPr lang="en-US" altLang="ja-JP" i="1" dirty="0" smtClean="0"/>
              <a:t>)</a:t>
            </a:r>
            <a:endParaRPr kumimoji="1" lang="ja-JP" altLang="en-US" dirty="0"/>
          </a:p>
        </p:txBody>
      </p:sp>
      <p:sp>
        <p:nvSpPr>
          <p:cNvPr id="3" name="コンテンツ プレースホルダー 2"/>
          <p:cNvSpPr>
            <a:spLocks noGrp="1"/>
          </p:cNvSpPr>
          <p:nvPr>
            <p:ph idx="1"/>
          </p:nvPr>
        </p:nvSpPr>
        <p:spPr>
          <a:xfrm>
            <a:off x="611560" y="1844825"/>
            <a:ext cx="7992888" cy="3312367"/>
          </a:xfrm>
        </p:spPr>
        <p:txBody>
          <a:bodyPr>
            <a:normAutofit/>
          </a:bodyPr>
          <a:lstStyle/>
          <a:p>
            <a:r>
              <a:rPr lang="en-US" altLang="ja-JP" dirty="0"/>
              <a:t>A</a:t>
            </a:r>
            <a:r>
              <a:rPr lang="en-US" altLang="ja-JP" dirty="0" smtClean="0"/>
              <a:t>nalyzing non-English-major students</a:t>
            </a:r>
            <a:r>
              <a:rPr lang="en-US" altLang="ja-JP" dirty="0"/>
              <a:t>’ attitudes toward the teacher’s English use in the 15 teaching contexts, the data were divided into two categories: </a:t>
            </a:r>
            <a:r>
              <a:rPr lang="en-US" altLang="ja-JP" dirty="0" smtClean="0"/>
              <a:t>positive </a:t>
            </a:r>
            <a:r>
              <a:rPr lang="en-US" altLang="ja-JP" dirty="0"/>
              <a:t>(6-4) and negative (3-1). </a:t>
            </a:r>
            <a:endParaRPr lang="en-US" altLang="ja-JP" dirty="0" smtClean="0"/>
          </a:p>
          <a:p>
            <a:r>
              <a:rPr lang="ja-JP" altLang="en-US" dirty="0" smtClean="0"/>
              <a:t>→ </a:t>
            </a:r>
            <a:r>
              <a:rPr lang="en-US" altLang="ja-JP" dirty="0" smtClean="0"/>
              <a:t>The </a:t>
            </a:r>
            <a:r>
              <a:rPr lang="en-US" altLang="ja-JP" dirty="0"/>
              <a:t>data results </a:t>
            </a:r>
            <a:r>
              <a:rPr lang="en-US" altLang="ja-JP" dirty="0" smtClean="0"/>
              <a:t>(</a:t>
            </a:r>
            <a:r>
              <a:rPr lang="en-US" altLang="ja-JP" dirty="0"/>
              <a:t>Table </a:t>
            </a:r>
            <a:r>
              <a:rPr lang="en-US" altLang="ja-JP" dirty="0" smtClean="0"/>
              <a:t>6). </a:t>
            </a:r>
            <a:endParaRPr kumimoji="1" lang="ja-JP" altLang="en-US" dirty="0"/>
          </a:p>
        </p:txBody>
      </p:sp>
    </p:spTree>
    <p:extLst>
      <p:ext uri="{BB962C8B-B14F-4D97-AF65-F5344CB8AC3E}">
        <p14:creationId xmlns:p14="http://schemas.microsoft.com/office/powerpoint/2010/main" val="356883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0688"/>
            <a:ext cx="8229600" cy="1224136"/>
          </a:xfrm>
        </p:spPr>
        <p:txBody>
          <a:bodyPr>
            <a:normAutofit fontScale="90000"/>
          </a:bodyPr>
          <a:lstStyle/>
          <a:p>
            <a:r>
              <a:rPr lang="en-US" altLang="ja-JP" b="1" dirty="0"/>
              <a:t>Table 6  Data Results of Students’ Attitudes</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853687979"/>
              </p:ext>
            </p:extLst>
          </p:nvPr>
        </p:nvGraphicFramePr>
        <p:xfrm>
          <a:off x="539550" y="2276872"/>
          <a:ext cx="8064895" cy="3096344"/>
        </p:xfrm>
        <a:graphic>
          <a:graphicData uri="http://schemas.openxmlformats.org/drawingml/2006/table">
            <a:tbl>
              <a:tblPr firstRow="1" firstCol="1">
                <a:tableStyleId>{5C22544A-7EE6-4342-B048-85BDC9FD1C3A}</a:tableStyleId>
              </a:tblPr>
              <a:tblGrid>
                <a:gridCol w="949061"/>
                <a:gridCol w="646894"/>
                <a:gridCol w="646894"/>
                <a:gridCol w="646894"/>
                <a:gridCol w="646894"/>
                <a:gridCol w="646894"/>
                <a:gridCol w="646894"/>
                <a:gridCol w="646894"/>
                <a:gridCol w="646894"/>
                <a:gridCol w="646894"/>
                <a:gridCol w="646894"/>
                <a:gridCol w="646894"/>
              </a:tblGrid>
              <a:tr h="439204">
                <a:tc>
                  <a:txBody>
                    <a:bodyPr/>
                    <a:lstStyle/>
                    <a:p>
                      <a:pPr algn="ctr">
                        <a:spcAft>
                          <a:spcPts val="0"/>
                        </a:spcAft>
                      </a:pPr>
                      <a:r>
                        <a:rPr lang="en-US" sz="1600" kern="100" dirty="0">
                          <a:effectLst/>
                        </a:rPr>
                        <a:t>Item</a:t>
                      </a:r>
                      <a:endParaRPr lang="ja-JP" sz="1600" kern="100" dirty="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1600" kern="100" dirty="0">
                          <a:effectLst/>
                        </a:rPr>
                        <a:t>1</a:t>
                      </a:r>
                      <a:endParaRPr lang="ja-JP" sz="1600" kern="100" dirty="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1600" kern="100">
                          <a:effectLst/>
                        </a:rPr>
                        <a:t>2</a:t>
                      </a:r>
                      <a:endParaRPr lang="ja-JP" sz="16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1600" kern="100">
                          <a:effectLst/>
                        </a:rPr>
                        <a:t>3</a:t>
                      </a:r>
                      <a:endParaRPr lang="ja-JP" sz="16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1600" kern="100">
                          <a:effectLst/>
                        </a:rPr>
                        <a:t>4</a:t>
                      </a:r>
                      <a:endParaRPr lang="ja-JP" sz="16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1600" kern="100">
                          <a:effectLst/>
                        </a:rPr>
                        <a:t>5</a:t>
                      </a:r>
                      <a:endParaRPr lang="ja-JP" sz="16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1600" kern="100">
                          <a:effectLst/>
                        </a:rPr>
                        <a:t>6</a:t>
                      </a:r>
                      <a:endParaRPr lang="ja-JP" sz="16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1600" kern="100">
                          <a:effectLst/>
                        </a:rPr>
                        <a:t>7</a:t>
                      </a:r>
                      <a:endParaRPr lang="ja-JP" sz="16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1600" kern="100">
                          <a:effectLst/>
                        </a:rPr>
                        <a:t>8</a:t>
                      </a:r>
                      <a:endParaRPr lang="ja-JP" sz="16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1600" kern="100">
                          <a:effectLst/>
                        </a:rPr>
                        <a:t>9</a:t>
                      </a:r>
                      <a:endParaRPr lang="ja-JP" sz="16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1600" kern="100">
                          <a:effectLst/>
                        </a:rPr>
                        <a:t>10</a:t>
                      </a:r>
                      <a:endParaRPr lang="ja-JP" sz="16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1600" kern="100">
                          <a:effectLst/>
                        </a:rPr>
                        <a:t>11</a:t>
                      </a:r>
                      <a:endParaRPr lang="ja-JP" sz="1600" kern="100">
                        <a:solidFill>
                          <a:srgbClr val="000000"/>
                        </a:solidFill>
                        <a:effectLst/>
                        <a:latin typeface="Century"/>
                        <a:ea typeface="ＭＳ 明朝"/>
                        <a:cs typeface="Times New Roman"/>
                      </a:endParaRPr>
                    </a:p>
                  </a:txBody>
                  <a:tcPr marL="68580" marR="68580" marT="0" marB="0" anchor="ctr"/>
                </a:tc>
              </a:tr>
              <a:tr h="1074360">
                <a:tc>
                  <a:txBody>
                    <a:bodyPr/>
                    <a:lstStyle/>
                    <a:p>
                      <a:pPr algn="ctr">
                        <a:lnSpc>
                          <a:spcPct val="150000"/>
                        </a:lnSpc>
                        <a:spcAft>
                          <a:spcPts val="0"/>
                        </a:spcAft>
                      </a:pPr>
                      <a:r>
                        <a:rPr lang="en-US" sz="1600" kern="100" dirty="0">
                          <a:effectLst/>
                        </a:rPr>
                        <a:t>Positive</a:t>
                      </a:r>
                      <a:endParaRPr lang="ja-JP" sz="1600" kern="100" dirty="0">
                        <a:effectLst/>
                      </a:endParaRPr>
                    </a:p>
                    <a:p>
                      <a:pPr algn="ctr">
                        <a:lnSpc>
                          <a:spcPct val="150000"/>
                        </a:lnSpc>
                        <a:spcAft>
                          <a:spcPts val="0"/>
                        </a:spcAft>
                      </a:pPr>
                      <a:r>
                        <a:rPr lang="en-US" sz="1600" kern="100" dirty="0">
                          <a:effectLst/>
                        </a:rPr>
                        <a:t>Negative</a:t>
                      </a:r>
                      <a:endParaRPr lang="ja-JP" sz="1600" kern="100" dirty="0">
                        <a:solidFill>
                          <a:srgbClr val="000000"/>
                        </a:solidFill>
                        <a:effectLst/>
                        <a:latin typeface="Century"/>
                        <a:ea typeface="ＭＳ 明朝"/>
                        <a:cs typeface="Times New Roman"/>
                      </a:endParaRPr>
                    </a:p>
                  </a:txBody>
                  <a:tcPr marL="68580" marR="68580" marT="0" marB="0" anchor="ctr"/>
                </a:tc>
                <a:tc>
                  <a:txBody>
                    <a:bodyPr/>
                    <a:lstStyle/>
                    <a:p>
                      <a:pPr algn="r">
                        <a:lnSpc>
                          <a:spcPct val="150000"/>
                        </a:lnSpc>
                        <a:spcAft>
                          <a:spcPts val="0"/>
                        </a:spcAft>
                      </a:pPr>
                      <a:r>
                        <a:rPr lang="en-US" sz="1600" kern="100" dirty="0">
                          <a:effectLst/>
                        </a:rPr>
                        <a:t>49.4</a:t>
                      </a:r>
                      <a:endParaRPr lang="ja-JP" sz="1600" kern="100" dirty="0">
                        <a:effectLst/>
                      </a:endParaRPr>
                    </a:p>
                    <a:p>
                      <a:pPr algn="r">
                        <a:lnSpc>
                          <a:spcPct val="150000"/>
                        </a:lnSpc>
                        <a:spcAft>
                          <a:spcPts val="0"/>
                        </a:spcAft>
                      </a:pPr>
                      <a:r>
                        <a:rPr lang="en-US" sz="1600" kern="100" dirty="0">
                          <a:effectLst/>
                        </a:rPr>
                        <a:t>50.6</a:t>
                      </a:r>
                      <a:endParaRPr lang="ja-JP" sz="1600" kern="100" dirty="0">
                        <a:solidFill>
                          <a:srgbClr val="000000"/>
                        </a:solidFill>
                        <a:effectLst/>
                        <a:latin typeface="Century"/>
                        <a:ea typeface="ＭＳ 明朝"/>
                        <a:cs typeface="Times New Roman"/>
                      </a:endParaRPr>
                    </a:p>
                  </a:txBody>
                  <a:tcPr marL="68580" marR="68580" marT="0" marB="0" anchor="ctr"/>
                </a:tc>
                <a:tc>
                  <a:txBody>
                    <a:bodyPr/>
                    <a:lstStyle/>
                    <a:p>
                      <a:pPr algn="r">
                        <a:lnSpc>
                          <a:spcPct val="150000"/>
                        </a:lnSpc>
                        <a:spcAft>
                          <a:spcPts val="0"/>
                        </a:spcAft>
                      </a:pPr>
                      <a:r>
                        <a:rPr lang="en-US" sz="1600" kern="100" dirty="0">
                          <a:effectLst/>
                        </a:rPr>
                        <a:t>31.33</a:t>
                      </a:r>
                      <a:endParaRPr lang="ja-JP" sz="1600" kern="100" dirty="0">
                        <a:effectLst/>
                      </a:endParaRPr>
                    </a:p>
                    <a:p>
                      <a:pPr algn="r">
                        <a:lnSpc>
                          <a:spcPct val="150000"/>
                        </a:lnSpc>
                        <a:spcAft>
                          <a:spcPts val="0"/>
                        </a:spcAft>
                      </a:pPr>
                      <a:r>
                        <a:rPr lang="en-US" sz="1600" kern="100" dirty="0">
                          <a:effectLst/>
                        </a:rPr>
                        <a:t>68.67</a:t>
                      </a:r>
                      <a:endParaRPr lang="ja-JP" sz="1600" kern="100" dirty="0">
                        <a:solidFill>
                          <a:srgbClr val="000000"/>
                        </a:solidFill>
                        <a:effectLst/>
                        <a:latin typeface="Century"/>
                        <a:ea typeface="ＭＳ 明朝"/>
                        <a:cs typeface="Times New Roman"/>
                      </a:endParaRPr>
                    </a:p>
                  </a:txBody>
                  <a:tcPr marL="68580" marR="68580" marT="0" marB="0" anchor="ctr"/>
                </a:tc>
                <a:tc>
                  <a:txBody>
                    <a:bodyPr/>
                    <a:lstStyle/>
                    <a:p>
                      <a:pPr algn="r">
                        <a:lnSpc>
                          <a:spcPct val="150000"/>
                        </a:lnSpc>
                        <a:spcAft>
                          <a:spcPts val="0"/>
                        </a:spcAft>
                      </a:pPr>
                      <a:r>
                        <a:rPr lang="en-US" sz="1600" kern="100" dirty="0">
                          <a:effectLst/>
                        </a:rPr>
                        <a:t>63.86</a:t>
                      </a:r>
                      <a:endParaRPr lang="ja-JP" sz="1600" kern="100" dirty="0">
                        <a:effectLst/>
                      </a:endParaRPr>
                    </a:p>
                    <a:p>
                      <a:pPr algn="r">
                        <a:lnSpc>
                          <a:spcPct val="150000"/>
                        </a:lnSpc>
                        <a:spcAft>
                          <a:spcPts val="0"/>
                        </a:spcAft>
                      </a:pPr>
                      <a:r>
                        <a:rPr lang="en-US" sz="1600" kern="100" dirty="0">
                          <a:effectLst/>
                        </a:rPr>
                        <a:t>36.14</a:t>
                      </a:r>
                      <a:endParaRPr lang="ja-JP" sz="1600" kern="100" dirty="0">
                        <a:solidFill>
                          <a:srgbClr val="000000"/>
                        </a:solidFill>
                        <a:effectLst/>
                        <a:latin typeface="Century"/>
                        <a:ea typeface="ＭＳ 明朝"/>
                        <a:cs typeface="Times New Roman"/>
                      </a:endParaRPr>
                    </a:p>
                  </a:txBody>
                  <a:tcPr marL="68580" marR="68580" marT="0" marB="0" anchor="ctr"/>
                </a:tc>
                <a:tc>
                  <a:txBody>
                    <a:bodyPr/>
                    <a:lstStyle/>
                    <a:p>
                      <a:pPr algn="r">
                        <a:lnSpc>
                          <a:spcPct val="150000"/>
                        </a:lnSpc>
                        <a:spcAft>
                          <a:spcPts val="0"/>
                        </a:spcAft>
                      </a:pPr>
                      <a:r>
                        <a:rPr lang="en-US" sz="1600" kern="100" dirty="0">
                          <a:effectLst/>
                        </a:rPr>
                        <a:t>79.52</a:t>
                      </a:r>
                      <a:endParaRPr lang="ja-JP" sz="1600" kern="100" dirty="0">
                        <a:effectLst/>
                      </a:endParaRPr>
                    </a:p>
                    <a:p>
                      <a:pPr algn="r">
                        <a:lnSpc>
                          <a:spcPct val="150000"/>
                        </a:lnSpc>
                        <a:spcAft>
                          <a:spcPts val="0"/>
                        </a:spcAft>
                      </a:pPr>
                      <a:r>
                        <a:rPr lang="en-US" sz="1600" kern="100" dirty="0">
                          <a:effectLst/>
                        </a:rPr>
                        <a:t>20.48</a:t>
                      </a:r>
                      <a:endParaRPr lang="ja-JP" sz="1600" kern="100" dirty="0">
                        <a:solidFill>
                          <a:srgbClr val="000000"/>
                        </a:solidFill>
                        <a:effectLst/>
                        <a:latin typeface="Century"/>
                        <a:ea typeface="ＭＳ 明朝"/>
                        <a:cs typeface="Times New Roman"/>
                      </a:endParaRPr>
                    </a:p>
                  </a:txBody>
                  <a:tcPr marL="68580" marR="68580" marT="0" marB="0" anchor="ctr"/>
                </a:tc>
                <a:tc>
                  <a:txBody>
                    <a:bodyPr/>
                    <a:lstStyle/>
                    <a:p>
                      <a:pPr algn="r">
                        <a:lnSpc>
                          <a:spcPct val="150000"/>
                        </a:lnSpc>
                        <a:spcAft>
                          <a:spcPts val="0"/>
                        </a:spcAft>
                      </a:pPr>
                      <a:r>
                        <a:rPr lang="en-US" sz="1600" kern="100" dirty="0">
                          <a:effectLst/>
                        </a:rPr>
                        <a:t>48.19</a:t>
                      </a:r>
                      <a:endParaRPr lang="ja-JP" sz="1600" kern="100" dirty="0">
                        <a:effectLst/>
                      </a:endParaRPr>
                    </a:p>
                    <a:p>
                      <a:pPr algn="r">
                        <a:lnSpc>
                          <a:spcPct val="150000"/>
                        </a:lnSpc>
                        <a:spcAft>
                          <a:spcPts val="0"/>
                        </a:spcAft>
                      </a:pPr>
                      <a:r>
                        <a:rPr lang="en-US" sz="1600" kern="100" dirty="0">
                          <a:effectLst/>
                        </a:rPr>
                        <a:t>51.81</a:t>
                      </a:r>
                      <a:endParaRPr lang="ja-JP" sz="1600" kern="100" dirty="0">
                        <a:solidFill>
                          <a:srgbClr val="000000"/>
                        </a:solidFill>
                        <a:effectLst/>
                        <a:latin typeface="Century"/>
                        <a:ea typeface="ＭＳ 明朝"/>
                        <a:cs typeface="Times New Roman"/>
                      </a:endParaRPr>
                    </a:p>
                  </a:txBody>
                  <a:tcPr marL="68580" marR="68580" marT="0" marB="0" anchor="ctr"/>
                </a:tc>
                <a:tc>
                  <a:txBody>
                    <a:bodyPr/>
                    <a:lstStyle/>
                    <a:p>
                      <a:pPr algn="r">
                        <a:lnSpc>
                          <a:spcPct val="150000"/>
                        </a:lnSpc>
                        <a:spcAft>
                          <a:spcPts val="0"/>
                        </a:spcAft>
                      </a:pPr>
                      <a:r>
                        <a:rPr lang="en-US" sz="1600" kern="100" dirty="0">
                          <a:effectLst/>
                        </a:rPr>
                        <a:t>22.89</a:t>
                      </a:r>
                      <a:endParaRPr lang="ja-JP" sz="1600" kern="100" dirty="0">
                        <a:effectLst/>
                      </a:endParaRPr>
                    </a:p>
                    <a:p>
                      <a:pPr algn="r">
                        <a:lnSpc>
                          <a:spcPct val="150000"/>
                        </a:lnSpc>
                        <a:spcAft>
                          <a:spcPts val="0"/>
                        </a:spcAft>
                      </a:pPr>
                      <a:r>
                        <a:rPr lang="en-US" sz="1600" kern="100" dirty="0">
                          <a:effectLst/>
                        </a:rPr>
                        <a:t>77.11</a:t>
                      </a:r>
                      <a:endParaRPr lang="ja-JP" sz="1600" kern="100" dirty="0">
                        <a:solidFill>
                          <a:srgbClr val="000000"/>
                        </a:solidFill>
                        <a:effectLst/>
                        <a:latin typeface="Century"/>
                        <a:ea typeface="ＭＳ 明朝"/>
                        <a:cs typeface="Times New Roman"/>
                      </a:endParaRPr>
                    </a:p>
                  </a:txBody>
                  <a:tcPr marL="68580" marR="68580" marT="0" marB="0" anchor="ctr"/>
                </a:tc>
                <a:tc>
                  <a:txBody>
                    <a:bodyPr/>
                    <a:lstStyle/>
                    <a:p>
                      <a:pPr algn="r">
                        <a:lnSpc>
                          <a:spcPct val="150000"/>
                        </a:lnSpc>
                        <a:spcAft>
                          <a:spcPts val="0"/>
                        </a:spcAft>
                      </a:pPr>
                      <a:r>
                        <a:rPr lang="en-US" sz="1600" kern="100" dirty="0">
                          <a:effectLst/>
                        </a:rPr>
                        <a:t>33.73</a:t>
                      </a:r>
                      <a:endParaRPr lang="ja-JP" sz="1600" kern="100" dirty="0">
                        <a:effectLst/>
                      </a:endParaRPr>
                    </a:p>
                    <a:p>
                      <a:pPr algn="r">
                        <a:lnSpc>
                          <a:spcPct val="150000"/>
                        </a:lnSpc>
                        <a:spcAft>
                          <a:spcPts val="0"/>
                        </a:spcAft>
                      </a:pPr>
                      <a:r>
                        <a:rPr lang="en-US" sz="1600" kern="100" dirty="0">
                          <a:effectLst/>
                        </a:rPr>
                        <a:t>66.27</a:t>
                      </a:r>
                      <a:endParaRPr lang="ja-JP" sz="1600" kern="100" dirty="0">
                        <a:solidFill>
                          <a:srgbClr val="000000"/>
                        </a:solidFill>
                        <a:effectLst/>
                        <a:latin typeface="Century"/>
                        <a:ea typeface="ＭＳ 明朝"/>
                        <a:cs typeface="Times New Roman"/>
                      </a:endParaRPr>
                    </a:p>
                  </a:txBody>
                  <a:tcPr marL="68580" marR="68580" marT="0" marB="0" anchor="ctr"/>
                </a:tc>
                <a:tc>
                  <a:txBody>
                    <a:bodyPr/>
                    <a:lstStyle/>
                    <a:p>
                      <a:pPr algn="r">
                        <a:lnSpc>
                          <a:spcPct val="150000"/>
                        </a:lnSpc>
                        <a:spcAft>
                          <a:spcPts val="0"/>
                        </a:spcAft>
                      </a:pPr>
                      <a:r>
                        <a:rPr lang="en-US" sz="1600" kern="100" dirty="0">
                          <a:effectLst/>
                        </a:rPr>
                        <a:t>53.01</a:t>
                      </a:r>
                      <a:endParaRPr lang="ja-JP" sz="1600" kern="100" dirty="0">
                        <a:effectLst/>
                      </a:endParaRPr>
                    </a:p>
                    <a:p>
                      <a:pPr algn="r">
                        <a:lnSpc>
                          <a:spcPct val="150000"/>
                        </a:lnSpc>
                        <a:spcAft>
                          <a:spcPts val="0"/>
                        </a:spcAft>
                      </a:pPr>
                      <a:r>
                        <a:rPr lang="en-US" sz="1600" kern="100" dirty="0">
                          <a:effectLst/>
                        </a:rPr>
                        <a:t>46.99</a:t>
                      </a:r>
                      <a:endParaRPr lang="ja-JP" sz="1600" kern="100" dirty="0">
                        <a:solidFill>
                          <a:srgbClr val="000000"/>
                        </a:solidFill>
                        <a:effectLst/>
                        <a:latin typeface="Century"/>
                        <a:ea typeface="ＭＳ 明朝"/>
                        <a:cs typeface="Times New Roman"/>
                      </a:endParaRPr>
                    </a:p>
                  </a:txBody>
                  <a:tcPr marL="68580" marR="68580" marT="0" marB="0" anchor="ctr"/>
                </a:tc>
                <a:tc>
                  <a:txBody>
                    <a:bodyPr/>
                    <a:lstStyle/>
                    <a:p>
                      <a:pPr algn="r">
                        <a:lnSpc>
                          <a:spcPct val="150000"/>
                        </a:lnSpc>
                        <a:spcAft>
                          <a:spcPts val="0"/>
                        </a:spcAft>
                      </a:pPr>
                      <a:r>
                        <a:rPr lang="en-US" sz="1600" kern="100" dirty="0">
                          <a:effectLst/>
                        </a:rPr>
                        <a:t>62.65</a:t>
                      </a:r>
                      <a:endParaRPr lang="ja-JP" sz="1600" kern="100" dirty="0">
                        <a:effectLst/>
                      </a:endParaRPr>
                    </a:p>
                    <a:p>
                      <a:pPr algn="r">
                        <a:lnSpc>
                          <a:spcPct val="150000"/>
                        </a:lnSpc>
                        <a:spcAft>
                          <a:spcPts val="0"/>
                        </a:spcAft>
                      </a:pPr>
                      <a:r>
                        <a:rPr lang="en-US" sz="1600" kern="100" dirty="0">
                          <a:effectLst/>
                        </a:rPr>
                        <a:t>37.35</a:t>
                      </a:r>
                      <a:endParaRPr lang="ja-JP" sz="1600" kern="100" dirty="0">
                        <a:solidFill>
                          <a:srgbClr val="000000"/>
                        </a:solidFill>
                        <a:effectLst/>
                        <a:latin typeface="Century"/>
                        <a:ea typeface="ＭＳ 明朝"/>
                        <a:cs typeface="Times New Roman"/>
                      </a:endParaRPr>
                    </a:p>
                  </a:txBody>
                  <a:tcPr marL="68580" marR="68580" marT="0" marB="0" anchor="ctr"/>
                </a:tc>
                <a:tc>
                  <a:txBody>
                    <a:bodyPr/>
                    <a:lstStyle/>
                    <a:p>
                      <a:pPr algn="r">
                        <a:lnSpc>
                          <a:spcPct val="150000"/>
                        </a:lnSpc>
                        <a:spcAft>
                          <a:spcPts val="0"/>
                        </a:spcAft>
                      </a:pPr>
                      <a:r>
                        <a:rPr lang="en-US" sz="1600" kern="100" dirty="0">
                          <a:effectLst/>
                        </a:rPr>
                        <a:t>50.6</a:t>
                      </a:r>
                      <a:endParaRPr lang="ja-JP" sz="1600" kern="100" dirty="0">
                        <a:effectLst/>
                      </a:endParaRPr>
                    </a:p>
                    <a:p>
                      <a:pPr algn="r">
                        <a:lnSpc>
                          <a:spcPct val="150000"/>
                        </a:lnSpc>
                        <a:spcAft>
                          <a:spcPts val="0"/>
                        </a:spcAft>
                      </a:pPr>
                      <a:r>
                        <a:rPr lang="en-US" sz="1600" kern="100" dirty="0">
                          <a:effectLst/>
                        </a:rPr>
                        <a:t>49.4</a:t>
                      </a:r>
                      <a:endParaRPr lang="ja-JP" sz="1600" kern="100" dirty="0">
                        <a:solidFill>
                          <a:srgbClr val="000000"/>
                        </a:solidFill>
                        <a:effectLst/>
                        <a:latin typeface="Century"/>
                        <a:ea typeface="ＭＳ 明朝"/>
                        <a:cs typeface="Times New Roman"/>
                      </a:endParaRPr>
                    </a:p>
                  </a:txBody>
                  <a:tcPr marL="68580" marR="68580" marT="0" marB="0" anchor="ctr"/>
                </a:tc>
                <a:tc>
                  <a:txBody>
                    <a:bodyPr/>
                    <a:lstStyle/>
                    <a:p>
                      <a:pPr algn="r">
                        <a:lnSpc>
                          <a:spcPct val="150000"/>
                        </a:lnSpc>
                        <a:spcAft>
                          <a:spcPts val="0"/>
                        </a:spcAft>
                      </a:pPr>
                      <a:r>
                        <a:rPr lang="en-US" sz="1600" kern="100" dirty="0">
                          <a:effectLst/>
                        </a:rPr>
                        <a:t>57.83</a:t>
                      </a:r>
                      <a:endParaRPr lang="ja-JP" sz="1600" kern="100" dirty="0">
                        <a:effectLst/>
                      </a:endParaRPr>
                    </a:p>
                    <a:p>
                      <a:pPr algn="r">
                        <a:lnSpc>
                          <a:spcPct val="150000"/>
                        </a:lnSpc>
                        <a:spcAft>
                          <a:spcPts val="0"/>
                        </a:spcAft>
                      </a:pPr>
                      <a:r>
                        <a:rPr lang="en-US" sz="1600" kern="100" dirty="0">
                          <a:effectLst/>
                        </a:rPr>
                        <a:t>42.17</a:t>
                      </a:r>
                      <a:endParaRPr lang="ja-JP" sz="1600" kern="100" dirty="0">
                        <a:solidFill>
                          <a:srgbClr val="000000"/>
                        </a:solidFill>
                        <a:effectLst/>
                        <a:latin typeface="Century"/>
                        <a:ea typeface="ＭＳ 明朝"/>
                        <a:cs typeface="Times New Roman"/>
                      </a:endParaRPr>
                    </a:p>
                  </a:txBody>
                  <a:tcPr marL="68580" marR="68580" marT="0" marB="0" anchor="ctr"/>
                </a:tc>
              </a:tr>
              <a:tr h="447608">
                <a:tc>
                  <a:txBody>
                    <a:bodyPr/>
                    <a:lstStyle/>
                    <a:p>
                      <a:pPr algn="ctr">
                        <a:spcAft>
                          <a:spcPts val="0"/>
                        </a:spcAft>
                      </a:pPr>
                      <a:r>
                        <a:rPr lang="en-US" sz="1600" kern="100" dirty="0">
                          <a:effectLst/>
                        </a:rPr>
                        <a:t>Item</a:t>
                      </a:r>
                      <a:endParaRPr lang="ja-JP" sz="1600" kern="100" dirty="0">
                        <a:solidFill>
                          <a:srgbClr val="000000"/>
                        </a:solidFill>
                        <a:effectLst/>
                        <a:latin typeface="Century"/>
                        <a:ea typeface="ＭＳ 明朝"/>
                        <a:cs typeface="Times New Roman"/>
                      </a:endParaRPr>
                    </a:p>
                  </a:txBody>
                  <a:tcPr marL="68580" marR="68580" marT="0" marB="0" anchor="ctr">
                    <a:solidFill>
                      <a:schemeClr val="accent1"/>
                    </a:solidFill>
                  </a:tcPr>
                </a:tc>
                <a:tc>
                  <a:txBody>
                    <a:bodyPr/>
                    <a:lstStyle/>
                    <a:p>
                      <a:pPr algn="ctr">
                        <a:spcAft>
                          <a:spcPts val="0"/>
                        </a:spcAft>
                      </a:pPr>
                      <a:r>
                        <a:rPr lang="en-US" sz="1600" kern="100" dirty="0">
                          <a:solidFill>
                            <a:schemeClr val="tx1"/>
                          </a:solidFill>
                          <a:effectLst/>
                        </a:rPr>
                        <a:t>12</a:t>
                      </a:r>
                      <a:endParaRPr lang="ja-JP" sz="1600" kern="100" dirty="0">
                        <a:solidFill>
                          <a:schemeClr val="tx1"/>
                        </a:solidFill>
                        <a:effectLst/>
                        <a:latin typeface="Century"/>
                        <a:ea typeface="ＭＳ 明朝"/>
                        <a:cs typeface="Times New Roman"/>
                      </a:endParaRPr>
                    </a:p>
                  </a:txBody>
                  <a:tcPr marL="68580" marR="68580" marT="0" marB="0" anchor="ctr">
                    <a:solidFill>
                      <a:schemeClr val="accent1"/>
                    </a:solidFill>
                  </a:tcPr>
                </a:tc>
                <a:tc>
                  <a:txBody>
                    <a:bodyPr/>
                    <a:lstStyle/>
                    <a:p>
                      <a:pPr algn="ctr">
                        <a:spcAft>
                          <a:spcPts val="0"/>
                        </a:spcAft>
                      </a:pPr>
                      <a:r>
                        <a:rPr lang="en-US" sz="1600" kern="100" dirty="0">
                          <a:solidFill>
                            <a:schemeClr val="tx1"/>
                          </a:solidFill>
                          <a:effectLst/>
                        </a:rPr>
                        <a:t>13</a:t>
                      </a:r>
                      <a:endParaRPr lang="ja-JP" sz="1600" kern="100" dirty="0">
                        <a:solidFill>
                          <a:schemeClr val="tx1"/>
                        </a:solidFill>
                        <a:effectLst/>
                        <a:latin typeface="Century"/>
                        <a:ea typeface="ＭＳ 明朝"/>
                        <a:cs typeface="Times New Roman"/>
                      </a:endParaRPr>
                    </a:p>
                  </a:txBody>
                  <a:tcPr marL="68580" marR="68580" marT="0" marB="0" anchor="ctr">
                    <a:solidFill>
                      <a:schemeClr val="accent1"/>
                    </a:solidFill>
                  </a:tcPr>
                </a:tc>
                <a:tc>
                  <a:txBody>
                    <a:bodyPr/>
                    <a:lstStyle/>
                    <a:p>
                      <a:pPr algn="ctr">
                        <a:spcAft>
                          <a:spcPts val="0"/>
                        </a:spcAft>
                      </a:pPr>
                      <a:r>
                        <a:rPr lang="en-US" sz="1600" kern="100" dirty="0">
                          <a:solidFill>
                            <a:schemeClr val="tx1"/>
                          </a:solidFill>
                          <a:effectLst/>
                        </a:rPr>
                        <a:t>14</a:t>
                      </a:r>
                      <a:endParaRPr lang="ja-JP" sz="1600" kern="100" dirty="0">
                        <a:solidFill>
                          <a:schemeClr val="tx1"/>
                        </a:solidFill>
                        <a:effectLst/>
                        <a:latin typeface="Century"/>
                        <a:ea typeface="ＭＳ 明朝"/>
                        <a:cs typeface="Times New Roman"/>
                      </a:endParaRPr>
                    </a:p>
                  </a:txBody>
                  <a:tcPr marL="68580" marR="68580" marT="0" marB="0" anchor="ctr">
                    <a:solidFill>
                      <a:schemeClr val="accent1"/>
                    </a:solidFill>
                  </a:tcPr>
                </a:tc>
                <a:tc>
                  <a:txBody>
                    <a:bodyPr/>
                    <a:lstStyle/>
                    <a:p>
                      <a:pPr algn="ctr">
                        <a:spcAft>
                          <a:spcPts val="0"/>
                        </a:spcAft>
                      </a:pPr>
                      <a:r>
                        <a:rPr lang="en-US" sz="1600" kern="100" dirty="0">
                          <a:solidFill>
                            <a:schemeClr val="tx1"/>
                          </a:solidFill>
                          <a:effectLst/>
                        </a:rPr>
                        <a:t>15</a:t>
                      </a:r>
                      <a:endParaRPr lang="ja-JP" sz="1600" kern="100" dirty="0">
                        <a:solidFill>
                          <a:schemeClr val="tx1"/>
                        </a:solidFill>
                        <a:effectLst/>
                        <a:latin typeface="Century"/>
                        <a:ea typeface="ＭＳ 明朝"/>
                        <a:cs typeface="Times New Roman"/>
                      </a:endParaRPr>
                    </a:p>
                  </a:txBody>
                  <a:tcPr marL="68580" marR="68580" marT="0" marB="0" anchor="ctr">
                    <a:solidFill>
                      <a:schemeClr val="accent1"/>
                    </a:solidFill>
                  </a:tcPr>
                </a:tc>
                <a:tc rowSpan="2" gridSpan="7">
                  <a:txBody>
                    <a:bodyPr/>
                    <a:lstStyle/>
                    <a:p>
                      <a:endParaRPr lang="ja-JP" sz="1600" kern="100" dirty="0">
                        <a:solidFill>
                          <a:srgbClr val="000000"/>
                        </a:solidFill>
                        <a:effectLst/>
                        <a:latin typeface="Century"/>
                      </a:endParaRPr>
                    </a:p>
                  </a:txBody>
                  <a:tcPr marL="68580" marR="68580" marT="0" marB="0" anchor="ctr"/>
                </a:tc>
                <a:tc rowSpan="2" hMerge="1">
                  <a:txBody>
                    <a:bodyPr/>
                    <a:lstStyle/>
                    <a:p>
                      <a:endParaRPr lang="ja-JP" sz="1600" kern="100" dirty="0">
                        <a:solidFill>
                          <a:srgbClr val="000000"/>
                        </a:solidFill>
                        <a:effectLst/>
                        <a:latin typeface="Century"/>
                      </a:endParaRPr>
                    </a:p>
                  </a:txBody>
                  <a:tcPr marL="68580" marR="68580" marT="0" marB="0" anchor="ctr"/>
                </a:tc>
                <a:tc rowSpan="2" hMerge="1">
                  <a:txBody>
                    <a:bodyPr/>
                    <a:lstStyle/>
                    <a:p>
                      <a:endParaRPr lang="ja-JP" sz="1600" kern="100" dirty="0">
                        <a:solidFill>
                          <a:srgbClr val="000000"/>
                        </a:solidFill>
                        <a:effectLst/>
                        <a:latin typeface="Century"/>
                      </a:endParaRPr>
                    </a:p>
                  </a:txBody>
                  <a:tcPr marL="68580" marR="68580" marT="0" marB="0" anchor="ctr"/>
                </a:tc>
                <a:tc rowSpan="2" hMerge="1">
                  <a:txBody>
                    <a:bodyPr/>
                    <a:lstStyle/>
                    <a:p>
                      <a:endParaRPr kumimoji="1" lang="ja-JP" altLang="en-US"/>
                    </a:p>
                  </a:txBody>
                  <a:tcPr/>
                </a:tc>
                <a:tc rowSpan="2" hMerge="1">
                  <a:txBody>
                    <a:bodyPr/>
                    <a:lstStyle/>
                    <a:p>
                      <a:endParaRPr lang="ja-JP" sz="1600" kern="100" dirty="0">
                        <a:solidFill>
                          <a:srgbClr val="000000"/>
                        </a:solidFill>
                        <a:effectLst/>
                        <a:latin typeface="Century"/>
                      </a:endParaRPr>
                    </a:p>
                  </a:txBody>
                  <a:tcPr marL="68580" marR="68580" marT="0" marB="0" anchor="ctr"/>
                </a:tc>
                <a:tc rowSpan="2" hMerge="1">
                  <a:txBody>
                    <a:bodyPr/>
                    <a:lstStyle/>
                    <a:p>
                      <a:endParaRPr kumimoji="1" lang="ja-JP" altLang="en-US"/>
                    </a:p>
                  </a:txBody>
                  <a:tcPr/>
                </a:tc>
                <a:tc rowSpan="2" hMerge="1">
                  <a:txBody>
                    <a:bodyPr/>
                    <a:lstStyle/>
                    <a:p>
                      <a:endParaRPr kumimoji="1" lang="ja-JP" altLang="en-US"/>
                    </a:p>
                  </a:txBody>
                  <a:tcPr/>
                </a:tc>
              </a:tr>
              <a:tr h="1135172">
                <a:tc>
                  <a:txBody>
                    <a:bodyPr/>
                    <a:lstStyle/>
                    <a:p>
                      <a:pPr algn="ctr">
                        <a:lnSpc>
                          <a:spcPct val="150000"/>
                        </a:lnSpc>
                        <a:spcAft>
                          <a:spcPts val="0"/>
                        </a:spcAft>
                      </a:pPr>
                      <a:r>
                        <a:rPr lang="en-US" sz="1600" kern="100" dirty="0">
                          <a:effectLst/>
                        </a:rPr>
                        <a:t>Positive</a:t>
                      </a:r>
                      <a:endParaRPr lang="ja-JP" sz="1600" kern="100" dirty="0">
                        <a:effectLst/>
                      </a:endParaRPr>
                    </a:p>
                    <a:p>
                      <a:pPr algn="ctr">
                        <a:lnSpc>
                          <a:spcPct val="150000"/>
                        </a:lnSpc>
                        <a:spcAft>
                          <a:spcPts val="0"/>
                        </a:spcAft>
                      </a:pPr>
                      <a:r>
                        <a:rPr lang="en-US" sz="1600" kern="100" dirty="0">
                          <a:effectLst/>
                        </a:rPr>
                        <a:t>Negative</a:t>
                      </a:r>
                      <a:endParaRPr lang="ja-JP" sz="1600" kern="100" dirty="0">
                        <a:solidFill>
                          <a:srgbClr val="000000"/>
                        </a:solidFill>
                        <a:effectLst/>
                        <a:latin typeface="Century"/>
                        <a:ea typeface="ＭＳ 明朝"/>
                        <a:cs typeface="Times New Roman"/>
                      </a:endParaRPr>
                    </a:p>
                  </a:txBody>
                  <a:tcPr marL="68580" marR="68580" marT="0" marB="0" anchor="ctr"/>
                </a:tc>
                <a:tc>
                  <a:txBody>
                    <a:bodyPr/>
                    <a:lstStyle/>
                    <a:p>
                      <a:pPr algn="r">
                        <a:lnSpc>
                          <a:spcPct val="150000"/>
                        </a:lnSpc>
                        <a:spcAft>
                          <a:spcPts val="0"/>
                        </a:spcAft>
                      </a:pPr>
                      <a:r>
                        <a:rPr lang="en-US" sz="1600" kern="100" dirty="0">
                          <a:effectLst/>
                        </a:rPr>
                        <a:t>74.7</a:t>
                      </a:r>
                      <a:endParaRPr lang="ja-JP" sz="1600" kern="100" dirty="0">
                        <a:effectLst/>
                      </a:endParaRPr>
                    </a:p>
                    <a:p>
                      <a:pPr algn="r">
                        <a:lnSpc>
                          <a:spcPct val="150000"/>
                        </a:lnSpc>
                        <a:spcAft>
                          <a:spcPts val="0"/>
                        </a:spcAft>
                      </a:pPr>
                      <a:r>
                        <a:rPr lang="en-US" sz="1600" kern="100" dirty="0">
                          <a:effectLst/>
                        </a:rPr>
                        <a:t>25.3</a:t>
                      </a:r>
                      <a:endParaRPr lang="ja-JP" sz="1600" kern="100" dirty="0">
                        <a:solidFill>
                          <a:srgbClr val="000000"/>
                        </a:solidFill>
                        <a:effectLst/>
                        <a:latin typeface="Century"/>
                        <a:ea typeface="ＭＳ 明朝"/>
                        <a:cs typeface="Times New Roman"/>
                      </a:endParaRPr>
                    </a:p>
                  </a:txBody>
                  <a:tcPr marL="68580" marR="68580" marT="0" marB="0" anchor="ctr"/>
                </a:tc>
                <a:tc>
                  <a:txBody>
                    <a:bodyPr/>
                    <a:lstStyle/>
                    <a:p>
                      <a:pPr algn="r">
                        <a:lnSpc>
                          <a:spcPct val="150000"/>
                        </a:lnSpc>
                        <a:spcAft>
                          <a:spcPts val="0"/>
                        </a:spcAft>
                      </a:pPr>
                      <a:r>
                        <a:rPr lang="en-US" sz="1600" kern="100" dirty="0">
                          <a:effectLst/>
                        </a:rPr>
                        <a:t>75.9</a:t>
                      </a:r>
                      <a:endParaRPr lang="ja-JP" sz="1600" kern="100" dirty="0">
                        <a:effectLst/>
                      </a:endParaRPr>
                    </a:p>
                    <a:p>
                      <a:pPr algn="r">
                        <a:lnSpc>
                          <a:spcPct val="150000"/>
                        </a:lnSpc>
                        <a:spcAft>
                          <a:spcPts val="0"/>
                        </a:spcAft>
                      </a:pPr>
                      <a:r>
                        <a:rPr lang="en-US" sz="1600" kern="100" dirty="0">
                          <a:effectLst/>
                        </a:rPr>
                        <a:t>24.1</a:t>
                      </a:r>
                      <a:endParaRPr lang="ja-JP" sz="1600" kern="100" dirty="0">
                        <a:solidFill>
                          <a:srgbClr val="000000"/>
                        </a:solidFill>
                        <a:effectLst/>
                        <a:latin typeface="Century"/>
                        <a:ea typeface="ＭＳ 明朝"/>
                        <a:cs typeface="Times New Roman"/>
                      </a:endParaRPr>
                    </a:p>
                  </a:txBody>
                  <a:tcPr marL="68580" marR="68580" marT="0" marB="0" anchor="ctr"/>
                </a:tc>
                <a:tc>
                  <a:txBody>
                    <a:bodyPr/>
                    <a:lstStyle/>
                    <a:p>
                      <a:pPr algn="r">
                        <a:lnSpc>
                          <a:spcPct val="150000"/>
                        </a:lnSpc>
                        <a:spcAft>
                          <a:spcPts val="0"/>
                        </a:spcAft>
                      </a:pPr>
                      <a:r>
                        <a:rPr lang="en-US" sz="1600" kern="100" dirty="0">
                          <a:effectLst/>
                        </a:rPr>
                        <a:t>66.27</a:t>
                      </a:r>
                      <a:endParaRPr lang="ja-JP" sz="1600" kern="100" dirty="0">
                        <a:effectLst/>
                      </a:endParaRPr>
                    </a:p>
                    <a:p>
                      <a:pPr algn="r">
                        <a:lnSpc>
                          <a:spcPct val="150000"/>
                        </a:lnSpc>
                        <a:spcAft>
                          <a:spcPts val="0"/>
                        </a:spcAft>
                      </a:pPr>
                      <a:r>
                        <a:rPr lang="en-US" sz="1600" kern="100" dirty="0">
                          <a:effectLst/>
                        </a:rPr>
                        <a:t>33.73</a:t>
                      </a:r>
                      <a:endParaRPr lang="ja-JP" sz="1600" kern="100" dirty="0">
                        <a:solidFill>
                          <a:srgbClr val="000000"/>
                        </a:solidFill>
                        <a:effectLst/>
                        <a:latin typeface="Century"/>
                        <a:ea typeface="ＭＳ 明朝"/>
                        <a:cs typeface="Times New Roman"/>
                      </a:endParaRPr>
                    </a:p>
                  </a:txBody>
                  <a:tcPr marL="68580" marR="68580" marT="0" marB="0" anchor="ctr"/>
                </a:tc>
                <a:tc>
                  <a:txBody>
                    <a:bodyPr/>
                    <a:lstStyle/>
                    <a:p>
                      <a:pPr algn="r">
                        <a:lnSpc>
                          <a:spcPct val="150000"/>
                        </a:lnSpc>
                        <a:spcAft>
                          <a:spcPts val="0"/>
                        </a:spcAft>
                      </a:pPr>
                      <a:r>
                        <a:rPr lang="en-US" sz="1600" kern="100" dirty="0">
                          <a:effectLst/>
                        </a:rPr>
                        <a:t>39.76</a:t>
                      </a:r>
                      <a:endParaRPr lang="ja-JP" sz="1600" kern="100" dirty="0">
                        <a:effectLst/>
                      </a:endParaRPr>
                    </a:p>
                    <a:p>
                      <a:pPr algn="r">
                        <a:lnSpc>
                          <a:spcPct val="150000"/>
                        </a:lnSpc>
                        <a:spcAft>
                          <a:spcPts val="0"/>
                        </a:spcAft>
                      </a:pPr>
                      <a:r>
                        <a:rPr lang="en-US" sz="1600" kern="100" dirty="0">
                          <a:effectLst/>
                        </a:rPr>
                        <a:t>60.24</a:t>
                      </a:r>
                      <a:endParaRPr lang="ja-JP" sz="1600" kern="100" dirty="0">
                        <a:solidFill>
                          <a:srgbClr val="000000"/>
                        </a:solidFill>
                        <a:effectLst/>
                        <a:latin typeface="Century"/>
                        <a:ea typeface="ＭＳ 明朝"/>
                        <a:cs typeface="Times New Roman"/>
                      </a:endParaRPr>
                    </a:p>
                  </a:txBody>
                  <a:tcPr marL="68580" marR="68580" marT="0" marB="0" anchor="ctr"/>
                </a:tc>
                <a:tc gridSpan="7" vMerge="1">
                  <a:txBody>
                    <a:bodyPr/>
                    <a:lstStyle/>
                    <a:p>
                      <a:endParaRPr lang="ja-JP" sz="1600" kern="100" dirty="0">
                        <a:solidFill>
                          <a:srgbClr val="000000"/>
                        </a:solidFill>
                        <a:effectLst/>
                        <a:latin typeface="Century"/>
                      </a:endParaRPr>
                    </a:p>
                  </a:txBody>
                  <a:tcPr marL="68580" marR="68580" marT="0" marB="0" anchor="ct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r>
            </a:tbl>
          </a:graphicData>
        </a:graphic>
      </p:graphicFrame>
    </p:spTree>
    <p:extLst>
      <p:ext uri="{BB962C8B-B14F-4D97-AF65-F5344CB8AC3E}">
        <p14:creationId xmlns:p14="http://schemas.microsoft.com/office/powerpoint/2010/main" val="303755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Outline</a:t>
            </a:r>
            <a:endParaRPr kumimoji="1" lang="ja-JP" altLang="en-US" dirty="0"/>
          </a:p>
        </p:txBody>
      </p:sp>
      <p:sp>
        <p:nvSpPr>
          <p:cNvPr id="3" name="コンテンツ プレースホルダー 2"/>
          <p:cNvSpPr>
            <a:spLocks noGrp="1"/>
          </p:cNvSpPr>
          <p:nvPr>
            <p:ph idx="1"/>
          </p:nvPr>
        </p:nvSpPr>
        <p:spPr>
          <a:xfrm>
            <a:off x="457200" y="1772816"/>
            <a:ext cx="8229600" cy="4353347"/>
          </a:xfrm>
        </p:spPr>
        <p:txBody>
          <a:bodyPr/>
          <a:lstStyle/>
          <a:p>
            <a:r>
              <a:rPr kumimoji="1" lang="en-US" altLang="ja-JP" dirty="0" smtClean="0"/>
              <a:t>Introduction</a:t>
            </a:r>
          </a:p>
          <a:p>
            <a:r>
              <a:rPr lang="en-US" altLang="ja-JP" dirty="0" smtClean="0"/>
              <a:t>Research Objectives</a:t>
            </a:r>
          </a:p>
          <a:p>
            <a:r>
              <a:rPr kumimoji="1" lang="en-US" altLang="ja-JP" dirty="0" smtClean="0"/>
              <a:t>Research Method</a:t>
            </a:r>
          </a:p>
          <a:p>
            <a:r>
              <a:rPr lang="en-US" altLang="ja-JP" dirty="0" smtClean="0"/>
              <a:t>Results and Discussion</a:t>
            </a:r>
          </a:p>
          <a:p>
            <a:r>
              <a:rPr kumimoji="1" lang="en-US" altLang="ja-JP" dirty="0" smtClean="0"/>
              <a:t>Conclusion</a:t>
            </a:r>
          </a:p>
          <a:p>
            <a:endParaRPr kumimoji="1" lang="ja-JP" altLang="en-US" dirty="0"/>
          </a:p>
        </p:txBody>
      </p:sp>
    </p:spTree>
    <p:extLst>
      <p:ext uri="{BB962C8B-B14F-4D97-AF65-F5344CB8AC3E}">
        <p14:creationId xmlns:p14="http://schemas.microsoft.com/office/powerpoint/2010/main" val="12971767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Table 7  Descriptive Analysis 2</a:t>
            </a:r>
            <a:endParaRPr lang="ja-JP" altLang="ja-JP"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158905400"/>
              </p:ext>
            </p:extLst>
          </p:nvPr>
        </p:nvGraphicFramePr>
        <p:xfrm>
          <a:off x="899592" y="1844824"/>
          <a:ext cx="7704857" cy="3816428"/>
        </p:xfrm>
        <a:graphic>
          <a:graphicData uri="http://schemas.openxmlformats.org/drawingml/2006/table">
            <a:tbl>
              <a:tblPr firstRow="1">
                <a:tableStyleId>{69C7853C-536D-4A76-A0AE-DD22124D55A5}</a:tableStyleId>
              </a:tblPr>
              <a:tblGrid>
                <a:gridCol w="727370"/>
                <a:gridCol w="756992"/>
                <a:gridCol w="1164011"/>
                <a:gridCol w="1168051"/>
                <a:gridCol w="772699"/>
                <a:gridCol w="781128"/>
                <a:gridCol w="1164011"/>
                <a:gridCol w="1170595"/>
              </a:tblGrid>
              <a:tr h="404092">
                <a:tc>
                  <a:txBody>
                    <a:bodyPr/>
                    <a:lstStyle/>
                    <a:p>
                      <a:pPr algn="ctr">
                        <a:spcAft>
                          <a:spcPts val="0"/>
                        </a:spcAft>
                      </a:pPr>
                      <a:r>
                        <a:rPr lang="en-US" sz="2000" kern="0" dirty="0">
                          <a:effectLst/>
                        </a:rPr>
                        <a:t>Item</a:t>
                      </a:r>
                      <a:endParaRPr lang="ja-JP" sz="2000" kern="100" dirty="0">
                        <a:solidFill>
                          <a:srgbClr val="000000"/>
                        </a:solidFill>
                        <a:effectLst/>
                        <a:latin typeface="Century"/>
                        <a:ea typeface="ＭＳ 明朝"/>
                        <a:cs typeface="Times New Roman"/>
                      </a:endParaRPr>
                    </a:p>
                  </a:txBody>
                  <a:tcPr marL="68580" marR="68580" marT="0" marB="0" anchor="ctr">
                    <a:solidFill>
                      <a:srgbClr val="92D050"/>
                    </a:solidFill>
                  </a:tcPr>
                </a:tc>
                <a:tc>
                  <a:txBody>
                    <a:bodyPr/>
                    <a:lstStyle/>
                    <a:p>
                      <a:pPr algn="ctr">
                        <a:spcAft>
                          <a:spcPts val="0"/>
                        </a:spcAft>
                      </a:pPr>
                      <a:r>
                        <a:rPr lang="en-US" sz="2000" kern="0" dirty="0">
                          <a:effectLst/>
                        </a:rPr>
                        <a:t>N</a:t>
                      </a:r>
                      <a:endParaRPr lang="ja-JP" sz="2000" kern="100" dirty="0">
                        <a:solidFill>
                          <a:srgbClr val="000000"/>
                        </a:solidFill>
                        <a:effectLst/>
                        <a:latin typeface="Century"/>
                        <a:ea typeface="ＭＳ 明朝"/>
                        <a:cs typeface="Times New Roman"/>
                      </a:endParaRPr>
                    </a:p>
                  </a:txBody>
                  <a:tcPr marL="68580" marR="68580" marT="0" marB="0" anchor="ctr">
                    <a:solidFill>
                      <a:srgbClr val="92D050"/>
                    </a:solidFill>
                  </a:tcPr>
                </a:tc>
                <a:tc>
                  <a:txBody>
                    <a:bodyPr/>
                    <a:lstStyle/>
                    <a:p>
                      <a:pPr algn="ctr">
                        <a:spcAft>
                          <a:spcPts val="0"/>
                        </a:spcAft>
                      </a:pPr>
                      <a:r>
                        <a:rPr lang="en-US" sz="2000" kern="0" dirty="0">
                          <a:effectLst/>
                        </a:rPr>
                        <a:t>M</a:t>
                      </a:r>
                      <a:endParaRPr lang="ja-JP" sz="2000" kern="100" dirty="0">
                        <a:solidFill>
                          <a:srgbClr val="000000"/>
                        </a:solidFill>
                        <a:effectLst/>
                        <a:latin typeface="Century"/>
                        <a:ea typeface="ＭＳ 明朝"/>
                        <a:cs typeface="Times New Roman"/>
                      </a:endParaRPr>
                    </a:p>
                  </a:txBody>
                  <a:tcPr marL="68580" marR="68580" marT="0" marB="0" anchor="ctr">
                    <a:solidFill>
                      <a:srgbClr val="92D050"/>
                    </a:solidFill>
                  </a:tcPr>
                </a:tc>
                <a:tc>
                  <a:txBody>
                    <a:bodyPr/>
                    <a:lstStyle/>
                    <a:p>
                      <a:pPr algn="ctr">
                        <a:spcAft>
                          <a:spcPts val="0"/>
                        </a:spcAft>
                      </a:pPr>
                      <a:r>
                        <a:rPr lang="en-US" sz="2000" kern="0" dirty="0">
                          <a:effectLst/>
                        </a:rPr>
                        <a:t>SD</a:t>
                      </a:r>
                      <a:endParaRPr lang="ja-JP" sz="2000" kern="100" dirty="0">
                        <a:solidFill>
                          <a:srgbClr val="000000"/>
                        </a:solidFill>
                        <a:effectLst/>
                        <a:latin typeface="Century"/>
                        <a:ea typeface="ＭＳ 明朝"/>
                        <a:cs typeface="Times New Roman"/>
                      </a:endParaRPr>
                    </a:p>
                  </a:txBody>
                  <a:tcPr marL="68580" marR="68580" marT="0" marB="0" anchor="ctr">
                    <a:solidFill>
                      <a:srgbClr val="92D050"/>
                    </a:solidFill>
                  </a:tcPr>
                </a:tc>
                <a:tc>
                  <a:txBody>
                    <a:bodyPr/>
                    <a:lstStyle/>
                    <a:p>
                      <a:pPr algn="ctr">
                        <a:spcAft>
                          <a:spcPts val="0"/>
                        </a:spcAft>
                      </a:pPr>
                      <a:r>
                        <a:rPr lang="en-US" sz="2000" kern="0" dirty="0">
                          <a:effectLst/>
                        </a:rPr>
                        <a:t>Item</a:t>
                      </a:r>
                      <a:endParaRPr lang="ja-JP" sz="2000" kern="100" dirty="0">
                        <a:solidFill>
                          <a:srgbClr val="000000"/>
                        </a:solidFill>
                        <a:effectLst/>
                        <a:latin typeface="Century"/>
                        <a:ea typeface="ＭＳ 明朝"/>
                        <a:cs typeface="Times New Roman"/>
                      </a:endParaRPr>
                    </a:p>
                  </a:txBody>
                  <a:tcPr marL="68580" marR="68580" marT="0" marB="0" anchor="ctr">
                    <a:solidFill>
                      <a:srgbClr val="92D050"/>
                    </a:solidFill>
                  </a:tcPr>
                </a:tc>
                <a:tc>
                  <a:txBody>
                    <a:bodyPr/>
                    <a:lstStyle/>
                    <a:p>
                      <a:pPr algn="ctr">
                        <a:spcAft>
                          <a:spcPts val="0"/>
                        </a:spcAft>
                      </a:pPr>
                      <a:r>
                        <a:rPr lang="en-US" sz="2000" kern="0" dirty="0">
                          <a:effectLst/>
                        </a:rPr>
                        <a:t>N</a:t>
                      </a:r>
                      <a:endParaRPr lang="ja-JP" sz="2000" kern="100" dirty="0">
                        <a:solidFill>
                          <a:srgbClr val="000000"/>
                        </a:solidFill>
                        <a:effectLst/>
                        <a:latin typeface="Century"/>
                        <a:ea typeface="ＭＳ 明朝"/>
                        <a:cs typeface="Times New Roman"/>
                      </a:endParaRPr>
                    </a:p>
                  </a:txBody>
                  <a:tcPr marL="68580" marR="68580" marT="0" marB="0" anchor="ctr">
                    <a:solidFill>
                      <a:srgbClr val="92D050"/>
                    </a:solidFill>
                  </a:tcPr>
                </a:tc>
                <a:tc>
                  <a:txBody>
                    <a:bodyPr/>
                    <a:lstStyle/>
                    <a:p>
                      <a:pPr algn="ctr">
                        <a:spcAft>
                          <a:spcPts val="0"/>
                        </a:spcAft>
                      </a:pPr>
                      <a:r>
                        <a:rPr lang="en-US" sz="2000" kern="0" dirty="0">
                          <a:effectLst/>
                        </a:rPr>
                        <a:t>M</a:t>
                      </a:r>
                      <a:endParaRPr lang="ja-JP" sz="2000" kern="100" dirty="0">
                        <a:solidFill>
                          <a:srgbClr val="000000"/>
                        </a:solidFill>
                        <a:effectLst/>
                        <a:latin typeface="Century"/>
                        <a:ea typeface="ＭＳ 明朝"/>
                        <a:cs typeface="Times New Roman"/>
                      </a:endParaRPr>
                    </a:p>
                  </a:txBody>
                  <a:tcPr marL="68580" marR="68580" marT="0" marB="0" anchor="ctr">
                    <a:solidFill>
                      <a:srgbClr val="92D050"/>
                    </a:solidFill>
                  </a:tcPr>
                </a:tc>
                <a:tc>
                  <a:txBody>
                    <a:bodyPr/>
                    <a:lstStyle/>
                    <a:p>
                      <a:pPr algn="ctr">
                        <a:spcAft>
                          <a:spcPts val="0"/>
                        </a:spcAft>
                      </a:pPr>
                      <a:r>
                        <a:rPr lang="en-US" sz="2000" kern="0" dirty="0">
                          <a:effectLst/>
                        </a:rPr>
                        <a:t>SD</a:t>
                      </a:r>
                      <a:endParaRPr lang="ja-JP" sz="2000" kern="100" dirty="0">
                        <a:solidFill>
                          <a:srgbClr val="000000"/>
                        </a:solidFill>
                        <a:effectLst/>
                        <a:latin typeface="Century"/>
                        <a:ea typeface="ＭＳ 明朝"/>
                        <a:cs typeface="Times New Roman"/>
                      </a:endParaRPr>
                    </a:p>
                  </a:txBody>
                  <a:tcPr marL="68580" marR="68580" marT="0" marB="0" anchor="ctr">
                    <a:solidFill>
                      <a:srgbClr val="92D050"/>
                    </a:solidFill>
                  </a:tcPr>
                </a:tc>
              </a:tr>
              <a:tr h="426542">
                <a:tc>
                  <a:txBody>
                    <a:bodyPr/>
                    <a:lstStyle/>
                    <a:p>
                      <a:pPr algn="ctr">
                        <a:spcAft>
                          <a:spcPts val="0"/>
                        </a:spcAft>
                      </a:pPr>
                      <a:r>
                        <a:rPr lang="en-US" sz="2000" kern="0" dirty="0">
                          <a:effectLst/>
                        </a:rPr>
                        <a:t>1</a:t>
                      </a:r>
                      <a:endParaRPr lang="ja-JP" sz="2000" kern="100" dirty="0">
                        <a:solidFill>
                          <a:srgbClr val="000000"/>
                        </a:solidFill>
                        <a:effectLst/>
                        <a:latin typeface="Century"/>
                        <a:ea typeface="ＭＳ 明朝"/>
                        <a:cs typeface="Times New Roman"/>
                      </a:endParaRPr>
                    </a:p>
                  </a:txBody>
                  <a:tcPr marL="68580" marR="68580" marT="0" marB="0" anchor="ctr">
                    <a:solidFill>
                      <a:srgbClr val="92D050"/>
                    </a:solidFill>
                  </a:tcPr>
                </a:tc>
                <a:tc>
                  <a:txBody>
                    <a:bodyPr/>
                    <a:lstStyle/>
                    <a:p>
                      <a:pPr algn="ctr">
                        <a:spcAft>
                          <a:spcPts val="0"/>
                        </a:spcAft>
                      </a:pPr>
                      <a:r>
                        <a:rPr lang="en-US" sz="2000" kern="0" dirty="0">
                          <a:effectLst/>
                        </a:rPr>
                        <a:t>83</a:t>
                      </a:r>
                      <a:endParaRPr lang="ja-JP" sz="2000" kern="100" dirty="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a:effectLst/>
                        </a:rPr>
                        <a:t>3.47</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a:effectLst/>
                        </a:rPr>
                        <a:t>1.086</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dirty="0">
                          <a:effectLst/>
                        </a:rPr>
                        <a:t>9</a:t>
                      </a:r>
                      <a:endParaRPr lang="ja-JP" sz="2000" kern="100" dirty="0">
                        <a:solidFill>
                          <a:srgbClr val="000000"/>
                        </a:solidFill>
                        <a:effectLst/>
                        <a:latin typeface="Century"/>
                        <a:ea typeface="ＭＳ 明朝"/>
                        <a:cs typeface="Times New Roman"/>
                      </a:endParaRPr>
                    </a:p>
                  </a:txBody>
                  <a:tcPr marL="68580" marR="68580" marT="0" marB="0" anchor="ctr">
                    <a:solidFill>
                      <a:srgbClr val="92D050"/>
                    </a:solidFill>
                  </a:tcPr>
                </a:tc>
                <a:tc>
                  <a:txBody>
                    <a:bodyPr/>
                    <a:lstStyle/>
                    <a:p>
                      <a:pPr algn="ctr">
                        <a:spcAft>
                          <a:spcPts val="0"/>
                        </a:spcAft>
                      </a:pPr>
                      <a:r>
                        <a:rPr lang="en-US" sz="2000" kern="0">
                          <a:effectLst/>
                        </a:rPr>
                        <a:t>83</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a:effectLst/>
                        </a:rPr>
                        <a:t>3.83</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a:effectLst/>
                        </a:rPr>
                        <a:t>1.277</a:t>
                      </a:r>
                      <a:endParaRPr lang="ja-JP" sz="2000" kern="100">
                        <a:solidFill>
                          <a:srgbClr val="000000"/>
                        </a:solidFill>
                        <a:effectLst/>
                        <a:latin typeface="Century"/>
                        <a:ea typeface="ＭＳ 明朝"/>
                        <a:cs typeface="Times New Roman"/>
                      </a:endParaRPr>
                    </a:p>
                  </a:txBody>
                  <a:tcPr marL="68580" marR="68580" marT="0" marB="0" anchor="ctr"/>
                </a:tc>
              </a:tr>
              <a:tr h="426542">
                <a:tc>
                  <a:txBody>
                    <a:bodyPr/>
                    <a:lstStyle/>
                    <a:p>
                      <a:pPr algn="ctr">
                        <a:spcAft>
                          <a:spcPts val="0"/>
                        </a:spcAft>
                      </a:pPr>
                      <a:r>
                        <a:rPr lang="en-US" sz="2000" kern="0" dirty="0">
                          <a:effectLst/>
                        </a:rPr>
                        <a:t>2</a:t>
                      </a:r>
                      <a:endParaRPr lang="ja-JP" sz="2000" kern="100" dirty="0">
                        <a:solidFill>
                          <a:srgbClr val="000000"/>
                        </a:solidFill>
                        <a:effectLst/>
                        <a:latin typeface="Century"/>
                        <a:ea typeface="ＭＳ 明朝"/>
                        <a:cs typeface="Times New Roman"/>
                      </a:endParaRPr>
                    </a:p>
                  </a:txBody>
                  <a:tcPr marL="68580" marR="68580" marT="0" marB="0" anchor="ctr">
                    <a:solidFill>
                      <a:srgbClr val="92D050"/>
                    </a:solidFill>
                  </a:tcPr>
                </a:tc>
                <a:tc>
                  <a:txBody>
                    <a:bodyPr/>
                    <a:lstStyle/>
                    <a:p>
                      <a:pPr algn="ctr">
                        <a:spcAft>
                          <a:spcPts val="0"/>
                        </a:spcAft>
                      </a:pPr>
                      <a:r>
                        <a:rPr lang="en-US" sz="2000" kern="0" dirty="0">
                          <a:effectLst/>
                        </a:rPr>
                        <a:t>83</a:t>
                      </a:r>
                      <a:endParaRPr lang="ja-JP" sz="2000" kern="100" dirty="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dirty="0">
                          <a:effectLst/>
                        </a:rPr>
                        <a:t>2.98</a:t>
                      </a:r>
                      <a:endParaRPr lang="ja-JP" sz="2000" kern="100" dirty="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a:effectLst/>
                        </a:rPr>
                        <a:t>1.000</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dirty="0">
                          <a:effectLst/>
                        </a:rPr>
                        <a:t>10</a:t>
                      </a:r>
                      <a:endParaRPr lang="ja-JP" sz="2000" kern="100" dirty="0">
                        <a:solidFill>
                          <a:srgbClr val="000000"/>
                        </a:solidFill>
                        <a:effectLst/>
                        <a:latin typeface="Century"/>
                        <a:ea typeface="ＭＳ 明朝"/>
                        <a:cs typeface="Times New Roman"/>
                      </a:endParaRPr>
                    </a:p>
                  </a:txBody>
                  <a:tcPr marL="68580" marR="68580" marT="0" marB="0" anchor="ctr">
                    <a:solidFill>
                      <a:srgbClr val="92D050"/>
                    </a:solidFill>
                  </a:tcPr>
                </a:tc>
                <a:tc>
                  <a:txBody>
                    <a:bodyPr/>
                    <a:lstStyle/>
                    <a:p>
                      <a:pPr algn="ctr">
                        <a:spcAft>
                          <a:spcPts val="0"/>
                        </a:spcAft>
                      </a:pPr>
                      <a:r>
                        <a:rPr lang="en-US" sz="2000" kern="0">
                          <a:effectLst/>
                        </a:rPr>
                        <a:t>83</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a:effectLst/>
                        </a:rPr>
                        <a:t>3.53</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a:effectLst/>
                        </a:rPr>
                        <a:t>1.272</a:t>
                      </a:r>
                      <a:endParaRPr lang="ja-JP" sz="2000" kern="100">
                        <a:solidFill>
                          <a:srgbClr val="000000"/>
                        </a:solidFill>
                        <a:effectLst/>
                        <a:latin typeface="Century"/>
                        <a:ea typeface="ＭＳ 明朝"/>
                        <a:cs typeface="Times New Roman"/>
                      </a:endParaRPr>
                    </a:p>
                  </a:txBody>
                  <a:tcPr marL="68580" marR="68580" marT="0" marB="0" anchor="ctr"/>
                </a:tc>
              </a:tr>
              <a:tr h="426542">
                <a:tc>
                  <a:txBody>
                    <a:bodyPr/>
                    <a:lstStyle/>
                    <a:p>
                      <a:pPr algn="ctr">
                        <a:spcAft>
                          <a:spcPts val="0"/>
                        </a:spcAft>
                      </a:pPr>
                      <a:r>
                        <a:rPr lang="en-US" sz="2000" kern="0" dirty="0">
                          <a:effectLst/>
                        </a:rPr>
                        <a:t>3</a:t>
                      </a:r>
                      <a:endParaRPr lang="ja-JP" sz="2000" kern="100" dirty="0">
                        <a:solidFill>
                          <a:srgbClr val="000000"/>
                        </a:solidFill>
                        <a:effectLst/>
                        <a:latin typeface="Century"/>
                        <a:ea typeface="ＭＳ 明朝"/>
                        <a:cs typeface="Times New Roman"/>
                      </a:endParaRPr>
                    </a:p>
                  </a:txBody>
                  <a:tcPr marL="68580" marR="68580" marT="0" marB="0" anchor="ctr">
                    <a:solidFill>
                      <a:srgbClr val="92D050"/>
                    </a:solidFill>
                  </a:tcPr>
                </a:tc>
                <a:tc>
                  <a:txBody>
                    <a:bodyPr/>
                    <a:lstStyle/>
                    <a:p>
                      <a:pPr algn="ctr">
                        <a:spcAft>
                          <a:spcPts val="0"/>
                        </a:spcAft>
                      </a:pPr>
                      <a:r>
                        <a:rPr lang="en-US" sz="2000" kern="0">
                          <a:effectLst/>
                        </a:rPr>
                        <a:t>83</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dirty="0">
                          <a:effectLst/>
                        </a:rPr>
                        <a:t>4.04</a:t>
                      </a:r>
                      <a:endParaRPr lang="ja-JP" sz="2000" kern="100" dirty="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dirty="0">
                          <a:effectLst/>
                        </a:rPr>
                        <a:t>1.224</a:t>
                      </a:r>
                      <a:endParaRPr lang="ja-JP" sz="2000" kern="100" dirty="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dirty="0">
                          <a:effectLst/>
                        </a:rPr>
                        <a:t>11</a:t>
                      </a:r>
                      <a:endParaRPr lang="ja-JP" sz="2000" kern="100" dirty="0">
                        <a:solidFill>
                          <a:srgbClr val="000000"/>
                        </a:solidFill>
                        <a:effectLst/>
                        <a:latin typeface="Century"/>
                        <a:ea typeface="ＭＳ 明朝"/>
                        <a:cs typeface="Times New Roman"/>
                      </a:endParaRPr>
                    </a:p>
                  </a:txBody>
                  <a:tcPr marL="68580" marR="68580" marT="0" marB="0" anchor="ctr">
                    <a:solidFill>
                      <a:srgbClr val="92D050"/>
                    </a:solidFill>
                  </a:tcPr>
                </a:tc>
                <a:tc>
                  <a:txBody>
                    <a:bodyPr/>
                    <a:lstStyle/>
                    <a:p>
                      <a:pPr algn="ctr">
                        <a:spcAft>
                          <a:spcPts val="0"/>
                        </a:spcAft>
                      </a:pPr>
                      <a:r>
                        <a:rPr lang="en-US" sz="2000" kern="0">
                          <a:effectLst/>
                        </a:rPr>
                        <a:t>83</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a:effectLst/>
                        </a:rPr>
                        <a:t>3.71</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dirty="0">
                          <a:effectLst/>
                        </a:rPr>
                        <a:t>1.077</a:t>
                      </a:r>
                      <a:endParaRPr lang="ja-JP" sz="2000" kern="100" dirty="0">
                        <a:solidFill>
                          <a:srgbClr val="000000"/>
                        </a:solidFill>
                        <a:effectLst/>
                        <a:latin typeface="Century"/>
                        <a:ea typeface="ＭＳ 明朝"/>
                        <a:cs typeface="Times New Roman"/>
                      </a:endParaRPr>
                    </a:p>
                  </a:txBody>
                  <a:tcPr marL="68580" marR="68580" marT="0" marB="0" anchor="ctr"/>
                </a:tc>
              </a:tr>
              <a:tr h="426542">
                <a:tc>
                  <a:txBody>
                    <a:bodyPr/>
                    <a:lstStyle/>
                    <a:p>
                      <a:pPr algn="ctr">
                        <a:spcAft>
                          <a:spcPts val="0"/>
                        </a:spcAft>
                      </a:pPr>
                      <a:r>
                        <a:rPr lang="en-US" sz="2000" kern="0" dirty="0">
                          <a:effectLst/>
                        </a:rPr>
                        <a:t>4</a:t>
                      </a:r>
                      <a:endParaRPr lang="ja-JP" sz="2000" kern="100" dirty="0">
                        <a:solidFill>
                          <a:srgbClr val="000000"/>
                        </a:solidFill>
                        <a:effectLst/>
                        <a:latin typeface="Century"/>
                        <a:ea typeface="ＭＳ 明朝"/>
                        <a:cs typeface="Times New Roman"/>
                      </a:endParaRPr>
                    </a:p>
                  </a:txBody>
                  <a:tcPr marL="68580" marR="68580" marT="0" marB="0" anchor="ctr">
                    <a:solidFill>
                      <a:srgbClr val="92D050"/>
                    </a:solidFill>
                  </a:tcPr>
                </a:tc>
                <a:tc>
                  <a:txBody>
                    <a:bodyPr/>
                    <a:lstStyle/>
                    <a:p>
                      <a:pPr algn="ctr">
                        <a:spcAft>
                          <a:spcPts val="0"/>
                        </a:spcAft>
                      </a:pPr>
                      <a:r>
                        <a:rPr lang="en-US" sz="2000" kern="0">
                          <a:effectLst/>
                        </a:rPr>
                        <a:t>83</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dirty="0">
                          <a:effectLst/>
                        </a:rPr>
                        <a:t>4.11</a:t>
                      </a:r>
                      <a:endParaRPr lang="ja-JP" sz="2000" kern="100" dirty="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a:effectLst/>
                        </a:rPr>
                        <a:t>1.024</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dirty="0">
                          <a:effectLst/>
                        </a:rPr>
                        <a:t>12</a:t>
                      </a:r>
                      <a:endParaRPr lang="ja-JP" sz="2000" kern="100" dirty="0">
                        <a:solidFill>
                          <a:srgbClr val="000000"/>
                        </a:solidFill>
                        <a:effectLst/>
                        <a:latin typeface="Century"/>
                        <a:ea typeface="ＭＳ 明朝"/>
                        <a:cs typeface="Times New Roman"/>
                      </a:endParaRPr>
                    </a:p>
                  </a:txBody>
                  <a:tcPr marL="68580" marR="68580" marT="0" marB="0" anchor="ctr">
                    <a:solidFill>
                      <a:srgbClr val="92D050"/>
                    </a:solidFill>
                  </a:tcPr>
                </a:tc>
                <a:tc>
                  <a:txBody>
                    <a:bodyPr/>
                    <a:lstStyle/>
                    <a:p>
                      <a:pPr algn="ctr">
                        <a:spcAft>
                          <a:spcPts val="0"/>
                        </a:spcAft>
                      </a:pPr>
                      <a:r>
                        <a:rPr lang="en-US" sz="2000" kern="0">
                          <a:effectLst/>
                        </a:rPr>
                        <a:t>83</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a:effectLst/>
                        </a:rPr>
                        <a:t>4.18</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a:effectLst/>
                        </a:rPr>
                        <a:t>1.170</a:t>
                      </a:r>
                      <a:endParaRPr lang="ja-JP" sz="2000" kern="100">
                        <a:solidFill>
                          <a:srgbClr val="000000"/>
                        </a:solidFill>
                        <a:effectLst/>
                        <a:latin typeface="Century"/>
                        <a:ea typeface="ＭＳ 明朝"/>
                        <a:cs typeface="Times New Roman"/>
                      </a:endParaRPr>
                    </a:p>
                  </a:txBody>
                  <a:tcPr marL="68580" marR="68580" marT="0" marB="0" anchor="ctr"/>
                </a:tc>
              </a:tr>
              <a:tr h="426542">
                <a:tc>
                  <a:txBody>
                    <a:bodyPr/>
                    <a:lstStyle/>
                    <a:p>
                      <a:pPr algn="ctr">
                        <a:spcAft>
                          <a:spcPts val="0"/>
                        </a:spcAft>
                      </a:pPr>
                      <a:r>
                        <a:rPr lang="en-US" sz="2000" kern="0" dirty="0">
                          <a:effectLst/>
                        </a:rPr>
                        <a:t>5</a:t>
                      </a:r>
                      <a:endParaRPr lang="ja-JP" sz="2000" kern="100" dirty="0">
                        <a:solidFill>
                          <a:srgbClr val="000000"/>
                        </a:solidFill>
                        <a:effectLst/>
                        <a:latin typeface="Century"/>
                        <a:ea typeface="ＭＳ 明朝"/>
                        <a:cs typeface="Times New Roman"/>
                      </a:endParaRPr>
                    </a:p>
                  </a:txBody>
                  <a:tcPr marL="68580" marR="68580" marT="0" marB="0" anchor="ctr">
                    <a:solidFill>
                      <a:srgbClr val="92D050"/>
                    </a:solidFill>
                  </a:tcPr>
                </a:tc>
                <a:tc>
                  <a:txBody>
                    <a:bodyPr/>
                    <a:lstStyle/>
                    <a:p>
                      <a:pPr algn="ctr">
                        <a:spcAft>
                          <a:spcPts val="0"/>
                        </a:spcAft>
                      </a:pPr>
                      <a:r>
                        <a:rPr lang="en-US" sz="2000" kern="0">
                          <a:effectLst/>
                        </a:rPr>
                        <a:t>83</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a:effectLst/>
                        </a:rPr>
                        <a:t>3.61</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a:effectLst/>
                        </a:rPr>
                        <a:t>1.248</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dirty="0">
                          <a:effectLst/>
                        </a:rPr>
                        <a:t>13</a:t>
                      </a:r>
                      <a:endParaRPr lang="ja-JP" sz="2000" kern="100" dirty="0">
                        <a:solidFill>
                          <a:srgbClr val="000000"/>
                        </a:solidFill>
                        <a:effectLst/>
                        <a:latin typeface="Century"/>
                        <a:ea typeface="ＭＳ 明朝"/>
                        <a:cs typeface="Times New Roman"/>
                      </a:endParaRPr>
                    </a:p>
                  </a:txBody>
                  <a:tcPr marL="68580" marR="68580" marT="0" marB="0" anchor="ctr">
                    <a:solidFill>
                      <a:srgbClr val="92D050"/>
                    </a:solidFill>
                  </a:tcPr>
                </a:tc>
                <a:tc>
                  <a:txBody>
                    <a:bodyPr/>
                    <a:lstStyle/>
                    <a:p>
                      <a:pPr algn="ctr">
                        <a:spcAft>
                          <a:spcPts val="0"/>
                        </a:spcAft>
                      </a:pPr>
                      <a:r>
                        <a:rPr lang="en-US" sz="2000" kern="0" dirty="0">
                          <a:effectLst/>
                        </a:rPr>
                        <a:t>83</a:t>
                      </a:r>
                      <a:endParaRPr lang="ja-JP" sz="2000" kern="100" dirty="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a:effectLst/>
                        </a:rPr>
                        <a:t>4.14</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a:effectLst/>
                        </a:rPr>
                        <a:t>1.083</a:t>
                      </a:r>
                      <a:endParaRPr lang="ja-JP" sz="2000" kern="100">
                        <a:solidFill>
                          <a:srgbClr val="000000"/>
                        </a:solidFill>
                        <a:effectLst/>
                        <a:latin typeface="Century"/>
                        <a:ea typeface="ＭＳ 明朝"/>
                        <a:cs typeface="Times New Roman"/>
                      </a:endParaRPr>
                    </a:p>
                  </a:txBody>
                  <a:tcPr marL="68580" marR="68580" marT="0" marB="0" anchor="ctr"/>
                </a:tc>
              </a:tr>
              <a:tr h="426542">
                <a:tc>
                  <a:txBody>
                    <a:bodyPr/>
                    <a:lstStyle/>
                    <a:p>
                      <a:pPr algn="ctr">
                        <a:spcAft>
                          <a:spcPts val="0"/>
                        </a:spcAft>
                      </a:pPr>
                      <a:r>
                        <a:rPr lang="en-US" sz="2000" kern="0" dirty="0">
                          <a:effectLst/>
                        </a:rPr>
                        <a:t>6</a:t>
                      </a:r>
                      <a:endParaRPr lang="ja-JP" sz="2000" kern="100" dirty="0">
                        <a:solidFill>
                          <a:srgbClr val="000000"/>
                        </a:solidFill>
                        <a:effectLst/>
                        <a:latin typeface="Century"/>
                        <a:ea typeface="ＭＳ 明朝"/>
                        <a:cs typeface="Times New Roman"/>
                      </a:endParaRPr>
                    </a:p>
                  </a:txBody>
                  <a:tcPr marL="68580" marR="68580" marT="0" marB="0" anchor="ctr">
                    <a:solidFill>
                      <a:srgbClr val="92D050"/>
                    </a:solidFill>
                  </a:tcPr>
                </a:tc>
                <a:tc>
                  <a:txBody>
                    <a:bodyPr/>
                    <a:lstStyle/>
                    <a:p>
                      <a:pPr algn="ctr">
                        <a:spcAft>
                          <a:spcPts val="0"/>
                        </a:spcAft>
                      </a:pPr>
                      <a:r>
                        <a:rPr lang="en-US" sz="2000" kern="0">
                          <a:effectLst/>
                        </a:rPr>
                        <a:t>83</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dirty="0">
                          <a:effectLst/>
                        </a:rPr>
                        <a:t>2.89</a:t>
                      </a:r>
                      <a:endParaRPr lang="ja-JP" sz="2000" kern="100" dirty="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a:effectLst/>
                        </a:rPr>
                        <a:t>1.179</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dirty="0">
                          <a:effectLst/>
                        </a:rPr>
                        <a:t>14</a:t>
                      </a:r>
                      <a:endParaRPr lang="ja-JP" sz="2000" kern="100" dirty="0">
                        <a:solidFill>
                          <a:srgbClr val="000000"/>
                        </a:solidFill>
                        <a:effectLst/>
                        <a:latin typeface="Century"/>
                        <a:ea typeface="ＭＳ 明朝"/>
                        <a:cs typeface="Times New Roman"/>
                      </a:endParaRPr>
                    </a:p>
                  </a:txBody>
                  <a:tcPr marL="68580" marR="68580" marT="0" marB="0" anchor="ctr">
                    <a:solidFill>
                      <a:srgbClr val="92D050"/>
                    </a:solidFill>
                  </a:tcPr>
                </a:tc>
                <a:tc>
                  <a:txBody>
                    <a:bodyPr/>
                    <a:lstStyle/>
                    <a:p>
                      <a:pPr algn="ctr">
                        <a:spcAft>
                          <a:spcPts val="0"/>
                        </a:spcAft>
                      </a:pPr>
                      <a:r>
                        <a:rPr lang="en-US" sz="2000" kern="0" dirty="0">
                          <a:effectLst/>
                        </a:rPr>
                        <a:t>83</a:t>
                      </a:r>
                      <a:endParaRPr lang="ja-JP" sz="2000" kern="100" dirty="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a:effectLst/>
                        </a:rPr>
                        <a:t>3.89</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a:effectLst/>
                        </a:rPr>
                        <a:t>1.190</a:t>
                      </a:r>
                      <a:endParaRPr lang="ja-JP" sz="2000" kern="100">
                        <a:solidFill>
                          <a:srgbClr val="000000"/>
                        </a:solidFill>
                        <a:effectLst/>
                        <a:latin typeface="Century"/>
                        <a:ea typeface="ＭＳ 明朝"/>
                        <a:cs typeface="Times New Roman"/>
                      </a:endParaRPr>
                    </a:p>
                  </a:txBody>
                  <a:tcPr marL="68580" marR="68580" marT="0" marB="0" anchor="ctr"/>
                </a:tc>
              </a:tr>
              <a:tr h="426542">
                <a:tc>
                  <a:txBody>
                    <a:bodyPr/>
                    <a:lstStyle/>
                    <a:p>
                      <a:pPr algn="ctr">
                        <a:spcAft>
                          <a:spcPts val="0"/>
                        </a:spcAft>
                      </a:pPr>
                      <a:r>
                        <a:rPr lang="en-US" sz="2000" kern="0" dirty="0">
                          <a:effectLst/>
                        </a:rPr>
                        <a:t>7</a:t>
                      </a:r>
                      <a:endParaRPr lang="ja-JP" sz="2000" kern="100" dirty="0">
                        <a:solidFill>
                          <a:srgbClr val="000000"/>
                        </a:solidFill>
                        <a:effectLst/>
                        <a:latin typeface="Century"/>
                        <a:ea typeface="ＭＳ 明朝"/>
                        <a:cs typeface="Times New Roman"/>
                      </a:endParaRPr>
                    </a:p>
                  </a:txBody>
                  <a:tcPr marL="68580" marR="68580" marT="0" marB="0" anchor="ctr">
                    <a:solidFill>
                      <a:srgbClr val="92D050"/>
                    </a:solidFill>
                  </a:tcPr>
                </a:tc>
                <a:tc>
                  <a:txBody>
                    <a:bodyPr/>
                    <a:lstStyle/>
                    <a:p>
                      <a:pPr algn="ctr">
                        <a:spcAft>
                          <a:spcPts val="0"/>
                        </a:spcAft>
                      </a:pPr>
                      <a:r>
                        <a:rPr lang="en-US" sz="2000" kern="0">
                          <a:effectLst/>
                        </a:rPr>
                        <a:t>83</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dirty="0">
                          <a:effectLst/>
                        </a:rPr>
                        <a:t>3.16</a:t>
                      </a:r>
                      <a:endParaRPr lang="ja-JP" sz="2000" kern="100" dirty="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a:effectLst/>
                        </a:rPr>
                        <a:t>1.053</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dirty="0">
                          <a:effectLst/>
                        </a:rPr>
                        <a:t>15</a:t>
                      </a:r>
                      <a:endParaRPr lang="ja-JP" sz="2000" kern="100" dirty="0">
                        <a:solidFill>
                          <a:srgbClr val="000000"/>
                        </a:solidFill>
                        <a:effectLst/>
                        <a:latin typeface="Century"/>
                        <a:ea typeface="ＭＳ 明朝"/>
                        <a:cs typeface="Times New Roman"/>
                      </a:endParaRPr>
                    </a:p>
                  </a:txBody>
                  <a:tcPr marL="68580" marR="68580" marT="0" marB="0" anchor="ctr">
                    <a:solidFill>
                      <a:srgbClr val="92D050"/>
                    </a:solidFill>
                  </a:tcPr>
                </a:tc>
                <a:tc>
                  <a:txBody>
                    <a:bodyPr/>
                    <a:lstStyle/>
                    <a:p>
                      <a:pPr algn="ctr">
                        <a:spcAft>
                          <a:spcPts val="0"/>
                        </a:spcAft>
                      </a:pPr>
                      <a:r>
                        <a:rPr lang="en-US" sz="2000" kern="0">
                          <a:effectLst/>
                        </a:rPr>
                        <a:t>83</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dirty="0">
                          <a:effectLst/>
                        </a:rPr>
                        <a:t>3.33</a:t>
                      </a:r>
                      <a:endParaRPr lang="ja-JP" sz="2000" kern="100" dirty="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a:effectLst/>
                        </a:rPr>
                        <a:t>1.231</a:t>
                      </a:r>
                      <a:endParaRPr lang="ja-JP" sz="2000" kern="100">
                        <a:solidFill>
                          <a:srgbClr val="000000"/>
                        </a:solidFill>
                        <a:effectLst/>
                        <a:latin typeface="Century"/>
                        <a:ea typeface="ＭＳ 明朝"/>
                        <a:cs typeface="Times New Roman"/>
                      </a:endParaRPr>
                    </a:p>
                  </a:txBody>
                  <a:tcPr marL="68580" marR="68580" marT="0" marB="0" anchor="ctr"/>
                </a:tc>
              </a:tr>
              <a:tr h="426542">
                <a:tc>
                  <a:txBody>
                    <a:bodyPr/>
                    <a:lstStyle/>
                    <a:p>
                      <a:pPr algn="ctr">
                        <a:spcAft>
                          <a:spcPts val="0"/>
                        </a:spcAft>
                      </a:pPr>
                      <a:r>
                        <a:rPr lang="en-US" sz="2000" kern="0" dirty="0">
                          <a:effectLst/>
                        </a:rPr>
                        <a:t>8</a:t>
                      </a:r>
                      <a:endParaRPr lang="ja-JP" sz="2000" kern="100" dirty="0">
                        <a:solidFill>
                          <a:srgbClr val="000000"/>
                        </a:solidFill>
                        <a:effectLst/>
                        <a:latin typeface="Century"/>
                        <a:ea typeface="ＭＳ 明朝"/>
                        <a:cs typeface="Times New Roman"/>
                      </a:endParaRPr>
                    </a:p>
                  </a:txBody>
                  <a:tcPr marL="68580" marR="68580" marT="0" marB="0" anchor="ctr">
                    <a:solidFill>
                      <a:srgbClr val="92D050"/>
                    </a:solidFill>
                  </a:tcPr>
                </a:tc>
                <a:tc>
                  <a:txBody>
                    <a:bodyPr/>
                    <a:lstStyle/>
                    <a:p>
                      <a:pPr algn="ctr">
                        <a:spcAft>
                          <a:spcPts val="0"/>
                        </a:spcAft>
                      </a:pPr>
                      <a:r>
                        <a:rPr lang="en-US" sz="2000" kern="0">
                          <a:effectLst/>
                        </a:rPr>
                        <a:t>83</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a:effectLst/>
                        </a:rPr>
                        <a:t>3.61</a:t>
                      </a:r>
                      <a:endParaRPr lang="ja-JP" sz="2000" kern="10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kern="0">
                          <a:effectLst/>
                        </a:rPr>
                        <a:t>1.198</a:t>
                      </a:r>
                      <a:endParaRPr lang="ja-JP" sz="2000" kern="100">
                        <a:solidFill>
                          <a:srgbClr val="000000"/>
                        </a:solidFill>
                        <a:effectLst/>
                        <a:latin typeface="Century"/>
                        <a:ea typeface="ＭＳ 明朝"/>
                        <a:cs typeface="Times New Roman"/>
                      </a:endParaRPr>
                    </a:p>
                  </a:txBody>
                  <a:tcPr marL="68580" marR="68580" marT="0" marB="0" anchor="ctr"/>
                </a:tc>
                <a:tc gridSpan="4">
                  <a:txBody>
                    <a:bodyPr/>
                    <a:lstStyle/>
                    <a:p>
                      <a:pPr algn="just">
                        <a:spcAft>
                          <a:spcPts val="0"/>
                        </a:spcAft>
                      </a:pPr>
                      <a:r>
                        <a:rPr lang="ja-JP" sz="2000" kern="100" dirty="0">
                          <a:effectLst/>
                        </a:rPr>
                        <a:t> </a:t>
                      </a:r>
                      <a:endParaRPr lang="ja-JP" sz="2000" kern="100" dirty="0">
                        <a:solidFill>
                          <a:srgbClr val="000000"/>
                        </a:solidFill>
                        <a:effectLst/>
                        <a:latin typeface="Century"/>
                        <a:ea typeface="ＭＳ 明朝"/>
                        <a:cs typeface="Times New Roman"/>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Tree>
    <p:extLst>
      <p:ext uri="{BB962C8B-B14F-4D97-AF65-F5344CB8AC3E}">
        <p14:creationId xmlns:p14="http://schemas.microsoft.com/office/powerpoint/2010/main" val="24712693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570186"/>
          </a:xfrm>
        </p:spPr>
        <p:txBody>
          <a:bodyPr>
            <a:normAutofit/>
          </a:bodyPr>
          <a:lstStyle/>
          <a:p>
            <a:r>
              <a:rPr lang="en-US" altLang="ja-JP" sz="3200" dirty="0">
                <a:latin typeface="Calibri" pitchFamily="34" charset="0"/>
                <a:cs typeface="Calibri" pitchFamily="34" charset="0"/>
              </a:rPr>
              <a:t>Negative responses in the questionnaire content relating to teaching contexts</a:t>
            </a:r>
            <a:endParaRPr kumimoji="1" lang="ja-JP" altLang="en-US" sz="3200" dirty="0">
              <a:latin typeface="Calibri" pitchFamily="34" charset="0"/>
              <a:cs typeface="Calibri" pitchFamily="34" charset="0"/>
            </a:endParaRPr>
          </a:p>
        </p:txBody>
      </p:sp>
      <p:sp>
        <p:nvSpPr>
          <p:cNvPr id="3" name="コンテンツ プレースホルダー 2"/>
          <p:cNvSpPr>
            <a:spLocks noGrp="1"/>
          </p:cNvSpPr>
          <p:nvPr>
            <p:ph idx="1"/>
          </p:nvPr>
        </p:nvSpPr>
        <p:spPr>
          <a:xfrm>
            <a:off x="457200" y="1988840"/>
            <a:ext cx="8229600" cy="4680520"/>
          </a:xfrm>
        </p:spPr>
        <p:txBody>
          <a:bodyPr>
            <a:normAutofit fontScale="85000" lnSpcReduction="20000"/>
          </a:bodyPr>
          <a:lstStyle/>
          <a:p>
            <a:r>
              <a:rPr lang="en-US" altLang="ja-JP" dirty="0"/>
              <a:t>Item 1 (explain new </a:t>
            </a:r>
            <a:r>
              <a:rPr lang="en-US" altLang="ja-JP" dirty="0" smtClean="0"/>
              <a:t>words)</a:t>
            </a:r>
          </a:p>
          <a:p>
            <a:r>
              <a:rPr lang="en-US" altLang="ja-JP" dirty="0"/>
              <a:t>Item 2 (give grammar </a:t>
            </a:r>
            <a:r>
              <a:rPr lang="en-US" altLang="ja-JP" dirty="0" smtClean="0"/>
              <a:t>instruction)</a:t>
            </a:r>
          </a:p>
          <a:p>
            <a:r>
              <a:rPr lang="en-US" altLang="ja-JP" dirty="0"/>
              <a:t>Item 5 (explain class code such as good manners and attitudes toward classes) </a:t>
            </a:r>
            <a:endParaRPr lang="en-US" altLang="ja-JP" dirty="0" smtClean="0"/>
          </a:p>
          <a:p>
            <a:r>
              <a:rPr lang="en-US" altLang="ja-JP" dirty="0" smtClean="0"/>
              <a:t>Item 6 </a:t>
            </a:r>
            <a:r>
              <a:rPr lang="en-US" altLang="ja-JP" dirty="0"/>
              <a:t>(talk about </a:t>
            </a:r>
            <a:r>
              <a:rPr lang="en-US" altLang="ja-JP" dirty="0" smtClean="0"/>
              <a:t>assignments)</a:t>
            </a:r>
          </a:p>
          <a:p>
            <a:r>
              <a:rPr lang="en-US" altLang="ja-JP" dirty="0"/>
              <a:t>Item </a:t>
            </a:r>
            <a:r>
              <a:rPr lang="en-US" altLang="ja-JP" dirty="0" smtClean="0"/>
              <a:t>7 </a:t>
            </a:r>
            <a:r>
              <a:rPr lang="en-US" altLang="ja-JP" dirty="0"/>
              <a:t>(explain </a:t>
            </a:r>
            <a:r>
              <a:rPr lang="en-US" altLang="ja-JP" dirty="0" smtClean="0"/>
              <a:t>grammatical differences </a:t>
            </a:r>
            <a:r>
              <a:rPr lang="en-US" altLang="ja-JP" dirty="0"/>
              <a:t>between English and Japanese</a:t>
            </a:r>
            <a:r>
              <a:rPr lang="en-US" altLang="ja-JP" dirty="0" smtClean="0"/>
              <a:t>) </a:t>
            </a:r>
          </a:p>
          <a:p>
            <a:r>
              <a:rPr lang="en-US" altLang="ja-JP" dirty="0"/>
              <a:t>Item 15 (give a warning) </a:t>
            </a:r>
            <a:endParaRPr lang="en-US" altLang="ja-JP" dirty="0" smtClean="0"/>
          </a:p>
          <a:p>
            <a:r>
              <a:rPr lang="en-US" altLang="ja-JP" dirty="0"/>
              <a:t>F</a:t>
            </a:r>
            <a:r>
              <a:rPr lang="en-US" altLang="ja-JP" dirty="0" smtClean="0"/>
              <a:t>or </a:t>
            </a:r>
            <a:r>
              <a:rPr lang="en-US" altLang="ja-JP" dirty="0"/>
              <a:t>Items 1 and 5</a:t>
            </a:r>
            <a:r>
              <a:rPr lang="en-US" altLang="ja-JP" dirty="0" smtClean="0"/>
              <a:t>, approximately </a:t>
            </a:r>
            <a:r>
              <a:rPr lang="en-US" altLang="ja-JP" dirty="0"/>
              <a:t>half of them answered in the negative. </a:t>
            </a:r>
            <a:endParaRPr lang="en-US" altLang="ja-JP" dirty="0" smtClean="0"/>
          </a:p>
          <a:p>
            <a:r>
              <a:rPr lang="en-US" altLang="ja-JP" dirty="0" smtClean="0"/>
              <a:t>For Items </a:t>
            </a:r>
            <a:r>
              <a:rPr lang="en-US" altLang="ja-JP" dirty="0"/>
              <a:t>2, 6, </a:t>
            </a:r>
            <a:r>
              <a:rPr lang="en-US" altLang="ja-JP" dirty="0" smtClean="0"/>
              <a:t>and </a:t>
            </a:r>
            <a:r>
              <a:rPr lang="en-US" altLang="ja-JP" dirty="0" smtClean="0"/>
              <a:t>7, </a:t>
            </a:r>
            <a:r>
              <a:rPr lang="en-US" altLang="ja-JP" dirty="0"/>
              <a:t>a clear majority of </a:t>
            </a:r>
            <a:r>
              <a:rPr lang="en-US" altLang="ja-JP" dirty="0" smtClean="0"/>
              <a:t>students answered in </a:t>
            </a:r>
            <a:r>
              <a:rPr lang="en-US" altLang="ja-JP" dirty="0"/>
              <a:t>the negative. </a:t>
            </a:r>
            <a:endParaRPr kumimoji="1" lang="ja-JP" altLang="en-US" dirty="0"/>
          </a:p>
        </p:txBody>
      </p:sp>
    </p:spTree>
    <p:extLst>
      <p:ext uri="{BB962C8B-B14F-4D97-AF65-F5344CB8AC3E}">
        <p14:creationId xmlns:p14="http://schemas.microsoft.com/office/powerpoint/2010/main" val="2888659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836712"/>
            <a:ext cx="8229600" cy="5832648"/>
          </a:xfrm>
          <a:noFill/>
        </p:spPr>
        <p:txBody>
          <a:bodyPr>
            <a:normAutofit fontScale="85000" lnSpcReduction="20000"/>
          </a:bodyPr>
          <a:lstStyle/>
          <a:p>
            <a:r>
              <a:rPr lang="en-US" altLang="ja-JP" dirty="0"/>
              <a:t>The results for </a:t>
            </a:r>
            <a:r>
              <a:rPr lang="en-US" altLang="ja-JP" dirty="0" smtClean="0"/>
              <a:t>Items </a:t>
            </a:r>
            <a:r>
              <a:rPr lang="en-US" altLang="ja-JP" dirty="0"/>
              <a:t>2 and </a:t>
            </a:r>
            <a:r>
              <a:rPr lang="en-US" altLang="ja-JP" dirty="0" smtClean="0"/>
              <a:t>7:</a:t>
            </a:r>
            <a:r>
              <a:rPr lang="ja-JP" altLang="en-US" dirty="0"/>
              <a:t>　</a:t>
            </a:r>
            <a:r>
              <a:rPr lang="ja-JP" altLang="en-US" dirty="0" smtClean="0"/>
              <a:t>　　　　　　　　　　　　　</a:t>
            </a:r>
            <a:r>
              <a:rPr lang="en-US" altLang="ja-JP" dirty="0">
                <a:solidFill>
                  <a:schemeClr val="tx1">
                    <a:lumMod val="75000"/>
                    <a:lumOff val="25000"/>
                  </a:schemeClr>
                </a:solidFill>
              </a:rPr>
              <a:t>S</a:t>
            </a:r>
            <a:r>
              <a:rPr lang="en-US" altLang="ja-JP" dirty="0" smtClean="0">
                <a:solidFill>
                  <a:schemeClr val="tx1">
                    <a:lumMod val="75000"/>
                    <a:lumOff val="25000"/>
                  </a:schemeClr>
                </a:solidFill>
              </a:rPr>
              <a:t>tudents </a:t>
            </a:r>
            <a:r>
              <a:rPr lang="en-US" altLang="ja-JP" dirty="0">
                <a:solidFill>
                  <a:schemeClr val="tx1">
                    <a:lumMod val="75000"/>
                    <a:lumOff val="25000"/>
                  </a:schemeClr>
                </a:solidFill>
              </a:rPr>
              <a:t>do not like analyzing </a:t>
            </a:r>
            <a:r>
              <a:rPr lang="en-US" altLang="ja-JP" dirty="0"/>
              <a:t>grammatical items only through the medium of English. </a:t>
            </a:r>
            <a:endParaRPr lang="en-US" altLang="ja-JP" dirty="0" smtClean="0"/>
          </a:p>
          <a:p>
            <a:pPr marL="0" indent="0">
              <a:buNone/>
            </a:pPr>
            <a:r>
              <a:rPr lang="ja-JP" altLang="en-US" dirty="0"/>
              <a:t>　</a:t>
            </a:r>
            <a:r>
              <a:rPr lang="ja-JP" altLang="en-US" dirty="0" smtClean="0"/>
              <a:t>　→ </a:t>
            </a:r>
            <a:r>
              <a:rPr lang="en-US" altLang="ja-JP" dirty="0" smtClean="0"/>
              <a:t>support </a:t>
            </a:r>
            <a:r>
              <a:rPr lang="en-US" altLang="ja-JP" dirty="0"/>
              <a:t>Cole’s research. </a:t>
            </a:r>
            <a:endParaRPr lang="en-US" altLang="ja-JP" dirty="0" smtClean="0"/>
          </a:p>
          <a:p>
            <a:r>
              <a:rPr lang="en-US" altLang="ja-JP" dirty="0" smtClean="0"/>
              <a:t>University students’ preference </a:t>
            </a:r>
            <a:r>
              <a:rPr lang="ja-JP" altLang="en-US" dirty="0" smtClean="0"/>
              <a:t>→ </a:t>
            </a:r>
            <a:r>
              <a:rPr lang="en-US" altLang="ja-JP" dirty="0" smtClean="0"/>
              <a:t>taught </a:t>
            </a:r>
            <a:r>
              <a:rPr lang="en-US" altLang="ja-JP" dirty="0"/>
              <a:t>in the target language </a:t>
            </a:r>
            <a:r>
              <a:rPr lang="en-US" altLang="ja-JP" dirty="0" smtClean="0"/>
              <a:t>(</a:t>
            </a:r>
            <a:r>
              <a:rPr lang="en-US" altLang="ja-JP" dirty="0"/>
              <a:t>9</a:t>
            </a:r>
            <a:r>
              <a:rPr lang="en-US" altLang="ja-JP" dirty="0" smtClean="0"/>
              <a:t> </a:t>
            </a:r>
            <a:r>
              <a:rPr lang="en-US" altLang="ja-JP" dirty="0"/>
              <a:t>teaching contexts); </a:t>
            </a:r>
            <a:r>
              <a:rPr lang="en-US" altLang="ja-JP" dirty="0" smtClean="0"/>
              <a:t>              </a:t>
            </a:r>
          </a:p>
          <a:p>
            <a:r>
              <a:rPr lang="en-US" altLang="ja-JP" dirty="0" smtClean="0"/>
              <a:t>items </a:t>
            </a:r>
            <a:r>
              <a:rPr lang="en-US" altLang="ja-JP" dirty="0"/>
              <a:t>with high positive percentages </a:t>
            </a:r>
            <a:r>
              <a:rPr lang="en-US" altLang="ja-JP" dirty="0" smtClean="0"/>
              <a:t>(</a:t>
            </a:r>
            <a:r>
              <a:rPr lang="en-US" altLang="ja-JP" dirty="0"/>
              <a:t>over </a:t>
            </a:r>
            <a:r>
              <a:rPr lang="en-US" altLang="ja-JP" dirty="0" smtClean="0"/>
              <a:t>4.0)</a:t>
            </a:r>
            <a:r>
              <a:rPr lang="ja-JP" altLang="en-US" dirty="0" smtClean="0"/>
              <a:t> </a:t>
            </a:r>
            <a:endParaRPr lang="en-US" altLang="ja-JP" dirty="0" smtClean="0"/>
          </a:p>
          <a:p>
            <a:r>
              <a:rPr lang="en-US" altLang="ja-JP" dirty="0" smtClean="0"/>
              <a:t>Item 3 </a:t>
            </a:r>
            <a:r>
              <a:rPr lang="en-US" altLang="ja-JP" dirty="0"/>
              <a:t>(give instructions to students</a:t>
            </a:r>
            <a:r>
              <a:rPr lang="en-US" altLang="ja-JP" dirty="0" smtClean="0"/>
              <a:t>)</a:t>
            </a:r>
            <a:endParaRPr lang="en-US" altLang="ja-JP" dirty="0" smtClean="0"/>
          </a:p>
          <a:p>
            <a:r>
              <a:rPr lang="en-US" altLang="ja-JP" dirty="0" smtClean="0"/>
              <a:t>Item 4 (talk about Japanese and foreign cultures</a:t>
            </a:r>
            <a:r>
              <a:rPr lang="en-US" altLang="ja-JP" dirty="0" smtClean="0"/>
              <a:t>) </a:t>
            </a:r>
            <a:endParaRPr lang="en-US" altLang="ja-JP" dirty="0" smtClean="0"/>
          </a:p>
          <a:p>
            <a:r>
              <a:rPr lang="en-US" altLang="ja-JP" dirty="0" smtClean="0"/>
              <a:t>Item 12 </a:t>
            </a:r>
            <a:r>
              <a:rPr lang="en-US" altLang="ja-JP" dirty="0"/>
              <a:t>(explain communication activities and games</a:t>
            </a:r>
            <a:r>
              <a:rPr lang="en-US" altLang="ja-JP" dirty="0" smtClean="0"/>
              <a:t>) </a:t>
            </a:r>
            <a:endParaRPr lang="en-US" altLang="ja-JP" dirty="0" smtClean="0"/>
          </a:p>
          <a:p>
            <a:r>
              <a:rPr lang="en-US" altLang="ja-JP" dirty="0" smtClean="0"/>
              <a:t>Item 13 </a:t>
            </a:r>
            <a:r>
              <a:rPr lang="en-US" altLang="ja-JP" dirty="0"/>
              <a:t>(review the </a:t>
            </a:r>
            <a:r>
              <a:rPr lang="en-US" altLang="ja-JP" dirty="0" smtClean="0"/>
              <a:t>previous lesson</a:t>
            </a:r>
            <a:r>
              <a:rPr lang="en-US" altLang="ja-JP" dirty="0" smtClean="0"/>
              <a:t>) </a:t>
            </a:r>
            <a:endParaRPr lang="en-US" altLang="ja-JP" dirty="0" smtClean="0"/>
          </a:p>
          <a:p>
            <a:r>
              <a:rPr lang="ja-JP" altLang="en-US" dirty="0" smtClean="0"/>
              <a:t>→</a:t>
            </a:r>
            <a:r>
              <a:rPr lang="ja-JP" altLang="en-US" dirty="0"/>
              <a:t> </a:t>
            </a:r>
            <a:r>
              <a:rPr lang="en-US" altLang="ja-JP" dirty="0"/>
              <a:t>M</a:t>
            </a:r>
            <a:r>
              <a:rPr lang="en-US" altLang="ja-JP" dirty="0" smtClean="0"/>
              <a:t>ore </a:t>
            </a:r>
            <a:r>
              <a:rPr lang="en-US" altLang="ja-JP" dirty="0"/>
              <a:t>preferable to be taught in English in the contexts of reviewing, instructions and explanations of activities and cultures. </a:t>
            </a:r>
            <a:endParaRPr kumimoji="1" lang="ja-JP" altLang="en-US" dirty="0"/>
          </a:p>
        </p:txBody>
      </p:sp>
    </p:spTree>
    <p:extLst>
      <p:ext uri="{BB962C8B-B14F-4D97-AF65-F5344CB8AC3E}">
        <p14:creationId xmlns:p14="http://schemas.microsoft.com/office/powerpoint/2010/main" val="3950641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a:t>Table 8  Correlation: Item 16</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693985403"/>
              </p:ext>
            </p:extLst>
          </p:nvPr>
        </p:nvGraphicFramePr>
        <p:xfrm>
          <a:off x="2699792" y="1484784"/>
          <a:ext cx="3384376" cy="4896544"/>
        </p:xfrm>
        <a:graphic>
          <a:graphicData uri="http://schemas.openxmlformats.org/drawingml/2006/table">
            <a:tbl>
              <a:tblPr firstRow="1" firstCol="1">
                <a:tableStyleId>{5C22544A-7EE6-4342-B048-85BDC9FD1C3A}</a:tableStyleId>
              </a:tblPr>
              <a:tblGrid>
                <a:gridCol w="792088"/>
                <a:gridCol w="864096"/>
                <a:gridCol w="864096"/>
                <a:gridCol w="864096"/>
              </a:tblGrid>
              <a:tr h="306034">
                <a:tc>
                  <a:txBody>
                    <a:bodyPr/>
                    <a:lstStyle/>
                    <a:p>
                      <a:pPr algn="ctr">
                        <a:spcAft>
                          <a:spcPts val="0"/>
                        </a:spcAft>
                      </a:pPr>
                      <a:r>
                        <a:rPr lang="en-US" sz="1800" kern="0" dirty="0">
                          <a:effectLst/>
                        </a:rPr>
                        <a:t>Item</a:t>
                      </a:r>
                      <a:endParaRPr lang="ja-JP" sz="1800" kern="100" dirty="0">
                        <a:solidFill>
                          <a:srgbClr val="000000"/>
                        </a:solidFill>
                        <a:effectLst/>
                        <a:latin typeface="Century"/>
                        <a:ea typeface="ＭＳ 明朝"/>
                        <a:cs typeface="Times New Roman"/>
                      </a:endParaRPr>
                    </a:p>
                  </a:txBody>
                  <a:tcPr marL="68580" marR="68580" marT="0" marB="0" anchor="ctr"/>
                </a:tc>
                <a:tc>
                  <a:txBody>
                    <a:bodyPr/>
                    <a:lstStyle/>
                    <a:p>
                      <a:pPr marR="38100" algn="ctr">
                        <a:lnSpc>
                          <a:spcPts val="1600"/>
                        </a:lnSpc>
                        <a:spcAft>
                          <a:spcPts val="0"/>
                        </a:spcAft>
                      </a:pPr>
                      <a:r>
                        <a:rPr lang="en-US" sz="1800" i="1" kern="0" dirty="0">
                          <a:effectLst/>
                        </a:rPr>
                        <a:t>r</a:t>
                      </a:r>
                      <a:endParaRPr lang="ja-JP" sz="1800" i="1" kern="100" dirty="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i="1" kern="0" dirty="0">
                          <a:effectLst/>
                        </a:rPr>
                        <a:t>p</a:t>
                      </a:r>
                      <a:endParaRPr lang="ja-JP" sz="1800" i="1" kern="100" dirty="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i="1" kern="0" dirty="0">
                          <a:effectLst/>
                        </a:rPr>
                        <a:t>N</a:t>
                      </a:r>
                      <a:endParaRPr lang="ja-JP" sz="1800" i="1" kern="100" dirty="0">
                        <a:solidFill>
                          <a:srgbClr val="000000"/>
                        </a:solidFill>
                        <a:effectLst/>
                        <a:latin typeface="Century"/>
                        <a:ea typeface="ＭＳ 明朝"/>
                        <a:cs typeface="Times New Roman"/>
                      </a:endParaRPr>
                    </a:p>
                  </a:txBody>
                  <a:tcPr marL="68580" marR="68580" marT="0" marB="0" anchor="ctr"/>
                </a:tc>
              </a:tr>
              <a:tr h="306034">
                <a:tc>
                  <a:txBody>
                    <a:bodyPr/>
                    <a:lstStyle/>
                    <a:p>
                      <a:pPr marL="38100" marR="38100" algn="ctr">
                        <a:lnSpc>
                          <a:spcPts val="1600"/>
                        </a:lnSpc>
                        <a:spcAft>
                          <a:spcPts val="0"/>
                        </a:spcAft>
                      </a:pPr>
                      <a:r>
                        <a:rPr lang="en-US" sz="1800" kern="0">
                          <a:effectLst/>
                        </a:rPr>
                        <a:t>1</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.187</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.090</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dirty="0">
                          <a:effectLst/>
                        </a:rPr>
                        <a:t>83</a:t>
                      </a:r>
                      <a:endParaRPr lang="ja-JP" sz="1800" kern="100" dirty="0">
                        <a:solidFill>
                          <a:srgbClr val="000000"/>
                        </a:solidFill>
                        <a:effectLst/>
                        <a:latin typeface="Century"/>
                        <a:ea typeface="ＭＳ 明朝"/>
                        <a:cs typeface="Times New Roman"/>
                      </a:endParaRPr>
                    </a:p>
                  </a:txBody>
                  <a:tcPr marL="68580" marR="68580" marT="0" marB="0" anchor="ctr"/>
                </a:tc>
              </a:tr>
              <a:tr h="306034">
                <a:tc>
                  <a:txBody>
                    <a:bodyPr/>
                    <a:lstStyle/>
                    <a:p>
                      <a:pPr marL="38100" marR="38100" algn="ctr">
                        <a:lnSpc>
                          <a:spcPts val="1600"/>
                        </a:lnSpc>
                        <a:spcAft>
                          <a:spcPts val="0"/>
                        </a:spcAft>
                      </a:pPr>
                      <a:r>
                        <a:rPr lang="en-US" sz="1800" kern="0" dirty="0">
                          <a:effectLst/>
                        </a:rPr>
                        <a:t>2</a:t>
                      </a:r>
                      <a:endParaRPr lang="ja-JP" sz="1800" kern="100" dirty="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.395</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dirty="0">
                          <a:effectLst/>
                        </a:rPr>
                        <a:t>.000</a:t>
                      </a:r>
                      <a:endParaRPr lang="ja-JP" sz="1800" kern="100" dirty="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dirty="0">
                          <a:effectLst/>
                        </a:rPr>
                        <a:t>83</a:t>
                      </a:r>
                      <a:endParaRPr lang="ja-JP" sz="1800" kern="100" dirty="0">
                        <a:solidFill>
                          <a:srgbClr val="000000"/>
                        </a:solidFill>
                        <a:effectLst/>
                        <a:latin typeface="Century"/>
                        <a:ea typeface="ＭＳ 明朝"/>
                        <a:cs typeface="Times New Roman"/>
                      </a:endParaRPr>
                    </a:p>
                  </a:txBody>
                  <a:tcPr marL="68580" marR="68580" marT="0" marB="0" anchor="ctr"/>
                </a:tc>
              </a:tr>
              <a:tr h="306034">
                <a:tc>
                  <a:txBody>
                    <a:bodyPr/>
                    <a:lstStyle/>
                    <a:p>
                      <a:pPr algn="ctr">
                        <a:spcAft>
                          <a:spcPts val="0"/>
                        </a:spcAft>
                      </a:pPr>
                      <a:r>
                        <a:rPr lang="en-US" sz="1800" kern="0">
                          <a:effectLst/>
                        </a:rPr>
                        <a:t>3</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.564</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.000</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dirty="0">
                          <a:effectLst/>
                        </a:rPr>
                        <a:t>83</a:t>
                      </a:r>
                      <a:endParaRPr lang="ja-JP" sz="1800" kern="100" dirty="0">
                        <a:solidFill>
                          <a:srgbClr val="000000"/>
                        </a:solidFill>
                        <a:effectLst/>
                        <a:latin typeface="Century"/>
                        <a:ea typeface="ＭＳ 明朝"/>
                        <a:cs typeface="Times New Roman"/>
                      </a:endParaRPr>
                    </a:p>
                  </a:txBody>
                  <a:tcPr marL="68580" marR="68580" marT="0" marB="0" anchor="ctr"/>
                </a:tc>
              </a:tr>
              <a:tr h="306034">
                <a:tc>
                  <a:txBody>
                    <a:bodyPr/>
                    <a:lstStyle/>
                    <a:p>
                      <a:pPr marL="38100" marR="38100" algn="ctr">
                        <a:lnSpc>
                          <a:spcPts val="1600"/>
                        </a:lnSpc>
                        <a:spcAft>
                          <a:spcPts val="0"/>
                        </a:spcAft>
                      </a:pPr>
                      <a:r>
                        <a:rPr lang="en-US" sz="1800" kern="0">
                          <a:effectLst/>
                        </a:rPr>
                        <a:t>4</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.422</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.000</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dirty="0">
                          <a:effectLst/>
                        </a:rPr>
                        <a:t>83</a:t>
                      </a:r>
                      <a:endParaRPr lang="ja-JP" sz="1800" kern="100" dirty="0">
                        <a:solidFill>
                          <a:srgbClr val="000000"/>
                        </a:solidFill>
                        <a:effectLst/>
                        <a:latin typeface="Century"/>
                        <a:ea typeface="ＭＳ 明朝"/>
                        <a:cs typeface="Times New Roman"/>
                      </a:endParaRPr>
                    </a:p>
                  </a:txBody>
                  <a:tcPr marL="68580" marR="68580" marT="0" marB="0" anchor="ctr"/>
                </a:tc>
              </a:tr>
              <a:tr h="306034">
                <a:tc>
                  <a:txBody>
                    <a:bodyPr/>
                    <a:lstStyle/>
                    <a:p>
                      <a:pPr algn="ctr">
                        <a:spcAft>
                          <a:spcPts val="0"/>
                        </a:spcAft>
                      </a:pPr>
                      <a:r>
                        <a:rPr lang="en-US" sz="1800" kern="0">
                          <a:effectLst/>
                        </a:rPr>
                        <a:t>5</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.471</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.000</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dirty="0">
                          <a:effectLst/>
                        </a:rPr>
                        <a:t>83</a:t>
                      </a:r>
                      <a:endParaRPr lang="ja-JP" sz="1800" kern="100" dirty="0">
                        <a:solidFill>
                          <a:srgbClr val="000000"/>
                        </a:solidFill>
                        <a:effectLst/>
                        <a:latin typeface="Century"/>
                        <a:ea typeface="ＭＳ 明朝"/>
                        <a:cs typeface="Times New Roman"/>
                      </a:endParaRPr>
                    </a:p>
                  </a:txBody>
                  <a:tcPr marL="68580" marR="68580" marT="0" marB="0" anchor="ctr"/>
                </a:tc>
              </a:tr>
              <a:tr h="306034">
                <a:tc>
                  <a:txBody>
                    <a:bodyPr/>
                    <a:lstStyle/>
                    <a:p>
                      <a:pPr marL="38100" marR="38100" algn="ctr">
                        <a:lnSpc>
                          <a:spcPts val="1600"/>
                        </a:lnSpc>
                        <a:spcAft>
                          <a:spcPts val="0"/>
                        </a:spcAft>
                      </a:pPr>
                      <a:r>
                        <a:rPr lang="en-US" sz="1800" kern="0">
                          <a:effectLst/>
                        </a:rPr>
                        <a:t>6</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.528</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.000</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dirty="0">
                          <a:effectLst/>
                        </a:rPr>
                        <a:t>83</a:t>
                      </a:r>
                      <a:endParaRPr lang="ja-JP" sz="1800" kern="100" dirty="0">
                        <a:solidFill>
                          <a:srgbClr val="000000"/>
                        </a:solidFill>
                        <a:effectLst/>
                        <a:latin typeface="Century"/>
                        <a:ea typeface="ＭＳ 明朝"/>
                        <a:cs typeface="Times New Roman"/>
                      </a:endParaRPr>
                    </a:p>
                  </a:txBody>
                  <a:tcPr marL="68580" marR="68580" marT="0" marB="0" anchor="ctr"/>
                </a:tc>
              </a:tr>
              <a:tr h="306034">
                <a:tc>
                  <a:txBody>
                    <a:bodyPr/>
                    <a:lstStyle/>
                    <a:p>
                      <a:pPr marL="38100" marR="38100" algn="ctr">
                        <a:lnSpc>
                          <a:spcPts val="1600"/>
                        </a:lnSpc>
                        <a:spcAft>
                          <a:spcPts val="0"/>
                        </a:spcAft>
                      </a:pPr>
                      <a:r>
                        <a:rPr lang="en-US" sz="1800" kern="0">
                          <a:effectLst/>
                        </a:rPr>
                        <a:t>7</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.450</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.000</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dirty="0">
                          <a:effectLst/>
                        </a:rPr>
                        <a:t>83</a:t>
                      </a:r>
                      <a:endParaRPr lang="ja-JP" sz="1800" kern="100" dirty="0">
                        <a:solidFill>
                          <a:srgbClr val="000000"/>
                        </a:solidFill>
                        <a:effectLst/>
                        <a:latin typeface="Century"/>
                        <a:ea typeface="ＭＳ 明朝"/>
                        <a:cs typeface="Times New Roman"/>
                      </a:endParaRPr>
                    </a:p>
                  </a:txBody>
                  <a:tcPr marL="68580" marR="68580" marT="0" marB="0" anchor="ctr"/>
                </a:tc>
              </a:tr>
              <a:tr h="306034">
                <a:tc>
                  <a:txBody>
                    <a:bodyPr/>
                    <a:lstStyle/>
                    <a:p>
                      <a:pPr marL="38100" marR="38100" algn="ctr">
                        <a:lnSpc>
                          <a:spcPts val="1600"/>
                        </a:lnSpc>
                        <a:spcAft>
                          <a:spcPts val="0"/>
                        </a:spcAft>
                      </a:pPr>
                      <a:r>
                        <a:rPr lang="en-US" sz="1800" kern="0">
                          <a:effectLst/>
                        </a:rPr>
                        <a:t>8</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.393</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.000</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dirty="0">
                          <a:effectLst/>
                        </a:rPr>
                        <a:t>83</a:t>
                      </a:r>
                      <a:endParaRPr lang="ja-JP" sz="1800" kern="100" dirty="0">
                        <a:solidFill>
                          <a:srgbClr val="000000"/>
                        </a:solidFill>
                        <a:effectLst/>
                        <a:latin typeface="Century"/>
                        <a:ea typeface="ＭＳ 明朝"/>
                        <a:cs typeface="Times New Roman"/>
                      </a:endParaRPr>
                    </a:p>
                  </a:txBody>
                  <a:tcPr marL="68580" marR="68580" marT="0" marB="0" anchor="ctr"/>
                </a:tc>
              </a:tr>
              <a:tr h="306034">
                <a:tc>
                  <a:txBody>
                    <a:bodyPr/>
                    <a:lstStyle/>
                    <a:p>
                      <a:pPr marL="38100" marR="38100" algn="ctr">
                        <a:lnSpc>
                          <a:spcPts val="1600"/>
                        </a:lnSpc>
                        <a:spcAft>
                          <a:spcPts val="0"/>
                        </a:spcAft>
                      </a:pPr>
                      <a:r>
                        <a:rPr lang="en-US" sz="1800" kern="0">
                          <a:effectLst/>
                        </a:rPr>
                        <a:t>9</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.256</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.020</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dirty="0">
                          <a:effectLst/>
                        </a:rPr>
                        <a:t>83</a:t>
                      </a:r>
                      <a:endParaRPr lang="ja-JP" sz="1800" kern="100" dirty="0">
                        <a:solidFill>
                          <a:srgbClr val="000000"/>
                        </a:solidFill>
                        <a:effectLst/>
                        <a:latin typeface="Century"/>
                        <a:ea typeface="ＭＳ 明朝"/>
                        <a:cs typeface="Times New Roman"/>
                      </a:endParaRPr>
                    </a:p>
                  </a:txBody>
                  <a:tcPr marL="68580" marR="68580" marT="0" marB="0" anchor="ctr"/>
                </a:tc>
              </a:tr>
              <a:tr h="306034">
                <a:tc>
                  <a:txBody>
                    <a:bodyPr/>
                    <a:lstStyle/>
                    <a:p>
                      <a:pPr marL="38100" marR="38100" algn="ctr">
                        <a:lnSpc>
                          <a:spcPts val="1600"/>
                        </a:lnSpc>
                        <a:spcAft>
                          <a:spcPts val="0"/>
                        </a:spcAft>
                      </a:pPr>
                      <a:r>
                        <a:rPr lang="en-US" sz="1800" kern="0">
                          <a:effectLst/>
                        </a:rPr>
                        <a:t>10</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.227</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.039</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dirty="0">
                          <a:effectLst/>
                        </a:rPr>
                        <a:t>83</a:t>
                      </a:r>
                      <a:endParaRPr lang="ja-JP" sz="1800" kern="100" dirty="0">
                        <a:solidFill>
                          <a:srgbClr val="000000"/>
                        </a:solidFill>
                        <a:effectLst/>
                        <a:latin typeface="Century"/>
                        <a:ea typeface="ＭＳ 明朝"/>
                        <a:cs typeface="Times New Roman"/>
                      </a:endParaRPr>
                    </a:p>
                  </a:txBody>
                  <a:tcPr marL="68580" marR="68580" marT="0" marB="0" anchor="ctr"/>
                </a:tc>
              </a:tr>
              <a:tr h="306034">
                <a:tc>
                  <a:txBody>
                    <a:bodyPr/>
                    <a:lstStyle/>
                    <a:p>
                      <a:pPr marL="38100" marR="38100" algn="ctr">
                        <a:lnSpc>
                          <a:spcPts val="1600"/>
                        </a:lnSpc>
                        <a:spcAft>
                          <a:spcPts val="0"/>
                        </a:spcAft>
                      </a:pPr>
                      <a:r>
                        <a:rPr lang="en-US" sz="1800" kern="0">
                          <a:effectLst/>
                        </a:rPr>
                        <a:t>11</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.472</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.000</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dirty="0">
                          <a:effectLst/>
                        </a:rPr>
                        <a:t>83</a:t>
                      </a:r>
                      <a:endParaRPr lang="ja-JP" sz="1800" kern="100" dirty="0">
                        <a:solidFill>
                          <a:srgbClr val="000000"/>
                        </a:solidFill>
                        <a:effectLst/>
                        <a:latin typeface="Century"/>
                        <a:ea typeface="ＭＳ 明朝"/>
                        <a:cs typeface="Times New Roman"/>
                      </a:endParaRPr>
                    </a:p>
                  </a:txBody>
                  <a:tcPr marL="68580" marR="68580" marT="0" marB="0" anchor="ctr"/>
                </a:tc>
              </a:tr>
              <a:tr h="306034">
                <a:tc>
                  <a:txBody>
                    <a:bodyPr/>
                    <a:lstStyle/>
                    <a:p>
                      <a:pPr marL="38100" marR="38100" algn="ctr">
                        <a:lnSpc>
                          <a:spcPts val="1600"/>
                        </a:lnSpc>
                        <a:spcAft>
                          <a:spcPts val="0"/>
                        </a:spcAft>
                      </a:pPr>
                      <a:r>
                        <a:rPr lang="en-US" sz="1800" kern="0">
                          <a:effectLst/>
                        </a:rPr>
                        <a:t>12</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.298</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.006</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dirty="0">
                          <a:effectLst/>
                        </a:rPr>
                        <a:t>83</a:t>
                      </a:r>
                      <a:endParaRPr lang="ja-JP" sz="1800" kern="100" dirty="0">
                        <a:solidFill>
                          <a:srgbClr val="000000"/>
                        </a:solidFill>
                        <a:effectLst/>
                        <a:latin typeface="Century"/>
                        <a:ea typeface="ＭＳ 明朝"/>
                        <a:cs typeface="Times New Roman"/>
                      </a:endParaRPr>
                    </a:p>
                  </a:txBody>
                  <a:tcPr marL="68580" marR="68580" marT="0" marB="0" anchor="ctr"/>
                </a:tc>
              </a:tr>
              <a:tr h="306034">
                <a:tc>
                  <a:txBody>
                    <a:bodyPr/>
                    <a:lstStyle/>
                    <a:p>
                      <a:pPr marL="38100" marR="38100" algn="ctr">
                        <a:lnSpc>
                          <a:spcPts val="1600"/>
                        </a:lnSpc>
                        <a:spcAft>
                          <a:spcPts val="0"/>
                        </a:spcAft>
                      </a:pPr>
                      <a:r>
                        <a:rPr lang="en-US" sz="1800" kern="0">
                          <a:effectLst/>
                        </a:rPr>
                        <a:t>13</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.430</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.000</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dirty="0">
                          <a:effectLst/>
                        </a:rPr>
                        <a:t>83</a:t>
                      </a:r>
                      <a:endParaRPr lang="ja-JP" sz="1800" kern="100" dirty="0">
                        <a:solidFill>
                          <a:srgbClr val="000000"/>
                        </a:solidFill>
                        <a:effectLst/>
                        <a:latin typeface="Century"/>
                        <a:ea typeface="ＭＳ 明朝"/>
                        <a:cs typeface="Times New Roman"/>
                      </a:endParaRPr>
                    </a:p>
                  </a:txBody>
                  <a:tcPr marL="68580" marR="68580" marT="0" marB="0" anchor="ctr"/>
                </a:tc>
              </a:tr>
              <a:tr h="306034">
                <a:tc>
                  <a:txBody>
                    <a:bodyPr/>
                    <a:lstStyle/>
                    <a:p>
                      <a:pPr marL="38100" marR="38100" algn="ctr">
                        <a:lnSpc>
                          <a:spcPts val="1600"/>
                        </a:lnSpc>
                        <a:spcAft>
                          <a:spcPts val="0"/>
                        </a:spcAft>
                      </a:pPr>
                      <a:r>
                        <a:rPr lang="en-US" sz="1800" kern="0">
                          <a:effectLst/>
                        </a:rPr>
                        <a:t>14</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.386</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.000</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dirty="0">
                          <a:effectLst/>
                        </a:rPr>
                        <a:t>83</a:t>
                      </a:r>
                      <a:endParaRPr lang="ja-JP" sz="1800" kern="100" dirty="0">
                        <a:solidFill>
                          <a:srgbClr val="000000"/>
                        </a:solidFill>
                        <a:effectLst/>
                        <a:latin typeface="Century"/>
                        <a:ea typeface="ＭＳ 明朝"/>
                        <a:cs typeface="Times New Roman"/>
                      </a:endParaRPr>
                    </a:p>
                  </a:txBody>
                  <a:tcPr marL="68580" marR="68580" marT="0" marB="0" anchor="ctr"/>
                </a:tc>
              </a:tr>
              <a:tr h="306034">
                <a:tc>
                  <a:txBody>
                    <a:bodyPr/>
                    <a:lstStyle/>
                    <a:p>
                      <a:pPr marL="38100" marR="38100" algn="ctr">
                        <a:lnSpc>
                          <a:spcPts val="1600"/>
                        </a:lnSpc>
                        <a:spcAft>
                          <a:spcPts val="0"/>
                        </a:spcAft>
                      </a:pPr>
                      <a:r>
                        <a:rPr lang="en-US" sz="1800" kern="0">
                          <a:effectLst/>
                        </a:rPr>
                        <a:t>15</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.548</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.000</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dirty="0">
                          <a:effectLst/>
                        </a:rPr>
                        <a:t>83</a:t>
                      </a:r>
                      <a:endParaRPr lang="ja-JP" sz="1800" kern="100" dirty="0">
                        <a:solidFill>
                          <a:srgbClr val="000000"/>
                        </a:solidFill>
                        <a:effectLst/>
                        <a:latin typeface="Century"/>
                        <a:ea typeface="ＭＳ 明朝"/>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2646502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692696"/>
            <a:ext cx="8229600" cy="5112568"/>
          </a:xfrm>
        </p:spPr>
        <p:txBody>
          <a:bodyPr>
            <a:normAutofit fontScale="92500" lnSpcReduction="10000"/>
          </a:bodyPr>
          <a:lstStyle/>
          <a:p>
            <a:r>
              <a:rPr lang="en-US" altLang="ja-JP" dirty="0"/>
              <a:t>Next, the relationship between Item 16 and the 15 teaching contexts </a:t>
            </a:r>
            <a:r>
              <a:rPr lang="en-US" altLang="ja-JP" dirty="0" smtClean="0"/>
              <a:t>(the </a:t>
            </a:r>
            <a:r>
              <a:rPr lang="en-US" altLang="ja-JP" dirty="0"/>
              <a:t>Pearson product-moment correlation </a:t>
            </a:r>
            <a:r>
              <a:rPr lang="en-US" altLang="ja-JP" dirty="0" smtClean="0"/>
              <a:t>coefficient). </a:t>
            </a:r>
          </a:p>
          <a:p>
            <a:r>
              <a:rPr lang="ja-JP" altLang="en-US" dirty="0"/>
              <a:t>→</a:t>
            </a:r>
            <a:r>
              <a:rPr lang="en-US" altLang="ja-JP" dirty="0" smtClean="0"/>
              <a:t>In </a:t>
            </a:r>
            <a:r>
              <a:rPr lang="en-US" altLang="ja-JP" dirty="0"/>
              <a:t>terms of the global </a:t>
            </a:r>
            <a:r>
              <a:rPr lang="en-US" altLang="ja-JP" dirty="0" smtClean="0"/>
              <a:t>statement:</a:t>
            </a:r>
            <a:r>
              <a:rPr lang="ja-JP" altLang="en-US" dirty="0" smtClean="0"/>
              <a:t> </a:t>
            </a:r>
            <a:r>
              <a:rPr lang="en-US" altLang="ja-JP" dirty="0" smtClean="0"/>
              <a:t>Item 16 “Japanese </a:t>
            </a:r>
            <a:r>
              <a:rPr lang="en-US" altLang="ja-JP" dirty="0"/>
              <a:t>teachers should use English in class,” </a:t>
            </a:r>
            <a:r>
              <a:rPr lang="en-US" altLang="ja-JP" dirty="0" smtClean="0"/>
              <a:t>… a </a:t>
            </a:r>
            <a:r>
              <a:rPr lang="en-US" altLang="ja-JP" dirty="0"/>
              <a:t>positive correlation with all 15 teaching contexts except for “explain new words (in English)” (Table 8). </a:t>
            </a:r>
            <a:endParaRPr lang="en-US" altLang="ja-JP" dirty="0" smtClean="0"/>
          </a:p>
          <a:p>
            <a:r>
              <a:rPr lang="ja-JP" altLang="en-US" dirty="0"/>
              <a:t>→</a:t>
            </a:r>
            <a:r>
              <a:rPr lang="en-US" altLang="ja-JP" dirty="0" smtClean="0"/>
              <a:t>This </a:t>
            </a:r>
            <a:r>
              <a:rPr lang="en-US" altLang="ja-JP" dirty="0"/>
              <a:t>implies that students who are positive about the teacher’s English use tended to desire it in almost all contexts.  </a:t>
            </a:r>
            <a:endParaRPr lang="ja-JP" altLang="ja-JP" dirty="0"/>
          </a:p>
        </p:txBody>
      </p:sp>
    </p:spTree>
    <p:extLst>
      <p:ext uri="{BB962C8B-B14F-4D97-AF65-F5344CB8AC3E}">
        <p14:creationId xmlns:p14="http://schemas.microsoft.com/office/powerpoint/2010/main" val="3736785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764704"/>
            <a:ext cx="8229600" cy="5472608"/>
          </a:xfrm>
        </p:spPr>
        <p:txBody>
          <a:bodyPr>
            <a:normAutofit fontScale="92500" lnSpcReduction="20000"/>
          </a:bodyPr>
          <a:lstStyle/>
          <a:p>
            <a:r>
              <a:rPr lang="en-US" altLang="ja-JP" dirty="0"/>
              <a:t>The differences of non-English-major student attitudes toward the teacher’s English use, depending on their levels, were also explored. </a:t>
            </a:r>
            <a:endParaRPr lang="en-US" altLang="ja-JP" dirty="0" smtClean="0"/>
          </a:p>
          <a:p>
            <a:r>
              <a:rPr lang="en-US" altLang="ja-JP" dirty="0" smtClean="0"/>
              <a:t>No </a:t>
            </a:r>
            <a:r>
              <a:rPr lang="en-US" altLang="ja-JP" dirty="0"/>
              <a:t>significant difference </a:t>
            </a:r>
            <a:r>
              <a:rPr lang="en-US" altLang="ja-JP" dirty="0" smtClean="0"/>
              <a:t>between </a:t>
            </a:r>
            <a:r>
              <a:rPr lang="en-US" altLang="ja-JP" dirty="0"/>
              <a:t>the two levels of students in 15 contexts in class. </a:t>
            </a:r>
            <a:endParaRPr lang="en-US" altLang="ja-JP" dirty="0" smtClean="0"/>
          </a:p>
          <a:p>
            <a:r>
              <a:rPr lang="en-US" altLang="ja-JP" dirty="0" smtClean="0"/>
              <a:t>No </a:t>
            </a:r>
            <a:r>
              <a:rPr lang="en-US" altLang="ja-JP" dirty="0"/>
              <a:t>significant differences between awareness of English ability and understanding the class content. </a:t>
            </a:r>
          </a:p>
          <a:p>
            <a:r>
              <a:rPr lang="ja-JP" altLang="en-US" dirty="0" smtClean="0"/>
              <a:t>→</a:t>
            </a:r>
            <a:r>
              <a:rPr lang="en-US" altLang="ja-JP" dirty="0" smtClean="0"/>
              <a:t>This </a:t>
            </a:r>
            <a:r>
              <a:rPr lang="en-US" altLang="ja-JP" dirty="0"/>
              <a:t>indicates that there were no differences between non-English-major student levels, meaning that in all 15 contexts both levels of students tended to have almost the same attitudes toward the teacher’s English use.</a:t>
            </a:r>
            <a:endParaRPr lang="ja-JP" altLang="en-US" dirty="0"/>
          </a:p>
          <a:p>
            <a:endParaRPr kumimoji="1" lang="ja-JP" altLang="en-US" dirty="0"/>
          </a:p>
        </p:txBody>
      </p:sp>
    </p:spTree>
    <p:extLst>
      <p:ext uri="{BB962C8B-B14F-4D97-AF65-F5344CB8AC3E}">
        <p14:creationId xmlns:p14="http://schemas.microsoft.com/office/powerpoint/2010/main" val="293113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i="1" dirty="0" smtClean="0"/>
              <a:t>4.2  Research </a:t>
            </a:r>
            <a:r>
              <a:rPr lang="en-US" altLang="ja-JP" i="1" dirty="0"/>
              <a:t>Objective (2)</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fontScale="77500" lnSpcReduction="20000"/>
          </a:bodyPr>
          <a:lstStyle/>
          <a:p>
            <a:r>
              <a:rPr lang="en-US" altLang="ja-JP" dirty="0"/>
              <a:t>English-major and non-English-major students were compared based upon the data results obtained from the research. </a:t>
            </a:r>
            <a:endParaRPr lang="en-US" altLang="ja-JP" dirty="0" smtClean="0"/>
          </a:p>
          <a:p>
            <a:r>
              <a:rPr lang="en-US" altLang="ja-JP" dirty="0" smtClean="0"/>
              <a:t>Remarkable </a:t>
            </a:r>
            <a:r>
              <a:rPr lang="en-US" altLang="ja-JP" dirty="0"/>
              <a:t>differences in awareness of the Japanese teacher’s English use between both groups. </a:t>
            </a:r>
            <a:endParaRPr lang="en-US" altLang="ja-JP" dirty="0" smtClean="0"/>
          </a:p>
          <a:p>
            <a:r>
              <a:rPr lang="en-US" altLang="ja-JP" dirty="0" smtClean="0"/>
              <a:t>The </a:t>
            </a:r>
            <a:r>
              <a:rPr lang="en-US" altLang="ja-JP" dirty="0"/>
              <a:t>mean scores of English-major students were higher than those of non-English-major students in all 15 teaching contexts (Table </a:t>
            </a:r>
            <a:r>
              <a:rPr lang="en-US" altLang="ja-JP" dirty="0" smtClean="0"/>
              <a:t>9).</a:t>
            </a:r>
          </a:p>
          <a:p>
            <a:r>
              <a:rPr lang="en-US" altLang="ja-JP" dirty="0"/>
              <a:t>F</a:t>
            </a:r>
            <a:r>
              <a:rPr lang="en-US" altLang="ja-JP" dirty="0" smtClean="0"/>
              <a:t>or </a:t>
            </a:r>
            <a:r>
              <a:rPr lang="en-US" altLang="ja-JP" dirty="0"/>
              <a:t>non-English </a:t>
            </a:r>
            <a:r>
              <a:rPr lang="en-US" altLang="ja-JP" dirty="0" smtClean="0"/>
              <a:t>majors: only </a:t>
            </a:r>
            <a:r>
              <a:rPr lang="en-US" altLang="ja-JP" dirty="0"/>
              <a:t>four out of 15 teaching contexts </a:t>
            </a:r>
            <a:r>
              <a:rPr lang="en-US" altLang="ja-JP" dirty="0" smtClean="0"/>
              <a:t>given </a:t>
            </a:r>
            <a:r>
              <a:rPr lang="en-US" altLang="ja-JP" dirty="0"/>
              <a:t>a mean score of over </a:t>
            </a:r>
            <a:r>
              <a:rPr lang="en-US" altLang="ja-JP" dirty="0" smtClean="0"/>
              <a:t>4.0. </a:t>
            </a:r>
          </a:p>
          <a:p>
            <a:r>
              <a:rPr lang="ja-JP" altLang="en-US" dirty="0" smtClean="0"/>
              <a:t>⇔</a:t>
            </a:r>
            <a:r>
              <a:rPr lang="en-US" altLang="ja-JP" dirty="0"/>
              <a:t> </a:t>
            </a:r>
            <a:r>
              <a:rPr lang="en-US" altLang="ja-JP" dirty="0" smtClean="0"/>
              <a:t>F</a:t>
            </a:r>
            <a:r>
              <a:rPr lang="en-US" altLang="ja-JP" dirty="0" smtClean="0"/>
              <a:t>or </a:t>
            </a:r>
            <a:r>
              <a:rPr lang="en-US" altLang="ja-JP" dirty="0"/>
              <a:t>English </a:t>
            </a:r>
            <a:r>
              <a:rPr lang="en-US" altLang="ja-JP" dirty="0" smtClean="0"/>
              <a:t>majors: </a:t>
            </a:r>
            <a:r>
              <a:rPr lang="en-US" altLang="ja-JP" dirty="0"/>
              <a:t>10 teaching contexts. </a:t>
            </a:r>
            <a:endParaRPr lang="en-US" altLang="ja-JP" dirty="0" smtClean="0"/>
          </a:p>
          <a:p>
            <a:r>
              <a:rPr lang="ja-JP" altLang="en-US" dirty="0" smtClean="0"/>
              <a:t>→ </a:t>
            </a:r>
            <a:r>
              <a:rPr lang="en-US" altLang="ja-JP" dirty="0" smtClean="0"/>
              <a:t>English-major </a:t>
            </a:r>
            <a:r>
              <a:rPr lang="en-US" altLang="ja-JP" dirty="0"/>
              <a:t>students appear to prefer the teacher’s use of English in class in almost all the contexts (Table 9).</a:t>
            </a:r>
            <a:endParaRPr lang="ja-JP" altLang="ja-JP" dirty="0"/>
          </a:p>
        </p:txBody>
      </p:sp>
    </p:spTree>
    <p:extLst>
      <p:ext uri="{BB962C8B-B14F-4D97-AF65-F5344CB8AC3E}">
        <p14:creationId xmlns:p14="http://schemas.microsoft.com/office/powerpoint/2010/main" val="4170123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62074"/>
          </a:xfrm>
        </p:spPr>
        <p:txBody>
          <a:bodyPr>
            <a:normAutofit fontScale="90000"/>
          </a:bodyPr>
          <a:lstStyle/>
          <a:p>
            <a:r>
              <a:rPr lang="en-US" altLang="ja-JP" b="1" dirty="0"/>
              <a:t>Table 9  Descriptive Analysis 3</a:t>
            </a:r>
            <a:endParaRPr lang="ja-JP" altLang="ja-JP"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228313474"/>
              </p:ext>
            </p:extLst>
          </p:nvPr>
        </p:nvGraphicFramePr>
        <p:xfrm>
          <a:off x="755576" y="1052736"/>
          <a:ext cx="7920880" cy="5407054"/>
        </p:xfrm>
        <a:graphic>
          <a:graphicData uri="http://schemas.openxmlformats.org/drawingml/2006/table">
            <a:tbl>
              <a:tblPr firstRow="1">
                <a:tableStyleId>{9D7B26C5-4107-4FEC-AEDC-1716B250A1EF}</a:tableStyleId>
              </a:tblPr>
              <a:tblGrid>
                <a:gridCol w="635056"/>
                <a:gridCol w="358285"/>
                <a:gridCol w="618933"/>
                <a:gridCol w="650287"/>
                <a:gridCol w="889438"/>
                <a:gridCol w="634164"/>
                <a:gridCol w="634164"/>
                <a:gridCol w="569886"/>
                <a:gridCol w="510555"/>
                <a:gridCol w="761350"/>
                <a:gridCol w="875108"/>
                <a:gridCol w="783654"/>
              </a:tblGrid>
              <a:tr h="147874">
                <a:tc>
                  <a:txBody>
                    <a:bodyPr/>
                    <a:lstStyle/>
                    <a:p>
                      <a:pPr algn="ctr">
                        <a:spcAft>
                          <a:spcPts val="0"/>
                        </a:spcAft>
                      </a:pPr>
                      <a:r>
                        <a:rPr lang="en-US" sz="1800" kern="0" dirty="0">
                          <a:effectLst/>
                        </a:rPr>
                        <a:t>Item</a:t>
                      </a:r>
                      <a:endParaRPr lang="ja-JP" sz="1800" kern="100" dirty="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G</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N</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M</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SD</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dirty="0">
                          <a:effectLst/>
                        </a:rPr>
                        <a:t>SE</a:t>
                      </a:r>
                      <a:endParaRPr lang="ja-JP" sz="1800" kern="100" dirty="0">
                        <a:solidFill>
                          <a:srgbClr val="000000"/>
                        </a:solidFill>
                        <a:effectLst/>
                        <a:latin typeface="Century"/>
                        <a:ea typeface="ＭＳ 明朝"/>
                        <a:cs typeface="Times New Roman"/>
                      </a:endParaRPr>
                    </a:p>
                  </a:txBody>
                  <a:tcPr marL="25683" marR="25683" marT="0" marB="0" anchor="ctr">
                    <a:lnR w="12700" cap="flat" cmpd="sng" algn="ctr">
                      <a:solidFill>
                        <a:schemeClr val="tx1"/>
                      </a:solidFill>
                      <a:prstDash val="solid"/>
                      <a:round/>
                      <a:headEnd type="none" w="med" len="med"/>
                      <a:tailEnd type="none" w="med" len="med"/>
                    </a:lnR>
                  </a:tcPr>
                </a:tc>
                <a:tc>
                  <a:txBody>
                    <a:bodyPr/>
                    <a:lstStyle/>
                    <a:p>
                      <a:pPr algn="ctr">
                        <a:spcAft>
                          <a:spcPts val="0"/>
                        </a:spcAft>
                      </a:pPr>
                      <a:r>
                        <a:rPr lang="en-US" sz="1800" kern="0">
                          <a:effectLst/>
                        </a:rPr>
                        <a:t>Item</a:t>
                      </a:r>
                      <a:endParaRPr lang="ja-JP" sz="1800" kern="100">
                        <a:solidFill>
                          <a:srgbClr val="000000"/>
                        </a:solidFill>
                        <a:effectLst/>
                        <a:latin typeface="Century"/>
                        <a:ea typeface="ＭＳ 明朝"/>
                        <a:cs typeface="Times New Roman"/>
                      </a:endParaRPr>
                    </a:p>
                  </a:txBody>
                  <a:tcPr marL="25683" marR="25683" marT="0" marB="0" anchor="ctr">
                    <a:lnL w="12700" cap="flat" cmpd="sng" algn="ctr">
                      <a:solidFill>
                        <a:schemeClr val="tx1"/>
                      </a:solidFill>
                      <a:prstDash val="solid"/>
                      <a:round/>
                      <a:headEnd type="none" w="med" len="med"/>
                      <a:tailEnd type="none" w="med" len="med"/>
                    </a:lnL>
                  </a:tcPr>
                </a:tc>
                <a:tc>
                  <a:txBody>
                    <a:bodyPr/>
                    <a:lstStyle/>
                    <a:p>
                      <a:pPr algn="ctr">
                        <a:spcAft>
                          <a:spcPts val="0"/>
                        </a:spcAft>
                      </a:pPr>
                      <a:r>
                        <a:rPr lang="en-US" sz="1800" kern="0">
                          <a:effectLst/>
                        </a:rPr>
                        <a:t>G</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N</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M</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SD</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SE</a:t>
                      </a:r>
                      <a:endParaRPr lang="ja-JP" sz="1800" kern="100">
                        <a:solidFill>
                          <a:srgbClr val="000000"/>
                        </a:solidFill>
                        <a:effectLst/>
                        <a:latin typeface="Century"/>
                        <a:ea typeface="ＭＳ 明朝"/>
                        <a:cs typeface="Times New Roman"/>
                      </a:endParaRPr>
                    </a:p>
                  </a:txBody>
                  <a:tcPr marL="25683" marR="25683" marT="0" marB="0" anchor="ctr"/>
                </a:tc>
              </a:tr>
              <a:tr h="369685">
                <a:tc>
                  <a:txBody>
                    <a:bodyPr/>
                    <a:lstStyle/>
                    <a:p>
                      <a:pPr algn="ctr">
                        <a:spcAft>
                          <a:spcPts val="0"/>
                        </a:spcAft>
                      </a:pPr>
                      <a:r>
                        <a:rPr lang="en-US" sz="1800" kern="0">
                          <a:effectLst/>
                        </a:rPr>
                        <a:t>1</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36</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4.11</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1.237</a:t>
                      </a:r>
                      <a:endParaRPr lang="ja-JP" sz="1800" kern="100">
                        <a:solidFill>
                          <a:srgbClr val="000000"/>
                        </a:solidFill>
                        <a:effectLst/>
                        <a:latin typeface="Century"/>
                        <a:ea typeface="ＭＳ 明朝"/>
                        <a:cs typeface="Times New Roman"/>
                      </a:endParaRPr>
                    </a:p>
                  </a:txBody>
                  <a:tcPr marL="25683" marR="25683" marT="0" marB="0" anchor="ctr"/>
                </a:tc>
                <a:tc rowSpan="2">
                  <a:txBody>
                    <a:bodyPr/>
                    <a:lstStyle/>
                    <a:p>
                      <a:pPr algn="ctr">
                        <a:spcAft>
                          <a:spcPts val="0"/>
                        </a:spcAft>
                      </a:pPr>
                      <a:r>
                        <a:rPr lang="en-US" sz="1800" kern="0">
                          <a:effectLst/>
                        </a:rPr>
                        <a:t>.206 </a:t>
                      </a:r>
                      <a:br>
                        <a:rPr lang="en-US" sz="1800" kern="0">
                          <a:effectLst/>
                        </a:rPr>
                      </a:br>
                      <a:r>
                        <a:rPr lang="en-US" sz="1800" kern="0">
                          <a:effectLst/>
                        </a:rPr>
                        <a:t>.119</a:t>
                      </a:r>
                      <a:endParaRPr lang="ja-JP" sz="1800" kern="100">
                        <a:solidFill>
                          <a:srgbClr val="000000"/>
                        </a:solidFill>
                        <a:effectLst/>
                        <a:latin typeface="Century"/>
                        <a:ea typeface="ＭＳ 明朝"/>
                        <a:cs typeface="Times New Roman"/>
                      </a:endParaRPr>
                    </a:p>
                  </a:txBody>
                  <a:tcPr marL="25683" marR="25683" marT="0" marB="0" anchor="ctr">
                    <a:lnR w="12700" cap="flat" cmpd="sng" algn="ctr">
                      <a:solidFill>
                        <a:schemeClr val="tx1"/>
                      </a:solidFill>
                      <a:prstDash val="solid"/>
                      <a:round/>
                      <a:headEnd type="none" w="med" len="med"/>
                      <a:tailEnd type="none" w="med" len="med"/>
                    </a:lnR>
                  </a:tcPr>
                </a:tc>
                <a:tc>
                  <a:txBody>
                    <a:bodyPr/>
                    <a:lstStyle/>
                    <a:p>
                      <a:pPr algn="ctr">
                        <a:spcAft>
                          <a:spcPts val="0"/>
                        </a:spcAft>
                      </a:pPr>
                      <a:r>
                        <a:rPr lang="en-US" sz="1800" kern="0">
                          <a:effectLst/>
                        </a:rPr>
                        <a:t>9</a:t>
                      </a:r>
                      <a:endParaRPr lang="ja-JP" sz="1800" kern="100">
                        <a:solidFill>
                          <a:srgbClr val="000000"/>
                        </a:solidFill>
                        <a:effectLst/>
                        <a:latin typeface="Century"/>
                        <a:ea typeface="ＭＳ 明朝"/>
                        <a:cs typeface="Times New Roman"/>
                      </a:endParaRPr>
                    </a:p>
                  </a:txBody>
                  <a:tcPr marL="25683" marR="25683" marT="0" marB="0" anchor="ctr">
                    <a:lnL w="12700" cap="flat" cmpd="sng" algn="ctr">
                      <a:solidFill>
                        <a:schemeClr val="tx1"/>
                      </a:solidFill>
                      <a:prstDash val="solid"/>
                      <a:round/>
                      <a:headEnd type="none" w="med" len="med"/>
                      <a:tailEnd type="none" w="med" len="med"/>
                    </a:lnL>
                  </a:tcPr>
                </a:tc>
                <a:tc>
                  <a:txBody>
                    <a:bodyPr/>
                    <a:lstStyle/>
                    <a:p>
                      <a:pPr algn="ctr">
                        <a:spcAft>
                          <a:spcPts val="0"/>
                        </a:spcAft>
                      </a:pPr>
                      <a:r>
                        <a:rPr lang="en-US" sz="1800" kern="0">
                          <a:effectLst/>
                        </a:rPr>
                        <a:t>1</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36</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4.08</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1.296</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 216      </a:t>
                      </a:r>
                      <a:endParaRPr lang="ja-JP" sz="1800" kern="100">
                        <a:solidFill>
                          <a:srgbClr val="000000"/>
                        </a:solidFill>
                        <a:effectLst/>
                        <a:latin typeface="Century"/>
                        <a:ea typeface="ＭＳ 明朝"/>
                        <a:cs typeface="Times New Roman"/>
                      </a:endParaRPr>
                    </a:p>
                  </a:txBody>
                  <a:tcPr marL="25683" marR="25683" marT="0" marB="0" anchor="ctr"/>
                </a:tc>
              </a:tr>
              <a:tr h="295748">
                <a:tc>
                  <a:txBody>
                    <a:bodyPr/>
                    <a:lstStyle/>
                    <a:p>
                      <a:endParaRPr lang="ja-JP" sz="1800" kern="100">
                        <a:solidFill>
                          <a:srgbClr val="000000"/>
                        </a:solidFill>
                        <a:effectLst/>
                        <a:latin typeface="Century"/>
                      </a:endParaRPr>
                    </a:p>
                  </a:txBody>
                  <a:tcPr marL="25683" marR="25683" marT="0" marB="0" anchor="ctr"/>
                </a:tc>
                <a:tc>
                  <a:txBody>
                    <a:bodyPr/>
                    <a:lstStyle/>
                    <a:p>
                      <a:pPr algn="ctr">
                        <a:spcAft>
                          <a:spcPts val="0"/>
                        </a:spcAft>
                      </a:pPr>
                      <a:r>
                        <a:rPr lang="en-US" sz="1800" kern="0">
                          <a:effectLst/>
                        </a:rPr>
                        <a:t>2</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83</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3.47</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1.086</a:t>
                      </a:r>
                      <a:endParaRPr lang="ja-JP" sz="1800" kern="100">
                        <a:solidFill>
                          <a:srgbClr val="000000"/>
                        </a:solidFill>
                        <a:effectLst/>
                        <a:latin typeface="Century"/>
                        <a:ea typeface="ＭＳ 明朝"/>
                        <a:cs typeface="Times New Roman"/>
                      </a:endParaRPr>
                    </a:p>
                  </a:txBody>
                  <a:tcPr marL="25683" marR="25683" marT="0" marB="0" anchor="ctr"/>
                </a:tc>
                <a:tc vMerge="1">
                  <a:txBody>
                    <a:bodyPr/>
                    <a:lstStyle/>
                    <a:p>
                      <a:endParaRPr kumimoji="1" lang="ja-JP" altLang="en-US"/>
                    </a:p>
                  </a:txBody>
                  <a:tcPr/>
                </a:tc>
                <a:tc>
                  <a:txBody>
                    <a:bodyPr/>
                    <a:lstStyle/>
                    <a:p>
                      <a:pPr algn="ctr">
                        <a:spcAft>
                          <a:spcPts val="0"/>
                        </a:spcAft>
                      </a:pPr>
                      <a:r>
                        <a:rPr lang="en-US" sz="1800" kern="0">
                          <a:effectLst/>
                        </a:rPr>
                        <a:t> </a:t>
                      </a:r>
                      <a:endParaRPr lang="ja-JP" sz="1800" kern="100">
                        <a:solidFill>
                          <a:srgbClr val="000000"/>
                        </a:solidFill>
                        <a:effectLst/>
                        <a:latin typeface="Century"/>
                        <a:ea typeface="ＭＳ 明朝"/>
                        <a:cs typeface="Times New Roman"/>
                      </a:endParaRPr>
                    </a:p>
                  </a:txBody>
                  <a:tcPr marL="25683" marR="25683" marT="0" marB="0" anchor="ctr">
                    <a:lnL w="12700" cap="flat" cmpd="sng" algn="ctr">
                      <a:solidFill>
                        <a:schemeClr val="tx1"/>
                      </a:solidFill>
                      <a:prstDash val="solid"/>
                      <a:round/>
                      <a:headEnd type="none" w="med" len="med"/>
                      <a:tailEnd type="none" w="med" len="med"/>
                    </a:lnL>
                  </a:tcPr>
                </a:tc>
                <a:tc>
                  <a:txBody>
                    <a:bodyPr/>
                    <a:lstStyle/>
                    <a:p>
                      <a:pPr algn="ctr">
                        <a:spcAft>
                          <a:spcPts val="0"/>
                        </a:spcAft>
                      </a:pPr>
                      <a:r>
                        <a:rPr lang="en-US" sz="1800" kern="0">
                          <a:effectLst/>
                        </a:rPr>
                        <a:t>2</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83</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3.83</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1.277</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 140</a:t>
                      </a:r>
                      <a:endParaRPr lang="ja-JP" sz="1800" kern="100">
                        <a:solidFill>
                          <a:srgbClr val="000000"/>
                        </a:solidFill>
                        <a:effectLst/>
                        <a:latin typeface="Century"/>
                        <a:ea typeface="ＭＳ 明朝"/>
                        <a:cs typeface="Times New Roman"/>
                      </a:endParaRPr>
                    </a:p>
                  </a:txBody>
                  <a:tcPr marL="25683" marR="25683" marT="0" marB="0" anchor="ctr"/>
                </a:tc>
              </a:tr>
              <a:tr h="295748">
                <a:tc>
                  <a:txBody>
                    <a:bodyPr/>
                    <a:lstStyle/>
                    <a:p>
                      <a:pPr algn="ctr">
                        <a:spcAft>
                          <a:spcPts val="0"/>
                        </a:spcAft>
                      </a:pPr>
                      <a:r>
                        <a:rPr lang="en-US" sz="1800" kern="0">
                          <a:effectLst/>
                        </a:rPr>
                        <a:t>2</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36</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3.36</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1.291</a:t>
                      </a:r>
                      <a:endParaRPr lang="ja-JP" sz="1800" kern="100">
                        <a:solidFill>
                          <a:srgbClr val="000000"/>
                        </a:solidFill>
                        <a:effectLst/>
                        <a:latin typeface="Century"/>
                        <a:ea typeface="ＭＳ 明朝"/>
                        <a:cs typeface="Times New Roman"/>
                      </a:endParaRPr>
                    </a:p>
                  </a:txBody>
                  <a:tcPr marL="25683" marR="25683" marT="0" marB="0" anchor="ctr"/>
                </a:tc>
                <a:tc rowSpan="2">
                  <a:txBody>
                    <a:bodyPr/>
                    <a:lstStyle/>
                    <a:p>
                      <a:pPr algn="ctr">
                        <a:spcAft>
                          <a:spcPts val="0"/>
                        </a:spcAft>
                      </a:pPr>
                      <a:r>
                        <a:rPr lang="en-US" sz="1800" kern="0">
                          <a:effectLst/>
                        </a:rPr>
                        <a:t>.215      </a:t>
                      </a:r>
                      <a:endParaRPr lang="ja-JP" sz="1800" kern="100">
                        <a:effectLst/>
                      </a:endParaRPr>
                    </a:p>
                    <a:p>
                      <a:pPr algn="ctr">
                        <a:spcAft>
                          <a:spcPts val="0"/>
                        </a:spcAft>
                      </a:pPr>
                      <a:r>
                        <a:rPr lang="en-US" sz="1800" kern="0">
                          <a:effectLst/>
                        </a:rPr>
                        <a:t>.110</a:t>
                      </a:r>
                      <a:endParaRPr lang="ja-JP" sz="1800" kern="100">
                        <a:solidFill>
                          <a:srgbClr val="000000"/>
                        </a:solidFill>
                        <a:effectLst/>
                        <a:latin typeface="Century"/>
                        <a:ea typeface="ＭＳ 明朝"/>
                        <a:cs typeface="Times New Roman"/>
                      </a:endParaRPr>
                    </a:p>
                  </a:txBody>
                  <a:tcPr marL="25683" marR="25683" marT="0" marB="0" anchor="ctr">
                    <a:lnR w="12700" cap="flat" cmpd="sng" algn="ctr">
                      <a:solidFill>
                        <a:schemeClr val="tx1"/>
                      </a:solidFill>
                      <a:prstDash val="solid"/>
                      <a:round/>
                      <a:headEnd type="none" w="med" len="med"/>
                      <a:tailEnd type="none" w="med" len="med"/>
                    </a:lnR>
                  </a:tcPr>
                </a:tc>
                <a:tc>
                  <a:txBody>
                    <a:bodyPr/>
                    <a:lstStyle/>
                    <a:p>
                      <a:pPr algn="ctr">
                        <a:spcAft>
                          <a:spcPts val="0"/>
                        </a:spcAft>
                      </a:pPr>
                      <a:r>
                        <a:rPr lang="en-US" sz="1800" kern="0">
                          <a:effectLst/>
                        </a:rPr>
                        <a:t>10</a:t>
                      </a:r>
                      <a:endParaRPr lang="ja-JP" sz="1800" kern="100">
                        <a:solidFill>
                          <a:srgbClr val="000000"/>
                        </a:solidFill>
                        <a:effectLst/>
                        <a:latin typeface="Century"/>
                        <a:ea typeface="ＭＳ 明朝"/>
                        <a:cs typeface="Times New Roman"/>
                      </a:endParaRPr>
                    </a:p>
                  </a:txBody>
                  <a:tcPr marL="25683" marR="25683" marT="0" marB="0" anchor="ctr">
                    <a:lnL w="12700" cap="flat" cmpd="sng" algn="ctr">
                      <a:solidFill>
                        <a:schemeClr val="tx1"/>
                      </a:solidFill>
                      <a:prstDash val="solid"/>
                      <a:round/>
                      <a:headEnd type="none" w="med" len="med"/>
                      <a:tailEnd type="none" w="med" len="med"/>
                    </a:lnL>
                  </a:tcPr>
                </a:tc>
                <a:tc>
                  <a:txBody>
                    <a:bodyPr/>
                    <a:lstStyle/>
                    <a:p>
                      <a:pPr algn="ctr">
                        <a:spcAft>
                          <a:spcPts val="0"/>
                        </a:spcAft>
                      </a:pPr>
                      <a:r>
                        <a:rPr lang="en-US" sz="1800" kern="0">
                          <a:effectLst/>
                        </a:rPr>
                        <a:t>1</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36</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4.06</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1.393</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.232</a:t>
                      </a:r>
                      <a:endParaRPr lang="ja-JP" sz="1800" kern="100">
                        <a:solidFill>
                          <a:srgbClr val="000000"/>
                        </a:solidFill>
                        <a:effectLst/>
                        <a:latin typeface="Century"/>
                        <a:ea typeface="ＭＳ 明朝"/>
                        <a:cs typeface="Times New Roman"/>
                      </a:endParaRPr>
                    </a:p>
                  </a:txBody>
                  <a:tcPr marL="25683" marR="25683" marT="0" marB="0" anchor="ctr"/>
                </a:tc>
              </a:tr>
              <a:tr h="295748">
                <a:tc>
                  <a:txBody>
                    <a:bodyPr/>
                    <a:lstStyle/>
                    <a:p>
                      <a:endParaRPr lang="ja-JP" sz="1800" kern="100">
                        <a:solidFill>
                          <a:srgbClr val="000000"/>
                        </a:solidFill>
                        <a:effectLst/>
                        <a:latin typeface="Century"/>
                      </a:endParaRPr>
                    </a:p>
                  </a:txBody>
                  <a:tcPr marL="25683" marR="25683" marT="0" marB="0" anchor="ctr"/>
                </a:tc>
                <a:tc>
                  <a:txBody>
                    <a:bodyPr/>
                    <a:lstStyle/>
                    <a:p>
                      <a:pPr algn="ctr">
                        <a:spcAft>
                          <a:spcPts val="0"/>
                        </a:spcAft>
                      </a:pPr>
                      <a:r>
                        <a:rPr lang="en-US" sz="1800" kern="0">
                          <a:effectLst/>
                        </a:rPr>
                        <a:t>2</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83</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2.98</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1.000</a:t>
                      </a:r>
                      <a:endParaRPr lang="ja-JP" sz="1800" kern="100">
                        <a:solidFill>
                          <a:srgbClr val="000000"/>
                        </a:solidFill>
                        <a:effectLst/>
                        <a:latin typeface="Century"/>
                        <a:ea typeface="ＭＳ 明朝"/>
                        <a:cs typeface="Times New Roman"/>
                      </a:endParaRPr>
                    </a:p>
                  </a:txBody>
                  <a:tcPr marL="25683" marR="25683" marT="0" marB="0" anchor="ctr"/>
                </a:tc>
                <a:tc vMerge="1">
                  <a:txBody>
                    <a:bodyPr/>
                    <a:lstStyle/>
                    <a:p>
                      <a:endParaRPr kumimoji="1" lang="ja-JP" altLang="en-US"/>
                    </a:p>
                  </a:txBody>
                  <a:tcPr/>
                </a:tc>
                <a:tc>
                  <a:txBody>
                    <a:bodyPr/>
                    <a:lstStyle/>
                    <a:p>
                      <a:pPr algn="ctr">
                        <a:spcAft>
                          <a:spcPts val="0"/>
                        </a:spcAft>
                      </a:pPr>
                      <a:r>
                        <a:rPr lang="en-US" sz="1800" kern="0">
                          <a:effectLst/>
                        </a:rPr>
                        <a:t> </a:t>
                      </a:r>
                      <a:endParaRPr lang="ja-JP" sz="1800" kern="100">
                        <a:solidFill>
                          <a:srgbClr val="000000"/>
                        </a:solidFill>
                        <a:effectLst/>
                        <a:latin typeface="Century"/>
                        <a:ea typeface="ＭＳ 明朝"/>
                        <a:cs typeface="Times New Roman"/>
                      </a:endParaRPr>
                    </a:p>
                  </a:txBody>
                  <a:tcPr marL="25683" marR="25683" marT="0" marB="0" anchor="ctr">
                    <a:lnL w="12700" cap="flat" cmpd="sng" algn="ctr">
                      <a:solidFill>
                        <a:schemeClr val="tx1"/>
                      </a:solidFill>
                      <a:prstDash val="solid"/>
                      <a:round/>
                      <a:headEnd type="none" w="med" len="med"/>
                      <a:tailEnd type="none" w="med" len="med"/>
                    </a:lnL>
                  </a:tcPr>
                </a:tc>
                <a:tc>
                  <a:txBody>
                    <a:bodyPr/>
                    <a:lstStyle/>
                    <a:p>
                      <a:pPr algn="ctr">
                        <a:spcAft>
                          <a:spcPts val="0"/>
                        </a:spcAft>
                      </a:pPr>
                      <a:r>
                        <a:rPr lang="en-US" sz="1800" kern="0">
                          <a:effectLst/>
                        </a:rPr>
                        <a:t>2</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83</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3.53</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1.272</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.140</a:t>
                      </a:r>
                      <a:endParaRPr lang="ja-JP" sz="1800" kern="100">
                        <a:solidFill>
                          <a:srgbClr val="000000"/>
                        </a:solidFill>
                        <a:effectLst/>
                        <a:latin typeface="Century"/>
                        <a:ea typeface="ＭＳ 明朝"/>
                        <a:cs typeface="Times New Roman"/>
                      </a:endParaRPr>
                    </a:p>
                  </a:txBody>
                  <a:tcPr marL="25683" marR="25683" marT="0" marB="0" anchor="ctr"/>
                </a:tc>
              </a:tr>
              <a:tr h="369685">
                <a:tc>
                  <a:txBody>
                    <a:bodyPr/>
                    <a:lstStyle/>
                    <a:p>
                      <a:pPr algn="ctr">
                        <a:spcAft>
                          <a:spcPts val="0"/>
                        </a:spcAft>
                      </a:pPr>
                      <a:r>
                        <a:rPr lang="en-US" sz="1800" kern="0">
                          <a:effectLst/>
                        </a:rPr>
                        <a:t>3</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36</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4.58</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1.156</a:t>
                      </a:r>
                      <a:endParaRPr lang="ja-JP" sz="1800" kern="100">
                        <a:solidFill>
                          <a:srgbClr val="000000"/>
                        </a:solidFill>
                        <a:effectLst/>
                        <a:latin typeface="Century"/>
                        <a:ea typeface="ＭＳ 明朝"/>
                        <a:cs typeface="Times New Roman"/>
                      </a:endParaRPr>
                    </a:p>
                  </a:txBody>
                  <a:tcPr marL="25683" marR="25683" marT="0" marB="0" anchor="ctr"/>
                </a:tc>
                <a:tc rowSpan="2">
                  <a:txBody>
                    <a:bodyPr/>
                    <a:lstStyle/>
                    <a:p>
                      <a:pPr algn="ctr">
                        <a:spcAft>
                          <a:spcPts val="0"/>
                        </a:spcAft>
                      </a:pPr>
                      <a:r>
                        <a:rPr lang="en-US" sz="1800" kern="0">
                          <a:effectLst/>
                        </a:rPr>
                        <a:t>.193 </a:t>
                      </a:r>
                      <a:br>
                        <a:rPr lang="en-US" sz="1800" kern="0">
                          <a:effectLst/>
                        </a:rPr>
                      </a:br>
                      <a:r>
                        <a:rPr lang="en-US" sz="1800" kern="0">
                          <a:effectLst/>
                        </a:rPr>
                        <a:t>.134</a:t>
                      </a:r>
                      <a:endParaRPr lang="ja-JP" sz="1800" kern="100">
                        <a:solidFill>
                          <a:srgbClr val="000000"/>
                        </a:solidFill>
                        <a:effectLst/>
                        <a:latin typeface="Century"/>
                        <a:ea typeface="ＭＳ 明朝"/>
                        <a:cs typeface="Times New Roman"/>
                      </a:endParaRPr>
                    </a:p>
                  </a:txBody>
                  <a:tcPr marL="25683" marR="25683" marT="0" marB="0" anchor="ctr">
                    <a:lnR w="12700" cap="flat" cmpd="sng" algn="ctr">
                      <a:solidFill>
                        <a:schemeClr val="tx1"/>
                      </a:solidFill>
                      <a:prstDash val="solid"/>
                      <a:round/>
                      <a:headEnd type="none" w="med" len="med"/>
                      <a:tailEnd type="none" w="med" len="med"/>
                    </a:lnR>
                  </a:tcPr>
                </a:tc>
                <a:tc>
                  <a:txBody>
                    <a:bodyPr/>
                    <a:lstStyle/>
                    <a:p>
                      <a:pPr algn="ctr">
                        <a:spcAft>
                          <a:spcPts val="0"/>
                        </a:spcAft>
                      </a:pPr>
                      <a:r>
                        <a:rPr lang="en-US" sz="1800" kern="0" dirty="0">
                          <a:effectLst/>
                        </a:rPr>
                        <a:t>11</a:t>
                      </a:r>
                      <a:endParaRPr lang="ja-JP" sz="1800" kern="100" dirty="0">
                        <a:solidFill>
                          <a:srgbClr val="000000"/>
                        </a:solidFill>
                        <a:effectLst/>
                        <a:latin typeface="Century"/>
                        <a:ea typeface="ＭＳ 明朝"/>
                        <a:cs typeface="Times New Roman"/>
                      </a:endParaRPr>
                    </a:p>
                  </a:txBody>
                  <a:tcPr marL="25683" marR="25683" marT="0" marB="0" anchor="ctr">
                    <a:lnL w="12700" cap="flat" cmpd="sng" algn="ctr">
                      <a:solidFill>
                        <a:schemeClr val="tx1"/>
                      </a:solidFill>
                      <a:prstDash val="solid"/>
                      <a:round/>
                      <a:headEnd type="none" w="med" len="med"/>
                      <a:tailEnd type="none" w="med" len="med"/>
                    </a:lnL>
                  </a:tcPr>
                </a:tc>
                <a:tc>
                  <a:txBody>
                    <a:bodyPr/>
                    <a:lstStyle/>
                    <a:p>
                      <a:pPr algn="ctr">
                        <a:spcAft>
                          <a:spcPts val="0"/>
                        </a:spcAft>
                      </a:pPr>
                      <a:r>
                        <a:rPr lang="en-US" sz="1800" kern="0">
                          <a:effectLst/>
                        </a:rPr>
                        <a:t>1</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36</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4.28</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1.210</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.202      </a:t>
                      </a:r>
                      <a:endParaRPr lang="ja-JP" sz="1800" kern="100">
                        <a:solidFill>
                          <a:srgbClr val="000000"/>
                        </a:solidFill>
                        <a:effectLst/>
                        <a:latin typeface="Century"/>
                        <a:ea typeface="ＭＳ 明朝"/>
                        <a:cs typeface="Times New Roman"/>
                      </a:endParaRPr>
                    </a:p>
                  </a:txBody>
                  <a:tcPr marL="25683" marR="25683" marT="0" marB="0" anchor="ctr"/>
                </a:tc>
              </a:tr>
              <a:tr h="295748">
                <a:tc>
                  <a:txBody>
                    <a:bodyPr/>
                    <a:lstStyle/>
                    <a:p>
                      <a:endParaRPr lang="ja-JP" sz="1800" kern="100">
                        <a:solidFill>
                          <a:srgbClr val="000000"/>
                        </a:solidFill>
                        <a:effectLst/>
                        <a:latin typeface="Century"/>
                      </a:endParaRPr>
                    </a:p>
                  </a:txBody>
                  <a:tcPr marL="25683" marR="25683" marT="0" marB="0" anchor="ctr"/>
                </a:tc>
                <a:tc>
                  <a:txBody>
                    <a:bodyPr/>
                    <a:lstStyle/>
                    <a:p>
                      <a:pPr algn="ctr">
                        <a:spcAft>
                          <a:spcPts val="0"/>
                        </a:spcAft>
                      </a:pPr>
                      <a:r>
                        <a:rPr lang="en-US" sz="1800" kern="0">
                          <a:effectLst/>
                        </a:rPr>
                        <a:t>2</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83</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4.04</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1.224</a:t>
                      </a:r>
                      <a:endParaRPr lang="ja-JP" sz="1800" kern="100">
                        <a:solidFill>
                          <a:srgbClr val="000000"/>
                        </a:solidFill>
                        <a:effectLst/>
                        <a:latin typeface="Century"/>
                        <a:ea typeface="ＭＳ 明朝"/>
                        <a:cs typeface="Times New Roman"/>
                      </a:endParaRPr>
                    </a:p>
                  </a:txBody>
                  <a:tcPr marL="25683" marR="25683" marT="0" marB="0" anchor="ctr"/>
                </a:tc>
                <a:tc vMerge="1">
                  <a:txBody>
                    <a:bodyPr/>
                    <a:lstStyle/>
                    <a:p>
                      <a:endParaRPr kumimoji="1" lang="ja-JP" altLang="en-US"/>
                    </a:p>
                  </a:txBody>
                  <a:tcPr/>
                </a:tc>
                <a:tc>
                  <a:txBody>
                    <a:bodyPr/>
                    <a:lstStyle/>
                    <a:p>
                      <a:pPr algn="ctr">
                        <a:spcAft>
                          <a:spcPts val="0"/>
                        </a:spcAft>
                      </a:pPr>
                      <a:r>
                        <a:rPr lang="en-US" sz="1800" kern="0">
                          <a:effectLst/>
                        </a:rPr>
                        <a:t> </a:t>
                      </a:r>
                      <a:endParaRPr lang="ja-JP" sz="1800" kern="100">
                        <a:solidFill>
                          <a:srgbClr val="000000"/>
                        </a:solidFill>
                        <a:effectLst/>
                        <a:latin typeface="Century"/>
                        <a:ea typeface="ＭＳ 明朝"/>
                        <a:cs typeface="Times New Roman"/>
                      </a:endParaRPr>
                    </a:p>
                  </a:txBody>
                  <a:tcPr marL="25683" marR="25683" marT="0" marB="0" anchor="ctr">
                    <a:lnL w="12700" cap="flat" cmpd="sng" algn="ctr">
                      <a:solidFill>
                        <a:schemeClr val="tx1"/>
                      </a:solidFill>
                      <a:prstDash val="solid"/>
                      <a:round/>
                      <a:headEnd type="none" w="med" len="med"/>
                      <a:tailEnd type="none" w="med" len="med"/>
                    </a:lnL>
                  </a:tcPr>
                </a:tc>
                <a:tc>
                  <a:txBody>
                    <a:bodyPr/>
                    <a:lstStyle/>
                    <a:p>
                      <a:pPr algn="ctr">
                        <a:spcAft>
                          <a:spcPts val="0"/>
                        </a:spcAft>
                      </a:pPr>
                      <a:r>
                        <a:rPr lang="en-US" sz="1800" kern="0">
                          <a:effectLst/>
                        </a:rPr>
                        <a:t>2</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83</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3.71</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1.077</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.118</a:t>
                      </a:r>
                      <a:endParaRPr lang="ja-JP" sz="1800" kern="100">
                        <a:solidFill>
                          <a:srgbClr val="000000"/>
                        </a:solidFill>
                        <a:effectLst/>
                        <a:latin typeface="Century"/>
                        <a:ea typeface="ＭＳ 明朝"/>
                        <a:cs typeface="Times New Roman"/>
                      </a:endParaRPr>
                    </a:p>
                  </a:txBody>
                  <a:tcPr marL="25683" marR="25683" marT="0" marB="0" anchor="ctr"/>
                </a:tc>
              </a:tr>
              <a:tr h="369685">
                <a:tc>
                  <a:txBody>
                    <a:bodyPr/>
                    <a:lstStyle/>
                    <a:p>
                      <a:pPr algn="ctr">
                        <a:spcAft>
                          <a:spcPts val="0"/>
                        </a:spcAft>
                      </a:pPr>
                      <a:r>
                        <a:rPr lang="en-US" sz="1800" kern="0">
                          <a:effectLst/>
                        </a:rPr>
                        <a:t>4</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36</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4.50</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1.108</a:t>
                      </a:r>
                      <a:endParaRPr lang="ja-JP" sz="1800" kern="100">
                        <a:solidFill>
                          <a:srgbClr val="000000"/>
                        </a:solidFill>
                        <a:effectLst/>
                        <a:latin typeface="Century"/>
                        <a:ea typeface="ＭＳ 明朝"/>
                        <a:cs typeface="Times New Roman"/>
                      </a:endParaRPr>
                    </a:p>
                  </a:txBody>
                  <a:tcPr marL="25683" marR="25683" marT="0" marB="0" anchor="ctr"/>
                </a:tc>
                <a:tc rowSpan="2">
                  <a:txBody>
                    <a:bodyPr/>
                    <a:lstStyle/>
                    <a:p>
                      <a:pPr algn="ctr">
                        <a:spcAft>
                          <a:spcPts val="0"/>
                        </a:spcAft>
                      </a:pPr>
                      <a:r>
                        <a:rPr lang="en-US" sz="1800" kern="0">
                          <a:effectLst/>
                        </a:rPr>
                        <a:t>.185</a:t>
                      </a:r>
                      <a:endParaRPr lang="ja-JP" sz="1800" kern="100">
                        <a:effectLst/>
                      </a:endParaRPr>
                    </a:p>
                    <a:p>
                      <a:pPr algn="ctr">
                        <a:spcAft>
                          <a:spcPts val="0"/>
                        </a:spcAft>
                      </a:pPr>
                      <a:r>
                        <a:rPr lang="en-US" sz="1800" kern="0">
                          <a:effectLst/>
                        </a:rPr>
                        <a:t>.112</a:t>
                      </a:r>
                      <a:endParaRPr lang="ja-JP" sz="1800" kern="100">
                        <a:solidFill>
                          <a:srgbClr val="000000"/>
                        </a:solidFill>
                        <a:effectLst/>
                        <a:latin typeface="Century"/>
                        <a:ea typeface="ＭＳ 明朝"/>
                        <a:cs typeface="Times New Roman"/>
                      </a:endParaRPr>
                    </a:p>
                  </a:txBody>
                  <a:tcPr marL="25683" marR="25683" marT="0" marB="0" anchor="ctr">
                    <a:lnR w="12700" cap="flat" cmpd="sng" algn="ctr">
                      <a:solidFill>
                        <a:schemeClr val="tx1"/>
                      </a:solidFill>
                      <a:prstDash val="solid"/>
                      <a:round/>
                      <a:headEnd type="none" w="med" len="med"/>
                      <a:tailEnd type="none" w="med" len="med"/>
                    </a:lnR>
                  </a:tcPr>
                </a:tc>
                <a:tc>
                  <a:txBody>
                    <a:bodyPr/>
                    <a:lstStyle/>
                    <a:p>
                      <a:pPr algn="ctr">
                        <a:spcAft>
                          <a:spcPts val="0"/>
                        </a:spcAft>
                      </a:pPr>
                      <a:r>
                        <a:rPr lang="en-US" sz="1800" kern="0">
                          <a:effectLst/>
                        </a:rPr>
                        <a:t>12</a:t>
                      </a:r>
                      <a:endParaRPr lang="ja-JP" sz="1800" kern="100">
                        <a:solidFill>
                          <a:srgbClr val="000000"/>
                        </a:solidFill>
                        <a:effectLst/>
                        <a:latin typeface="Century"/>
                        <a:ea typeface="ＭＳ 明朝"/>
                        <a:cs typeface="Times New Roman"/>
                      </a:endParaRPr>
                    </a:p>
                  </a:txBody>
                  <a:tcPr marL="25683" marR="25683" marT="0" marB="0" anchor="ctr">
                    <a:lnL w="12700" cap="flat" cmpd="sng" algn="ctr">
                      <a:solidFill>
                        <a:schemeClr val="tx1"/>
                      </a:solidFill>
                      <a:prstDash val="solid"/>
                      <a:round/>
                      <a:headEnd type="none" w="med" len="med"/>
                      <a:tailEnd type="none" w="med" len="med"/>
                    </a:lnL>
                  </a:tcPr>
                </a:tc>
                <a:tc>
                  <a:txBody>
                    <a:bodyPr/>
                    <a:lstStyle/>
                    <a:p>
                      <a:pPr algn="ctr">
                        <a:spcAft>
                          <a:spcPts val="0"/>
                        </a:spcAft>
                      </a:pPr>
                      <a:r>
                        <a:rPr lang="en-US" sz="1800" kern="0">
                          <a:effectLst/>
                        </a:rPr>
                        <a:t>1</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36</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4.72</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1.162</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.194      </a:t>
                      </a:r>
                      <a:endParaRPr lang="ja-JP" sz="1800" kern="100">
                        <a:solidFill>
                          <a:srgbClr val="000000"/>
                        </a:solidFill>
                        <a:effectLst/>
                        <a:latin typeface="Century"/>
                        <a:ea typeface="ＭＳ 明朝"/>
                        <a:cs typeface="Times New Roman"/>
                      </a:endParaRPr>
                    </a:p>
                  </a:txBody>
                  <a:tcPr marL="25683" marR="25683" marT="0" marB="0" anchor="ctr"/>
                </a:tc>
              </a:tr>
              <a:tr h="295748">
                <a:tc>
                  <a:txBody>
                    <a:bodyPr/>
                    <a:lstStyle/>
                    <a:p>
                      <a:endParaRPr lang="ja-JP" sz="1800" kern="100">
                        <a:solidFill>
                          <a:srgbClr val="000000"/>
                        </a:solidFill>
                        <a:effectLst/>
                        <a:latin typeface="Century"/>
                      </a:endParaRPr>
                    </a:p>
                  </a:txBody>
                  <a:tcPr marL="25683" marR="25683" marT="0" marB="0" anchor="ctr"/>
                </a:tc>
                <a:tc>
                  <a:txBody>
                    <a:bodyPr/>
                    <a:lstStyle/>
                    <a:p>
                      <a:pPr algn="ctr">
                        <a:spcAft>
                          <a:spcPts val="0"/>
                        </a:spcAft>
                      </a:pPr>
                      <a:r>
                        <a:rPr lang="en-US" sz="1800" kern="0">
                          <a:effectLst/>
                        </a:rPr>
                        <a:t>2</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83</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4.11</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1.024</a:t>
                      </a:r>
                      <a:endParaRPr lang="ja-JP" sz="1800" kern="100">
                        <a:solidFill>
                          <a:srgbClr val="000000"/>
                        </a:solidFill>
                        <a:effectLst/>
                        <a:latin typeface="Century"/>
                        <a:ea typeface="ＭＳ 明朝"/>
                        <a:cs typeface="Times New Roman"/>
                      </a:endParaRPr>
                    </a:p>
                  </a:txBody>
                  <a:tcPr marL="25683" marR="25683" marT="0" marB="0" anchor="ctr"/>
                </a:tc>
                <a:tc vMerge="1">
                  <a:txBody>
                    <a:bodyPr/>
                    <a:lstStyle/>
                    <a:p>
                      <a:endParaRPr kumimoji="1" lang="ja-JP" altLang="en-US"/>
                    </a:p>
                  </a:txBody>
                  <a:tcPr/>
                </a:tc>
                <a:tc>
                  <a:txBody>
                    <a:bodyPr/>
                    <a:lstStyle/>
                    <a:p>
                      <a:pPr algn="ctr">
                        <a:spcAft>
                          <a:spcPts val="0"/>
                        </a:spcAft>
                      </a:pPr>
                      <a:r>
                        <a:rPr lang="en-US" sz="1800" kern="0">
                          <a:effectLst/>
                        </a:rPr>
                        <a:t> </a:t>
                      </a:r>
                      <a:endParaRPr lang="ja-JP" sz="1800" kern="100">
                        <a:solidFill>
                          <a:srgbClr val="000000"/>
                        </a:solidFill>
                        <a:effectLst/>
                        <a:latin typeface="Century"/>
                        <a:ea typeface="ＭＳ 明朝"/>
                        <a:cs typeface="Times New Roman"/>
                      </a:endParaRPr>
                    </a:p>
                  </a:txBody>
                  <a:tcPr marL="25683" marR="25683" marT="0" marB="0" anchor="ctr">
                    <a:lnL w="12700" cap="flat" cmpd="sng" algn="ctr">
                      <a:solidFill>
                        <a:schemeClr val="tx1"/>
                      </a:solidFill>
                      <a:prstDash val="solid"/>
                      <a:round/>
                      <a:headEnd type="none" w="med" len="med"/>
                      <a:tailEnd type="none" w="med" len="med"/>
                    </a:lnL>
                  </a:tcPr>
                </a:tc>
                <a:tc>
                  <a:txBody>
                    <a:bodyPr/>
                    <a:lstStyle/>
                    <a:p>
                      <a:pPr algn="ctr">
                        <a:spcAft>
                          <a:spcPts val="0"/>
                        </a:spcAft>
                      </a:pPr>
                      <a:r>
                        <a:rPr lang="en-US" sz="1800" kern="0">
                          <a:effectLst/>
                        </a:rPr>
                        <a:t>2</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83</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4.18</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1.170</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.128</a:t>
                      </a:r>
                      <a:endParaRPr lang="ja-JP" sz="1800" kern="100">
                        <a:solidFill>
                          <a:srgbClr val="000000"/>
                        </a:solidFill>
                        <a:effectLst/>
                        <a:latin typeface="Century"/>
                        <a:ea typeface="ＭＳ 明朝"/>
                        <a:cs typeface="Times New Roman"/>
                      </a:endParaRPr>
                    </a:p>
                  </a:txBody>
                  <a:tcPr marL="25683" marR="25683" marT="0" marB="0" anchor="ctr"/>
                </a:tc>
              </a:tr>
              <a:tr h="369685">
                <a:tc>
                  <a:txBody>
                    <a:bodyPr/>
                    <a:lstStyle/>
                    <a:p>
                      <a:pPr algn="ctr">
                        <a:spcAft>
                          <a:spcPts val="0"/>
                        </a:spcAft>
                      </a:pPr>
                      <a:r>
                        <a:rPr lang="en-US" sz="1800" kern="0">
                          <a:effectLst/>
                        </a:rPr>
                        <a:t>5</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36</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3.92</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1.402</a:t>
                      </a:r>
                      <a:endParaRPr lang="ja-JP" sz="1800" kern="100">
                        <a:solidFill>
                          <a:srgbClr val="000000"/>
                        </a:solidFill>
                        <a:effectLst/>
                        <a:latin typeface="Century"/>
                        <a:ea typeface="ＭＳ 明朝"/>
                        <a:cs typeface="Times New Roman"/>
                      </a:endParaRPr>
                    </a:p>
                  </a:txBody>
                  <a:tcPr marL="25683" marR="25683" marT="0" marB="0" anchor="ctr"/>
                </a:tc>
                <a:tc rowSpan="2">
                  <a:txBody>
                    <a:bodyPr/>
                    <a:lstStyle/>
                    <a:p>
                      <a:pPr algn="ctr">
                        <a:spcAft>
                          <a:spcPts val="0"/>
                        </a:spcAft>
                      </a:pPr>
                      <a:r>
                        <a:rPr lang="en-US" sz="1800" kern="0">
                          <a:effectLst/>
                        </a:rPr>
                        <a:t>.234     </a:t>
                      </a:r>
                      <a:endParaRPr lang="ja-JP" sz="1800" kern="100">
                        <a:effectLst/>
                      </a:endParaRPr>
                    </a:p>
                    <a:p>
                      <a:pPr algn="ctr">
                        <a:spcAft>
                          <a:spcPts val="0"/>
                        </a:spcAft>
                      </a:pPr>
                      <a:r>
                        <a:rPr lang="en-US" sz="1800" kern="0">
                          <a:effectLst/>
                        </a:rPr>
                        <a:t>.137</a:t>
                      </a:r>
                      <a:endParaRPr lang="ja-JP" sz="1800" kern="100">
                        <a:solidFill>
                          <a:srgbClr val="000000"/>
                        </a:solidFill>
                        <a:effectLst/>
                        <a:latin typeface="Century"/>
                        <a:ea typeface="ＭＳ 明朝"/>
                        <a:cs typeface="Times New Roman"/>
                      </a:endParaRPr>
                    </a:p>
                  </a:txBody>
                  <a:tcPr marL="25683" marR="25683" marT="0" marB="0" anchor="ctr">
                    <a:lnR w="12700" cap="flat" cmpd="sng" algn="ctr">
                      <a:solidFill>
                        <a:schemeClr val="tx1"/>
                      </a:solidFill>
                      <a:prstDash val="solid"/>
                      <a:round/>
                      <a:headEnd type="none" w="med" len="med"/>
                      <a:tailEnd type="none" w="med" len="med"/>
                    </a:lnR>
                  </a:tcPr>
                </a:tc>
                <a:tc>
                  <a:txBody>
                    <a:bodyPr/>
                    <a:lstStyle/>
                    <a:p>
                      <a:pPr algn="ctr">
                        <a:spcAft>
                          <a:spcPts val="0"/>
                        </a:spcAft>
                      </a:pPr>
                      <a:r>
                        <a:rPr lang="en-US" sz="1800" kern="0">
                          <a:effectLst/>
                        </a:rPr>
                        <a:t>13</a:t>
                      </a:r>
                      <a:endParaRPr lang="ja-JP" sz="1800" kern="100">
                        <a:solidFill>
                          <a:srgbClr val="000000"/>
                        </a:solidFill>
                        <a:effectLst/>
                        <a:latin typeface="Century"/>
                        <a:ea typeface="ＭＳ 明朝"/>
                        <a:cs typeface="Times New Roman"/>
                      </a:endParaRPr>
                    </a:p>
                  </a:txBody>
                  <a:tcPr marL="25683" marR="25683" marT="0" marB="0" anchor="ctr">
                    <a:lnL w="12700" cap="flat" cmpd="sng" algn="ctr">
                      <a:solidFill>
                        <a:schemeClr val="tx1"/>
                      </a:solidFill>
                      <a:prstDash val="solid"/>
                      <a:round/>
                      <a:headEnd type="none" w="med" len="med"/>
                      <a:tailEnd type="none" w="med" len="med"/>
                    </a:lnL>
                  </a:tcPr>
                </a:tc>
                <a:tc>
                  <a:txBody>
                    <a:bodyPr/>
                    <a:lstStyle/>
                    <a:p>
                      <a:pPr algn="ctr">
                        <a:spcAft>
                          <a:spcPts val="0"/>
                        </a:spcAft>
                      </a:pPr>
                      <a:r>
                        <a:rPr lang="en-US" sz="1800" kern="0">
                          <a:effectLst/>
                        </a:rPr>
                        <a:t>1</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36</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4.53</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1.028</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.171     </a:t>
                      </a:r>
                      <a:endParaRPr lang="ja-JP" sz="1800" kern="100">
                        <a:solidFill>
                          <a:srgbClr val="000000"/>
                        </a:solidFill>
                        <a:effectLst/>
                        <a:latin typeface="Century"/>
                        <a:ea typeface="ＭＳ 明朝"/>
                        <a:cs typeface="Times New Roman"/>
                      </a:endParaRPr>
                    </a:p>
                  </a:txBody>
                  <a:tcPr marL="25683" marR="25683" marT="0" marB="0" anchor="ctr"/>
                </a:tc>
              </a:tr>
              <a:tr h="295748">
                <a:tc>
                  <a:txBody>
                    <a:bodyPr/>
                    <a:lstStyle/>
                    <a:p>
                      <a:endParaRPr lang="ja-JP" sz="1800" kern="100">
                        <a:solidFill>
                          <a:srgbClr val="000000"/>
                        </a:solidFill>
                        <a:effectLst/>
                        <a:latin typeface="Century"/>
                      </a:endParaRPr>
                    </a:p>
                  </a:txBody>
                  <a:tcPr marL="25683" marR="25683" marT="0" marB="0" anchor="ctr"/>
                </a:tc>
                <a:tc>
                  <a:txBody>
                    <a:bodyPr/>
                    <a:lstStyle/>
                    <a:p>
                      <a:pPr algn="ctr">
                        <a:spcAft>
                          <a:spcPts val="0"/>
                        </a:spcAft>
                      </a:pPr>
                      <a:r>
                        <a:rPr lang="en-US" sz="1800" kern="0">
                          <a:effectLst/>
                        </a:rPr>
                        <a:t>2</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83</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3.61</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1.248</a:t>
                      </a:r>
                      <a:endParaRPr lang="ja-JP" sz="1800" kern="100">
                        <a:solidFill>
                          <a:srgbClr val="000000"/>
                        </a:solidFill>
                        <a:effectLst/>
                        <a:latin typeface="Century"/>
                        <a:ea typeface="ＭＳ 明朝"/>
                        <a:cs typeface="Times New Roman"/>
                      </a:endParaRPr>
                    </a:p>
                  </a:txBody>
                  <a:tcPr marL="25683" marR="25683" marT="0" marB="0" anchor="ctr"/>
                </a:tc>
                <a:tc vMerge="1">
                  <a:txBody>
                    <a:bodyPr/>
                    <a:lstStyle/>
                    <a:p>
                      <a:endParaRPr kumimoji="1" lang="ja-JP" altLang="en-US"/>
                    </a:p>
                  </a:txBody>
                  <a:tcPr/>
                </a:tc>
                <a:tc>
                  <a:txBody>
                    <a:bodyPr/>
                    <a:lstStyle/>
                    <a:p>
                      <a:pPr algn="ctr">
                        <a:spcAft>
                          <a:spcPts val="0"/>
                        </a:spcAft>
                      </a:pPr>
                      <a:r>
                        <a:rPr lang="en-US" sz="1800" kern="0" dirty="0">
                          <a:effectLst/>
                        </a:rPr>
                        <a:t> </a:t>
                      </a:r>
                      <a:endParaRPr lang="ja-JP" sz="1800" kern="100" dirty="0">
                        <a:solidFill>
                          <a:srgbClr val="000000"/>
                        </a:solidFill>
                        <a:effectLst/>
                        <a:latin typeface="Century"/>
                        <a:ea typeface="ＭＳ 明朝"/>
                        <a:cs typeface="Times New Roman"/>
                      </a:endParaRPr>
                    </a:p>
                  </a:txBody>
                  <a:tcPr marL="25683" marR="25683" marT="0" marB="0" anchor="ctr">
                    <a:lnL w="12700" cap="flat" cmpd="sng" algn="ctr">
                      <a:solidFill>
                        <a:schemeClr val="tx1"/>
                      </a:solidFill>
                      <a:prstDash val="solid"/>
                      <a:round/>
                      <a:headEnd type="none" w="med" len="med"/>
                      <a:tailEnd type="none" w="med" len="med"/>
                    </a:lnL>
                  </a:tcPr>
                </a:tc>
                <a:tc>
                  <a:txBody>
                    <a:bodyPr/>
                    <a:lstStyle/>
                    <a:p>
                      <a:pPr algn="ctr">
                        <a:spcAft>
                          <a:spcPts val="0"/>
                        </a:spcAft>
                      </a:pPr>
                      <a:r>
                        <a:rPr lang="en-US" sz="1800" kern="0">
                          <a:effectLst/>
                        </a:rPr>
                        <a:t>2</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83</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4.14</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1.083</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.119</a:t>
                      </a:r>
                      <a:endParaRPr lang="ja-JP" sz="1800" kern="100">
                        <a:solidFill>
                          <a:srgbClr val="000000"/>
                        </a:solidFill>
                        <a:effectLst/>
                        <a:latin typeface="Century"/>
                        <a:ea typeface="ＭＳ 明朝"/>
                        <a:cs typeface="Times New Roman"/>
                      </a:endParaRPr>
                    </a:p>
                  </a:txBody>
                  <a:tcPr marL="25683" marR="25683" marT="0" marB="0" anchor="ctr"/>
                </a:tc>
              </a:tr>
              <a:tr h="369685">
                <a:tc>
                  <a:txBody>
                    <a:bodyPr/>
                    <a:lstStyle/>
                    <a:p>
                      <a:pPr algn="ctr">
                        <a:spcAft>
                          <a:spcPts val="0"/>
                        </a:spcAft>
                      </a:pPr>
                      <a:r>
                        <a:rPr lang="en-US" sz="1800" kern="0">
                          <a:effectLst/>
                        </a:rPr>
                        <a:t>6</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36</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3.50</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1.254</a:t>
                      </a:r>
                      <a:endParaRPr lang="ja-JP" sz="1800" kern="100">
                        <a:solidFill>
                          <a:srgbClr val="000000"/>
                        </a:solidFill>
                        <a:effectLst/>
                        <a:latin typeface="Century"/>
                        <a:ea typeface="ＭＳ 明朝"/>
                        <a:cs typeface="Times New Roman"/>
                      </a:endParaRPr>
                    </a:p>
                  </a:txBody>
                  <a:tcPr marL="25683" marR="25683" marT="0" marB="0" anchor="ctr"/>
                </a:tc>
                <a:tc rowSpan="2">
                  <a:txBody>
                    <a:bodyPr/>
                    <a:lstStyle/>
                    <a:p>
                      <a:pPr algn="ctr">
                        <a:spcAft>
                          <a:spcPts val="0"/>
                        </a:spcAft>
                      </a:pPr>
                      <a:r>
                        <a:rPr lang="en-US" sz="1800" kern="0">
                          <a:effectLst/>
                        </a:rPr>
                        <a:t>.209</a:t>
                      </a:r>
                      <a:endParaRPr lang="ja-JP" sz="1800" kern="100">
                        <a:effectLst/>
                      </a:endParaRPr>
                    </a:p>
                    <a:p>
                      <a:pPr algn="ctr">
                        <a:spcAft>
                          <a:spcPts val="0"/>
                        </a:spcAft>
                      </a:pPr>
                      <a:r>
                        <a:rPr lang="en-US" sz="1800" kern="0">
                          <a:effectLst/>
                        </a:rPr>
                        <a:t>.129</a:t>
                      </a:r>
                      <a:endParaRPr lang="ja-JP" sz="1800" kern="100">
                        <a:solidFill>
                          <a:srgbClr val="000000"/>
                        </a:solidFill>
                        <a:effectLst/>
                        <a:latin typeface="Century"/>
                        <a:ea typeface="ＭＳ 明朝"/>
                        <a:cs typeface="Times New Roman"/>
                      </a:endParaRPr>
                    </a:p>
                  </a:txBody>
                  <a:tcPr marL="25683" marR="25683" marT="0" marB="0" anchor="ctr">
                    <a:lnR w="12700" cap="flat" cmpd="sng" algn="ctr">
                      <a:solidFill>
                        <a:schemeClr val="tx1"/>
                      </a:solidFill>
                      <a:prstDash val="solid"/>
                      <a:round/>
                      <a:headEnd type="none" w="med" len="med"/>
                      <a:tailEnd type="none" w="med" len="med"/>
                    </a:lnR>
                  </a:tcPr>
                </a:tc>
                <a:tc>
                  <a:txBody>
                    <a:bodyPr/>
                    <a:lstStyle/>
                    <a:p>
                      <a:pPr algn="ctr">
                        <a:spcAft>
                          <a:spcPts val="0"/>
                        </a:spcAft>
                      </a:pPr>
                      <a:r>
                        <a:rPr lang="en-US" sz="1800" kern="0">
                          <a:effectLst/>
                        </a:rPr>
                        <a:t>14</a:t>
                      </a:r>
                      <a:endParaRPr lang="ja-JP" sz="1800" kern="100">
                        <a:solidFill>
                          <a:srgbClr val="000000"/>
                        </a:solidFill>
                        <a:effectLst/>
                        <a:latin typeface="Century"/>
                        <a:ea typeface="ＭＳ 明朝"/>
                        <a:cs typeface="Times New Roman"/>
                      </a:endParaRPr>
                    </a:p>
                  </a:txBody>
                  <a:tcPr marL="25683" marR="25683" marT="0" marB="0" anchor="ctr">
                    <a:lnL w="12700" cap="flat" cmpd="sng" algn="ctr">
                      <a:solidFill>
                        <a:schemeClr val="tx1"/>
                      </a:solidFill>
                      <a:prstDash val="solid"/>
                      <a:round/>
                      <a:headEnd type="none" w="med" len="med"/>
                      <a:tailEnd type="none" w="med" len="med"/>
                    </a:lnL>
                  </a:tcPr>
                </a:tc>
                <a:tc>
                  <a:txBody>
                    <a:bodyPr/>
                    <a:lstStyle/>
                    <a:p>
                      <a:pPr algn="ctr">
                        <a:spcAft>
                          <a:spcPts val="0"/>
                        </a:spcAft>
                      </a:pPr>
                      <a:r>
                        <a:rPr lang="en-US" sz="1800" kern="0">
                          <a:effectLst/>
                        </a:rPr>
                        <a:t>1</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36</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4.19</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1.037</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.173      </a:t>
                      </a:r>
                      <a:endParaRPr lang="ja-JP" sz="1800" kern="100">
                        <a:solidFill>
                          <a:srgbClr val="000000"/>
                        </a:solidFill>
                        <a:effectLst/>
                        <a:latin typeface="Century"/>
                        <a:ea typeface="ＭＳ 明朝"/>
                        <a:cs typeface="Times New Roman"/>
                      </a:endParaRPr>
                    </a:p>
                  </a:txBody>
                  <a:tcPr marL="25683" marR="25683" marT="0" marB="0" anchor="ctr"/>
                </a:tc>
              </a:tr>
              <a:tr h="295748">
                <a:tc>
                  <a:txBody>
                    <a:bodyPr/>
                    <a:lstStyle/>
                    <a:p>
                      <a:endParaRPr lang="ja-JP" sz="1800" kern="100">
                        <a:solidFill>
                          <a:srgbClr val="000000"/>
                        </a:solidFill>
                        <a:effectLst/>
                        <a:latin typeface="Century"/>
                      </a:endParaRPr>
                    </a:p>
                  </a:txBody>
                  <a:tcPr marL="25683" marR="25683" marT="0" marB="0" anchor="ctr"/>
                </a:tc>
                <a:tc>
                  <a:txBody>
                    <a:bodyPr/>
                    <a:lstStyle/>
                    <a:p>
                      <a:pPr algn="ctr">
                        <a:spcAft>
                          <a:spcPts val="0"/>
                        </a:spcAft>
                      </a:pPr>
                      <a:r>
                        <a:rPr lang="en-US" sz="1800" kern="0">
                          <a:effectLst/>
                        </a:rPr>
                        <a:t>2</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83</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2.89</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1.179</a:t>
                      </a:r>
                      <a:endParaRPr lang="ja-JP" sz="1800" kern="100">
                        <a:solidFill>
                          <a:srgbClr val="000000"/>
                        </a:solidFill>
                        <a:effectLst/>
                        <a:latin typeface="Century"/>
                        <a:ea typeface="ＭＳ 明朝"/>
                        <a:cs typeface="Times New Roman"/>
                      </a:endParaRPr>
                    </a:p>
                  </a:txBody>
                  <a:tcPr marL="25683" marR="25683" marT="0" marB="0" anchor="ctr"/>
                </a:tc>
                <a:tc vMerge="1">
                  <a:txBody>
                    <a:bodyPr/>
                    <a:lstStyle/>
                    <a:p>
                      <a:endParaRPr kumimoji="1" lang="ja-JP" altLang="en-US"/>
                    </a:p>
                  </a:txBody>
                  <a:tcPr/>
                </a:tc>
                <a:tc>
                  <a:txBody>
                    <a:bodyPr/>
                    <a:lstStyle/>
                    <a:p>
                      <a:pPr algn="ctr">
                        <a:spcAft>
                          <a:spcPts val="0"/>
                        </a:spcAft>
                      </a:pPr>
                      <a:r>
                        <a:rPr lang="en-US" sz="1800" kern="0">
                          <a:effectLst/>
                        </a:rPr>
                        <a:t> </a:t>
                      </a:r>
                      <a:endParaRPr lang="ja-JP" sz="1800" kern="100">
                        <a:solidFill>
                          <a:srgbClr val="000000"/>
                        </a:solidFill>
                        <a:effectLst/>
                        <a:latin typeface="Century"/>
                        <a:ea typeface="ＭＳ 明朝"/>
                        <a:cs typeface="Times New Roman"/>
                      </a:endParaRPr>
                    </a:p>
                  </a:txBody>
                  <a:tcPr marL="25683" marR="25683" marT="0" marB="0" anchor="ctr">
                    <a:lnL w="12700" cap="flat" cmpd="sng" algn="ctr">
                      <a:solidFill>
                        <a:schemeClr val="tx1"/>
                      </a:solidFill>
                      <a:prstDash val="solid"/>
                      <a:round/>
                      <a:headEnd type="none" w="med" len="med"/>
                      <a:tailEnd type="none" w="med" len="med"/>
                    </a:lnL>
                  </a:tcPr>
                </a:tc>
                <a:tc>
                  <a:txBody>
                    <a:bodyPr/>
                    <a:lstStyle/>
                    <a:p>
                      <a:pPr algn="ctr">
                        <a:spcAft>
                          <a:spcPts val="0"/>
                        </a:spcAft>
                      </a:pPr>
                      <a:r>
                        <a:rPr lang="en-US" sz="1800" kern="0">
                          <a:effectLst/>
                        </a:rPr>
                        <a:t>2</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83</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3.89</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1.190</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.131</a:t>
                      </a:r>
                      <a:endParaRPr lang="ja-JP" sz="1800" kern="100">
                        <a:solidFill>
                          <a:srgbClr val="000000"/>
                        </a:solidFill>
                        <a:effectLst/>
                        <a:latin typeface="Century"/>
                        <a:ea typeface="ＭＳ 明朝"/>
                        <a:cs typeface="Times New Roman"/>
                      </a:endParaRPr>
                    </a:p>
                  </a:txBody>
                  <a:tcPr marL="25683" marR="25683" marT="0" marB="0" anchor="ctr"/>
                </a:tc>
              </a:tr>
              <a:tr h="369685">
                <a:tc>
                  <a:txBody>
                    <a:bodyPr/>
                    <a:lstStyle/>
                    <a:p>
                      <a:pPr algn="ctr">
                        <a:spcAft>
                          <a:spcPts val="0"/>
                        </a:spcAft>
                      </a:pPr>
                      <a:r>
                        <a:rPr lang="en-US" sz="1800" kern="0">
                          <a:effectLst/>
                        </a:rPr>
                        <a:t>7</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36</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3.36</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1.175</a:t>
                      </a:r>
                      <a:endParaRPr lang="ja-JP" sz="1800" kern="100">
                        <a:solidFill>
                          <a:srgbClr val="000000"/>
                        </a:solidFill>
                        <a:effectLst/>
                        <a:latin typeface="Century"/>
                        <a:ea typeface="ＭＳ 明朝"/>
                        <a:cs typeface="Times New Roman"/>
                      </a:endParaRPr>
                    </a:p>
                  </a:txBody>
                  <a:tcPr marL="25683" marR="25683" marT="0" marB="0" anchor="ctr"/>
                </a:tc>
                <a:tc rowSpan="2">
                  <a:txBody>
                    <a:bodyPr/>
                    <a:lstStyle/>
                    <a:p>
                      <a:pPr algn="ctr">
                        <a:spcAft>
                          <a:spcPts val="0"/>
                        </a:spcAft>
                      </a:pPr>
                      <a:r>
                        <a:rPr lang="en-US" sz="1800" kern="0">
                          <a:effectLst/>
                        </a:rPr>
                        <a:t>.196   </a:t>
                      </a:r>
                      <a:endParaRPr lang="ja-JP" sz="1800" kern="100">
                        <a:effectLst/>
                      </a:endParaRPr>
                    </a:p>
                    <a:p>
                      <a:pPr algn="ctr">
                        <a:spcAft>
                          <a:spcPts val="0"/>
                        </a:spcAft>
                      </a:pPr>
                      <a:r>
                        <a:rPr lang="en-US" sz="1800" kern="0">
                          <a:effectLst/>
                        </a:rPr>
                        <a:t>.116</a:t>
                      </a:r>
                      <a:endParaRPr lang="ja-JP" sz="1800" kern="100">
                        <a:solidFill>
                          <a:srgbClr val="000000"/>
                        </a:solidFill>
                        <a:effectLst/>
                        <a:latin typeface="Century"/>
                        <a:ea typeface="ＭＳ 明朝"/>
                        <a:cs typeface="Times New Roman"/>
                      </a:endParaRPr>
                    </a:p>
                  </a:txBody>
                  <a:tcPr marL="25683" marR="25683" marT="0" marB="0" anchor="ctr">
                    <a:lnR w="12700" cap="flat" cmpd="sng" algn="ctr">
                      <a:solidFill>
                        <a:schemeClr val="tx1"/>
                      </a:solidFill>
                      <a:prstDash val="solid"/>
                      <a:round/>
                      <a:headEnd type="none" w="med" len="med"/>
                      <a:tailEnd type="none" w="med" len="med"/>
                    </a:lnR>
                  </a:tcPr>
                </a:tc>
                <a:tc>
                  <a:txBody>
                    <a:bodyPr/>
                    <a:lstStyle/>
                    <a:p>
                      <a:pPr algn="ctr">
                        <a:spcAft>
                          <a:spcPts val="0"/>
                        </a:spcAft>
                      </a:pPr>
                      <a:r>
                        <a:rPr lang="en-US" sz="1800" kern="0">
                          <a:effectLst/>
                        </a:rPr>
                        <a:t>15</a:t>
                      </a:r>
                      <a:endParaRPr lang="ja-JP" sz="1800" kern="100">
                        <a:solidFill>
                          <a:srgbClr val="000000"/>
                        </a:solidFill>
                        <a:effectLst/>
                        <a:latin typeface="Century"/>
                        <a:ea typeface="ＭＳ 明朝"/>
                        <a:cs typeface="Times New Roman"/>
                      </a:endParaRPr>
                    </a:p>
                  </a:txBody>
                  <a:tcPr marL="25683" marR="25683" marT="0" marB="0" anchor="ctr">
                    <a:lnL w="12700" cap="flat" cmpd="sng" algn="ctr">
                      <a:solidFill>
                        <a:schemeClr val="tx1"/>
                      </a:solidFill>
                      <a:prstDash val="solid"/>
                      <a:round/>
                      <a:headEnd type="none" w="med" len="med"/>
                      <a:tailEnd type="none" w="med" len="med"/>
                    </a:lnL>
                  </a:tcPr>
                </a:tc>
                <a:tc>
                  <a:txBody>
                    <a:bodyPr/>
                    <a:lstStyle/>
                    <a:p>
                      <a:pPr algn="ctr">
                        <a:spcAft>
                          <a:spcPts val="0"/>
                        </a:spcAft>
                      </a:pPr>
                      <a:r>
                        <a:rPr lang="en-US" sz="1800" kern="0">
                          <a:effectLst/>
                        </a:rPr>
                        <a:t>1</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36</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4.11</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1.635</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.272      </a:t>
                      </a:r>
                      <a:endParaRPr lang="ja-JP" sz="1800" kern="100">
                        <a:solidFill>
                          <a:srgbClr val="000000"/>
                        </a:solidFill>
                        <a:effectLst/>
                        <a:latin typeface="Century"/>
                        <a:ea typeface="ＭＳ 明朝"/>
                        <a:cs typeface="Times New Roman"/>
                      </a:endParaRPr>
                    </a:p>
                  </a:txBody>
                  <a:tcPr marL="25683" marR="25683" marT="0" marB="0" anchor="ctr"/>
                </a:tc>
              </a:tr>
              <a:tr h="295748">
                <a:tc>
                  <a:txBody>
                    <a:bodyPr/>
                    <a:lstStyle/>
                    <a:p>
                      <a:endParaRPr lang="ja-JP" sz="1800" kern="100">
                        <a:solidFill>
                          <a:srgbClr val="000000"/>
                        </a:solidFill>
                        <a:effectLst/>
                        <a:latin typeface="Century"/>
                      </a:endParaRPr>
                    </a:p>
                  </a:txBody>
                  <a:tcPr marL="25683" marR="25683" marT="0" marB="0" anchor="ctr"/>
                </a:tc>
                <a:tc>
                  <a:txBody>
                    <a:bodyPr/>
                    <a:lstStyle/>
                    <a:p>
                      <a:pPr algn="ctr">
                        <a:spcAft>
                          <a:spcPts val="0"/>
                        </a:spcAft>
                      </a:pPr>
                      <a:r>
                        <a:rPr lang="en-US" sz="1800" kern="0">
                          <a:effectLst/>
                        </a:rPr>
                        <a:t>2</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83</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3.16</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1.053</a:t>
                      </a:r>
                      <a:endParaRPr lang="ja-JP" sz="1800" kern="100">
                        <a:solidFill>
                          <a:srgbClr val="000000"/>
                        </a:solidFill>
                        <a:effectLst/>
                        <a:latin typeface="Century"/>
                        <a:ea typeface="ＭＳ 明朝"/>
                        <a:cs typeface="Times New Roman"/>
                      </a:endParaRPr>
                    </a:p>
                  </a:txBody>
                  <a:tcPr marL="25683" marR="25683" marT="0" marB="0" anchor="ctr"/>
                </a:tc>
                <a:tc vMerge="1">
                  <a:txBody>
                    <a:bodyPr/>
                    <a:lstStyle/>
                    <a:p>
                      <a:endParaRPr kumimoji="1" lang="ja-JP" altLang="en-US"/>
                    </a:p>
                  </a:txBody>
                  <a:tcPr/>
                </a:tc>
                <a:tc>
                  <a:txBody>
                    <a:bodyPr/>
                    <a:lstStyle/>
                    <a:p>
                      <a:pPr algn="ctr">
                        <a:spcAft>
                          <a:spcPts val="0"/>
                        </a:spcAft>
                      </a:pPr>
                      <a:r>
                        <a:rPr lang="en-US" sz="1800" kern="0">
                          <a:effectLst/>
                        </a:rPr>
                        <a:t> </a:t>
                      </a:r>
                      <a:endParaRPr lang="ja-JP" sz="1800" kern="100">
                        <a:solidFill>
                          <a:srgbClr val="000000"/>
                        </a:solidFill>
                        <a:effectLst/>
                        <a:latin typeface="Century"/>
                        <a:ea typeface="ＭＳ 明朝"/>
                        <a:cs typeface="Times New Roman"/>
                      </a:endParaRPr>
                    </a:p>
                  </a:txBody>
                  <a:tcPr marL="25683" marR="25683" marT="0" marB="0" anchor="ctr">
                    <a:lnL w="12700" cap="flat" cmpd="sng" algn="ctr">
                      <a:solidFill>
                        <a:schemeClr val="tx1"/>
                      </a:solidFill>
                      <a:prstDash val="solid"/>
                      <a:round/>
                      <a:headEnd type="none" w="med" len="med"/>
                      <a:tailEnd type="none" w="med" len="med"/>
                    </a:lnL>
                  </a:tcPr>
                </a:tc>
                <a:tc>
                  <a:txBody>
                    <a:bodyPr/>
                    <a:lstStyle/>
                    <a:p>
                      <a:pPr algn="ctr">
                        <a:spcAft>
                          <a:spcPts val="0"/>
                        </a:spcAft>
                      </a:pPr>
                      <a:r>
                        <a:rPr lang="en-US" sz="1800" kern="0">
                          <a:effectLst/>
                        </a:rPr>
                        <a:t>2</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83</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3.33</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1.231</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.135</a:t>
                      </a:r>
                      <a:endParaRPr lang="ja-JP" sz="1800" kern="100">
                        <a:solidFill>
                          <a:srgbClr val="000000"/>
                        </a:solidFill>
                        <a:effectLst/>
                        <a:latin typeface="Century"/>
                        <a:ea typeface="ＭＳ 明朝"/>
                        <a:cs typeface="Times New Roman"/>
                      </a:endParaRPr>
                    </a:p>
                  </a:txBody>
                  <a:tcPr marL="25683" marR="25683" marT="0" marB="0" anchor="ctr"/>
                </a:tc>
              </a:tr>
              <a:tr h="77017">
                <a:tc>
                  <a:txBody>
                    <a:bodyPr/>
                    <a:lstStyle/>
                    <a:p>
                      <a:pPr algn="ctr">
                        <a:spcAft>
                          <a:spcPts val="0"/>
                        </a:spcAft>
                      </a:pPr>
                      <a:r>
                        <a:rPr lang="en-US" sz="1800" kern="0">
                          <a:effectLst/>
                        </a:rPr>
                        <a:t>8</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36</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3.69</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1.451</a:t>
                      </a:r>
                      <a:endParaRPr lang="ja-JP" sz="1800" kern="100">
                        <a:solidFill>
                          <a:srgbClr val="000000"/>
                        </a:solidFill>
                        <a:effectLst/>
                        <a:latin typeface="Century"/>
                        <a:ea typeface="ＭＳ 明朝"/>
                        <a:cs typeface="Times New Roman"/>
                      </a:endParaRPr>
                    </a:p>
                  </a:txBody>
                  <a:tcPr marL="25683" marR="25683" marT="0" marB="0" anchor="ctr"/>
                </a:tc>
                <a:tc rowSpan="2">
                  <a:txBody>
                    <a:bodyPr/>
                    <a:lstStyle/>
                    <a:p>
                      <a:pPr algn="ctr">
                        <a:spcAft>
                          <a:spcPts val="0"/>
                        </a:spcAft>
                      </a:pPr>
                      <a:r>
                        <a:rPr lang="en-US" sz="1800" kern="0">
                          <a:effectLst/>
                        </a:rPr>
                        <a:t>.242      </a:t>
                      </a:r>
                      <a:endParaRPr lang="ja-JP" sz="1800" kern="100">
                        <a:effectLst/>
                      </a:endParaRPr>
                    </a:p>
                    <a:p>
                      <a:pPr algn="ctr">
                        <a:spcAft>
                          <a:spcPts val="0"/>
                        </a:spcAft>
                      </a:pPr>
                      <a:r>
                        <a:rPr lang="en-US" sz="1800" kern="0">
                          <a:effectLst/>
                        </a:rPr>
                        <a:t>.131</a:t>
                      </a:r>
                      <a:endParaRPr lang="ja-JP" sz="1800" kern="100">
                        <a:solidFill>
                          <a:srgbClr val="000000"/>
                        </a:solidFill>
                        <a:effectLst/>
                        <a:latin typeface="Century"/>
                        <a:ea typeface="ＭＳ 明朝"/>
                        <a:cs typeface="Times New Roman"/>
                      </a:endParaRPr>
                    </a:p>
                  </a:txBody>
                  <a:tcPr marL="25683" marR="25683" marT="0" marB="0" anchor="ctr">
                    <a:lnR w="12700" cap="flat" cmpd="sng" algn="ctr">
                      <a:solidFill>
                        <a:schemeClr val="tx1"/>
                      </a:solidFill>
                      <a:prstDash val="solid"/>
                      <a:round/>
                      <a:headEnd type="none" w="med" len="med"/>
                      <a:tailEnd type="none" w="med" len="med"/>
                    </a:lnR>
                  </a:tcPr>
                </a:tc>
                <a:tc gridSpan="6">
                  <a:txBody>
                    <a:bodyPr/>
                    <a:lstStyle/>
                    <a:p>
                      <a:pPr algn="just">
                        <a:spcAft>
                          <a:spcPts val="0"/>
                        </a:spcAft>
                      </a:pPr>
                      <a:r>
                        <a:rPr lang="ja-JP" sz="1800" kern="100">
                          <a:effectLst/>
                        </a:rPr>
                        <a:t> </a:t>
                      </a:r>
                      <a:endParaRPr lang="ja-JP" sz="1800" kern="100">
                        <a:solidFill>
                          <a:srgbClr val="000000"/>
                        </a:solidFill>
                        <a:effectLst/>
                        <a:latin typeface="Century"/>
                        <a:ea typeface="ＭＳ 明朝"/>
                        <a:cs typeface="Times New Roman"/>
                      </a:endParaRPr>
                    </a:p>
                  </a:txBody>
                  <a:tcPr marL="0" marR="0" marT="0" marB="0"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77017">
                <a:tc>
                  <a:txBody>
                    <a:bodyPr/>
                    <a:lstStyle/>
                    <a:p>
                      <a:endParaRPr lang="ja-JP" sz="1800" kern="100">
                        <a:solidFill>
                          <a:srgbClr val="000000"/>
                        </a:solidFill>
                        <a:effectLst/>
                        <a:latin typeface="Century"/>
                      </a:endParaRPr>
                    </a:p>
                  </a:txBody>
                  <a:tcPr marL="25683" marR="25683" marT="0" marB="0" anchor="ctr"/>
                </a:tc>
                <a:tc>
                  <a:txBody>
                    <a:bodyPr/>
                    <a:lstStyle/>
                    <a:p>
                      <a:pPr algn="ctr">
                        <a:spcAft>
                          <a:spcPts val="0"/>
                        </a:spcAft>
                      </a:pPr>
                      <a:r>
                        <a:rPr lang="en-US" sz="1800" kern="0">
                          <a:effectLst/>
                        </a:rPr>
                        <a:t>2</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83</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3.61</a:t>
                      </a:r>
                      <a:endParaRPr lang="ja-JP" sz="1800" kern="100">
                        <a:solidFill>
                          <a:srgbClr val="000000"/>
                        </a:solidFill>
                        <a:effectLst/>
                        <a:latin typeface="Century"/>
                        <a:ea typeface="ＭＳ 明朝"/>
                        <a:cs typeface="Times New Roman"/>
                      </a:endParaRPr>
                    </a:p>
                  </a:txBody>
                  <a:tcPr marL="25683" marR="25683" marT="0" marB="0" anchor="ctr"/>
                </a:tc>
                <a:tc>
                  <a:txBody>
                    <a:bodyPr/>
                    <a:lstStyle/>
                    <a:p>
                      <a:pPr algn="ctr">
                        <a:spcAft>
                          <a:spcPts val="0"/>
                        </a:spcAft>
                      </a:pPr>
                      <a:r>
                        <a:rPr lang="en-US" sz="1800" kern="0">
                          <a:effectLst/>
                        </a:rPr>
                        <a:t>1.198</a:t>
                      </a:r>
                      <a:endParaRPr lang="ja-JP" sz="1800" kern="100">
                        <a:solidFill>
                          <a:srgbClr val="000000"/>
                        </a:solidFill>
                        <a:effectLst/>
                        <a:latin typeface="Century"/>
                        <a:ea typeface="ＭＳ 明朝"/>
                        <a:cs typeface="Times New Roman"/>
                      </a:endParaRPr>
                    </a:p>
                  </a:txBody>
                  <a:tcPr marL="25683" marR="25683" marT="0" marB="0" anchor="ctr"/>
                </a:tc>
                <a:tc vMerge="1">
                  <a:txBody>
                    <a:bodyPr/>
                    <a:lstStyle/>
                    <a:p>
                      <a:endParaRPr kumimoji="1" lang="ja-JP" altLang="en-US"/>
                    </a:p>
                  </a:txBody>
                  <a:tcPr/>
                </a:tc>
                <a:tc gridSpan="6">
                  <a:txBody>
                    <a:bodyPr/>
                    <a:lstStyle/>
                    <a:p>
                      <a:pPr algn="just">
                        <a:spcAft>
                          <a:spcPts val="0"/>
                        </a:spcAft>
                      </a:pPr>
                      <a:r>
                        <a:rPr lang="ja-JP" sz="1800" kern="100" dirty="0">
                          <a:effectLst/>
                        </a:rPr>
                        <a:t> </a:t>
                      </a:r>
                      <a:endParaRPr lang="ja-JP" sz="1800" kern="100" dirty="0">
                        <a:solidFill>
                          <a:srgbClr val="000000"/>
                        </a:solidFill>
                        <a:effectLst/>
                        <a:latin typeface="Century"/>
                        <a:ea typeface="ＭＳ 明朝"/>
                        <a:cs typeface="Times New Roman"/>
                      </a:endParaRPr>
                    </a:p>
                  </a:txBody>
                  <a:tcPr marL="0" marR="0" marT="0" marB="0" anchor="ct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Tree>
    <p:extLst>
      <p:ext uri="{BB962C8B-B14F-4D97-AF65-F5344CB8AC3E}">
        <p14:creationId xmlns:p14="http://schemas.microsoft.com/office/powerpoint/2010/main" val="40616664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48680"/>
            <a:ext cx="8229600" cy="504056"/>
          </a:xfrm>
        </p:spPr>
        <p:txBody>
          <a:bodyPr>
            <a:noAutofit/>
          </a:bodyPr>
          <a:lstStyle/>
          <a:p>
            <a:r>
              <a:rPr lang="en-US" altLang="ja-JP" sz="3200" b="1" dirty="0"/>
              <a:t>Table 10  Comparison on Learners’ Awareness (</a:t>
            </a:r>
            <a:r>
              <a:rPr lang="en-US" altLang="ja-JP" sz="3200" b="1" i="1" dirty="0"/>
              <a:t>t</a:t>
            </a:r>
            <a:r>
              <a:rPr lang="en-US" altLang="ja-JP" sz="3200" b="1" dirty="0"/>
              <a:t>-test)</a:t>
            </a:r>
            <a:endParaRPr kumimoji="1" lang="ja-JP" altLang="en-US" sz="32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163029808"/>
              </p:ext>
            </p:extLst>
          </p:nvPr>
        </p:nvGraphicFramePr>
        <p:xfrm>
          <a:off x="2627784" y="1412776"/>
          <a:ext cx="3600399" cy="5112574"/>
        </p:xfrm>
        <a:graphic>
          <a:graphicData uri="http://schemas.openxmlformats.org/drawingml/2006/table">
            <a:tbl>
              <a:tblPr firstRow="1">
                <a:tableStyleId>{9D7B26C5-4107-4FEC-AEDC-1716B250A1EF}</a:tableStyleId>
              </a:tblPr>
              <a:tblGrid>
                <a:gridCol w="805457"/>
                <a:gridCol w="977984"/>
                <a:gridCol w="978969"/>
                <a:gridCol w="837989"/>
              </a:tblGrid>
              <a:tr h="377659">
                <a:tc>
                  <a:txBody>
                    <a:bodyPr/>
                    <a:lstStyle/>
                    <a:p>
                      <a:pPr algn="ctr">
                        <a:spcAft>
                          <a:spcPts val="0"/>
                        </a:spcAft>
                      </a:pPr>
                      <a:r>
                        <a:rPr lang="en-US" sz="1800" kern="0" dirty="0">
                          <a:effectLst/>
                        </a:rPr>
                        <a:t>Item</a:t>
                      </a:r>
                      <a:endParaRPr lang="ja-JP" sz="1800" kern="100" dirty="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i="1" kern="0" dirty="0">
                          <a:effectLst/>
                        </a:rPr>
                        <a:t>t</a:t>
                      </a:r>
                      <a:endParaRPr lang="ja-JP" sz="1800" i="1" kern="100" dirty="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i="1" kern="0" dirty="0">
                          <a:effectLst/>
                        </a:rPr>
                        <a:t>p</a:t>
                      </a:r>
                      <a:endParaRPr lang="ja-JP" sz="1800" i="1" kern="100" dirty="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i="1" kern="0" dirty="0" err="1">
                          <a:effectLst/>
                        </a:rPr>
                        <a:t>df</a:t>
                      </a:r>
                      <a:endParaRPr lang="ja-JP" sz="1800" i="1" kern="100" dirty="0">
                        <a:solidFill>
                          <a:srgbClr val="000000"/>
                        </a:solidFill>
                        <a:effectLst/>
                        <a:latin typeface="Century"/>
                        <a:ea typeface="ＭＳ 明朝"/>
                        <a:cs typeface="Times New Roman"/>
                      </a:endParaRPr>
                    </a:p>
                  </a:txBody>
                  <a:tcPr marL="68580" marR="68580" marT="0" marB="0" anchor="ctr"/>
                </a:tc>
              </a:tr>
              <a:tr h="315661">
                <a:tc>
                  <a:txBody>
                    <a:bodyPr/>
                    <a:lstStyle/>
                    <a:p>
                      <a:pPr marL="38100" marR="38100" algn="ctr">
                        <a:lnSpc>
                          <a:spcPts val="1600"/>
                        </a:lnSpc>
                        <a:spcAft>
                          <a:spcPts val="0"/>
                        </a:spcAft>
                      </a:pPr>
                      <a:r>
                        <a:rPr lang="en-US" sz="1800" kern="0">
                          <a:effectLst/>
                        </a:rPr>
                        <a:t>1</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2.836</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.005</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117</a:t>
                      </a:r>
                      <a:endParaRPr lang="ja-JP" sz="1800" kern="100">
                        <a:solidFill>
                          <a:srgbClr val="000000"/>
                        </a:solidFill>
                        <a:effectLst/>
                        <a:latin typeface="Century"/>
                        <a:ea typeface="ＭＳ 明朝"/>
                        <a:cs typeface="Times New Roman"/>
                      </a:endParaRPr>
                    </a:p>
                  </a:txBody>
                  <a:tcPr marL="68580" marR="68580" marT="0" marB="0" anchor="ctr"/>
                </a:tc>
              </a:tr>
              <a:tr h="315661">
                <a:tc>
                  <a:txBody>
                    <a:bodyPr/>
                    <a:lstStyle/>
                    <a:p>
                      <a:pPr marL="38100" marR="38100" algn="ctr">
                        <a:lnSpc>
                          <a:spcPts val="1600"/>
                        </a:lnSpc>
                        <a:spcAft>
                          <a:spcPts val="0"/>
                        </a:spcAft>
                      </a:pPr>
                      <a:r>
                        <a:rPr lang="en-US" sz="1800" kern="0">
                          <a:effectLst/>
                        </a:rPr>
                        <a:t>2</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1.763</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.081</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117</a:t>
                      </a:r>
                      <a:endParaRPr lang="ja-JP" sz="1800" kern="100">
                        <a:solidFill>
                          <a:srgbClr val="000000"/>
                        </a:solidFill>
                        <a:effectLst/>
                        <a:latin typeface="Century"/>
                        <a:ea typeface="ＭＳ 明朝"/>
                        <a:cs typeface="Times New Roman"/>
                      </a:endParaRPr>
                    </a:p>
                  </a:txBody>
                  <a:tcPr marL="68580" marR="68580" marT="0" marB="0" anchor="ctr"/>
                </a:tc>
              </a:tr>
              <a:tr h="315661">
                <a:tc>
                  <a:txBody>
                    <a:bodyPr/>
                    <a:lstStyle/>
                    <a:p>
                      <a:pPr algn="ctr">
                        <a:spcAft>
                          <a:spcPts val="0"/>
                        </a:spcAft>
                      </a:pPr>
                      <a:r>
                        <a:rPr lang="en-US" sz="1800" kern="0" dirty="0">
                          <a:effectLst/>
                        </a:rPr>
                        <a:t>3</a:t>
                      </a:r>
                      <a:endParaRPr lang="ja-JP" sz="1800" kern="100" dirty="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2.277</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.025</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117</a:t>
                      </a:r>
                      <a:endParaRPr lang="ja-JP" sz="1800" kern="100">
                        <a:solidFill>
                          <a:srgbClr val="000000"/>
                        </a:solidFill>
                        <a:effectLst/>
                        <a:latin typeface="Century"/>
                        <a:ea typeface="ＭＳ 明朝"/>
                        <a:cs typeface="Times New Roman"/>
                      </a:endParaRPr>
                    </a:p>
                  </a:txBody>
                  <a:tcPr marL="68580" marR="68580" marT="0" marB="0" anchor="ctr"/>
                </a:tc>
              </a:tr>
              <a:tr h="315661">
                <a:tc>
                  <a:txBody>
                    <a:bodyPr/>
                    <a:lstStyle/>
                    <a:p>
                      <a:pPr marL="38100" marR="38100" algn="ctr">
                        <a:lnSpc>
                          <a:spcPts val="1600"/>
                        </a:lnSpc>
                        <a:spcAft>
                          <a:spcPts val="0"/>
                        </a:spcAft>
                      </a:pPr>
                      <a:r>
                        <a:rPr lang="en-US" sz="1800" kern="0">
                          <a:effectLst/>
                        </a:rPr>
                        <a:t>4</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1.868</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.064</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117</a:t>
                      </a:r>
                      <a:endParaRPr lang="ja-JP" sz="1800" kern="100">
                        <a:solidFill>
                          <a:srgbClr val="000000"/>
                        </a:solidFill>
                        <a:effectLst/>
                        <a:latin typeface="Century"/>
                        <a:ea typeface="ＭＳ 明朝"/>
                        <a:cs typeface="Times New Roman"/>
                      </a:endParaRPr>
                    </a:p>
                  </a:txBody>
                  <a:tcPr marL="68580" marR="68580" marT="0" marB="0" anchor="ctr"/>
                </a:tc>
              </a:tr>
              <a:tr h="315661">
                <a:tc>
                  <a:txBody>
                    <a:bodyPr/>
                    <a:lstStyle/>
                    <a:p>
                      <a:pPr algn="ctr">
                        <a:spcAft>
                          <a:spcPts val="0"/>
                        </a:spcAft>
                      </a:pPr>
                      <a:r>
                        <a:rPr lang="en-US" sz="1800" kern="0">
                          <a:effectLst/>
                        </a:rPr>
                        <a:t>5</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dirty="0">
                          <a:effectLst/>
                        </a:rPr>
                        <a:t>1.169</a:t>
                      </a:r>
                      <a:endParaRPr lang="ja-JP" sz="1800" kern="100" dirty="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.245</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117</a:t>
                      </a:r>
                      <a:endParaRPr lang="ja-JP" sz="1800" kern="100">
                        <a:solidFill>
                          <a:srgbClr val="000000"/>
                        </a:solidFill>
                        <a:effectLst/>
                        <a:latin typeface="Century"/>
                        <a:ea typeface="ＭＳ 明朝"/>
                        <a:cs typeface="Times New Roman"/>
                      </a:endParaRPr>
                    </a:p>
                  </a:txBody>
                  <a:tcPr marL="68580" marR="68580" marT="0" marB="0" anchor="ctr"/>
                </a:tc>
              </a:tr>
              <a:tr h="315661">
                <a:tc>
                  <a:txBody>
                    <a:bodyPr/>
                    <a:lstStyle/>
                    <a:p>
                      <a:pPr marL="38100" marR="38100" algn="ctr">
                        <a:lnSpc>
                          <a:spcPts val="1600"/>
                        </a:lnSpc>
                        <a:spcAft>
                          <a:spcPts val="0"/>
                        </a:spcAft>
                      </a:pPr>
                      <a:r>
                        <a:rPr lang="en-US" sz="1800" kern="0">
                          <a:effectLst/>
                        </a:rPr>
                        <a:t>6</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2.537</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.013</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117</a:t>
                      </a:r>
                      <a:endParaRPr lang="ja-JP" sz="1800" kern="100">
                        <a:solidFill>
                          <a:srgbClr val="000000"/>
                        </a:solidFill>
                        <a:effectLst/>
                        <a:latin typeface="Century"/>
                        <a:ea typeface="ＭＳ 明朝"/>
                        <a:cs typeface="Times New Roman"/>
                      </a:endParaRPr>
                    </a:p>
                  </a:txBody>
                  <a:tcPr marL="68580" marR="68580" marT="0" marB="0" anchor="ctr"/>
                </a:tc>
              </a:tr>
              <a:tr h="315661">
                <a:tc>
                  <a:txBody>
                    <a:bodyPr/>
                    <a:lstStyle/>
                    <a:p>
                      <a:pPr marL="38100" marR="38100" algn="ctr">
                        <a:lnSpc>
                          <a:spcPts val="1600"/>
                        </a:lnSpc>
                        <a:spcAft>
                          <a:spcPts val="0"/>
                        </a:spcAft>
                      </a:pPr>
                      <a:r>
                        <a:rPr lang="en-US" sz="1800" kern="0">
                          <a:effectLst/>
                        </a:rPr>
                        <a:t>7</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.939</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dirty="0">
                          <a:effectLst/>
                        </a:rPr>
                        <a:t>.350</a:t>
                      </a:r>
                      <a:endParaRPr lang="ja-JP" sz="1800" kern="100" dirty="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117</a:t>
                      </a:r>
                      <a:endParaRPr lang="ja-JP" sz="1800" kern="100">
                        <a:solidFill>
                          <a:srgbClr val="000000"/>
                        </a:solidFill>
                        <a:effectLst/>
                        <a:latin typeface="Century"/>
                        <a:ea typeface="ＭＳ 明朝"/>
                        <a:cs typeface="Times New Roman"/>
                      </a:endParaRPr>
                    </a:p>
                  </a:txBody>
                  <a:tcPr marL="68580" marR="68580" marT="0" marB="0" anchor="ctr"/>
                </a:tc>
              </a:tr>
              <a:tr h="315661">
                <a:tc>
                  <a:txBody>
                    <a:bodyPr/>
                    <a:lstStyle/>
                    <a:p>
                      <a:pPr marL="38100" marR="38100" algn="ctr">
                        <a:lnSpc>
                          <a:spcPts val="1600"/>
                        </a:lnSpc>
                        <a:spcAft>
                          <a:spcPts val="0"/>
                        </a:spcAft>
                      </a:pPr>
                      <a:r>
                        <a:rPr lang="en-US" sz="1800" kern="0">
                          <a:effectLst/>
                        </a:rPr>
                        <a:t>8</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.313</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.754</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117</a:t>
                      </a:r>
                      <a:endParaRPr lang="ja-JP" sz="1800" kern="100">
                        <a:solidFill>
                          <a:srgbClr val="000000"/>
                        </a:solidFill>
                        <a:effectLst/>
                        <a:latin typeface="Century"/>
                        <a:ea typeface="ＭＳ 明朝"/>
                        <a:cs typeface="Times New Roman"/>
                      </a:endParaRPr>
                    </a:p>
                  </a:txBody>
                  <a:tcPr marL="68580" marR="68580" marT="0" marB="0" anchor="ctr"/>
                </a:tc>
              </a:tr>
              <a:tr h="315661">
                <a:tc>
                  <a:txBody>
                    <a:bodyPr/>
                    <a:lstStyle/>
                    <a:p>
                      <a:pPr marL="38100" marR="38100" algn="ctr">
                        <a:lnSpc>
                          <a:spcPts val="1600"/>
                        </a:lnSpc>
                        <a:spcAft>
                          <a:spcPts val="0"/>
                        </a:spcAft>
                      </a:pPr>
                      <a:r>
                        <a:rPr lang="en-US" sz="1800" kern="0">
                          <a:effectLst/>
                        </a:rPr>
                        <a:t>9</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.985</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.327</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117</a:t>
                      </a:r>
                      <a:endParaRPr lang="ja-JP" sz="1800" kern="100">
                        <a:solidFill>
                          <a:srgbClr val="000000"/>
                        </a:solidFill>
                        <a:effectLst/>
                        <a:latin typeface="Century"/>
                        <a:ea typeface="ＭＳ 明朝"/>
                        <a:cs typeface="Times New Roman"/>
                      </a:endParaRPr>
                    </a:p>
                  </a:txBody>
                  <a:tcPr marL="68580" marR="68580" marT="0" marB="0" anchor="ctr"/>
                </a:tc>
              </a:tr>
              <a:tr h="315661">
                <a:tc>
                  <a:txBody>
                    <a:bodyPr/>
                    <a:lstStyle/>
                    <a:p>
                      <a:pPr marL="38100" marR="38100" algn="ctr">
                        <a:lnSpc>
                          <a:spcPts val="1600"/>
                        </a:lnSpc>
                        <a:spcAft>
                          <a:spcPts val="0"/>
                        </a:spcAft>
                      </a:pPr>
                      <a:r>
                        <a:rPr lang="en-US" sz="1800" kern="0">
                          <a:effectLst/>
                        </a:rPr>
                        <a:t>10</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2.011</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.047</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117</a:t>
                      </a:r>
                      <a:endParaRPr lang="ja-JP" sz="1800" kern="100">
                        <a:solidFill>
                          <a:srgbClr val="000000"/>
                        </a:solidFill>
                        <a:effectLst/>
                        <a:latin typeface="Century"/>
                        <a:ea typeface="ＭＳ 明朝"/>
                        <a:cs typeface="Times New Roman"/>
                      </a:endParaRPr>
                    </a:p>
                  </a:txBody>
                  <a:tcPr marL="68580" marR="68580" marT="0" marB="0" anchor="ctr"/>
                </a:tc>
              </a:tr>
              <a:tr h="315661">
                <a:tc>
                  <a:txBody>
                    <a:bodyPr/>
                    <a:lstStyle/>
                    <a:p>
                      <a:pPr marL="38100" marR="38100" algn="ctr">
                        <a:lnSpc>
                          <a:spcPts val="1600"/>
                        </a:lnSpc>
                        <a:spcAft>
                          <a:spcPts val="0"/>
                        </a:spcAft>
                      </a:pPr>
                      <a:r>
                        <a:rPr lang="en-US" sz="1800" kern="0">
                          <a:effectLst/>
                        </a:rPr>
                        <a:t>11</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2.541</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.012</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117</a:t>
                      </a:r>
                      <a:endParaRPr lang="ja-JP" sz="1800" kern="100">
                        <a:solidFill>
                          <a:srgbClr val="000000"/>
                        </a:solidFill>
                        <a:effectLst/>
                        <a:latin typeface="Century"/>
                        <a:ea typeface="ＭＳ 明朝"/>
                        <a:cs typeface="Times New Roman"/>
                      </a:endParaRPr>
                    </a:p>
                  </a:txBody>
                  <a:tcPr marL="68580" marR="68580" marT="0" marB="0" anchor="ctr"/>
                </a:tc>
              </a:tr>
              <a:tr h="315661">
                <a:tc>
                  <a:txBody>
                    <a:bodyPr/>
                    <a:lstStyle/>
                    <a:p>
                      <a:pPr marL="38100" marR="38100" algn="ctr">
                        <a:lnSpc>
                          <a:spcPts val="1600"/>
                        </a:lnSpc>
                        <a:spcAft>
                          <a:spcPts val="0"/>
                        </a:spcAft>
                      </a:pPr>
                      <a:r>
                        <a:rPr lang="en-US" sz="1800" kern="0">
                          <a:effectLst/>
                        </a:rPr>
                        <a:t>12</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2.324</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.022</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117</a:t>
                      </a:r>
                      <a:endParaRPr lang="ja-JP" sz="1800" kern="100">
                        <a:solidFill>
                          <a:srgbClr val="000000"/>
                        </a:solidFill>
                        <a:effectLst/>
                        <a:latin typeface="Century"/>
                        <a:ea typeface="ＭＳ 明朝"/>
                        <a:cs typeface="Times New Roman"/>
                      </a:endParaRPr>
                    </a:p>
                  </a:txBody>
                  <a:tcPr marL="68580" marR="68580" marT="0" marB="0" anchor="ctr"/>
                </a:tc>
              </a:tr>
              <a:tr h="315661">
                <a:tc>
                  <a:txBody>
                    <a:bodyPr/>
                    <a:lstStyle/>
                    <a:p>
                      <a:pPr marL="38100" marR="38100" algn="ctr">
                        <a:lnSpc>
                          <a:spcPts val="1600"/>
                        </a:lnSpc>
                        <a:spcAft>
                          <a:spcPts val="0"/>
                        </a:spcAft>
                      </a:pPr>
                      <a:r>
                        <a:rPr lang="en-US" sz="1800" kern="0">
                          <a:effectLst/>
                        </a:rPr>
                        <a:t>13</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1.799</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.075</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117</a:t>
                      </a:r>
                      <a:endParaRPr lang="ja-JP" sz="1800" kern="100">
                        <a:solidFill>
                          <a:srgbClr val="000000"/>
                        </a:solidFill>
                        <a:effectLst/>
                        <a:latin typeface="Century"/>
                        <a:ea typeface="ＭＳ 明朝"/>
                        <a:cs typeface="Times New Roman"/>
                      </a:endParaRPr>
                    </a:p>
                  </a:txBody>
                  <a:tcPr marL="68580" marR="68580" marT="0" marB="0" anchor="ctr"/>
                </a:tc>
              </a:tr>
              <a:tr h="315661">
                <a:tc>
                  <a:txBody>
                    <a:bodyPr/>
                    <a:lstStyle/>
                    <a:p>
                      <a:pPr marL="38100" marR="38100" algn="ctr">
                        <a:lnSpc>
                          <a:spcPts val="1600"/>
                        </a:lnSpc>
                        <a:spcAft>
                          <a:spcPts val="0"/>
                        </a:spcAft>
                      </a:pPr>
                      <a:r>
                        <a:rPr lang="en-US" sz="1800" kern="0">
                          <a:effectLst/>
                        </a:rPr>
                        <a:t>14</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1.324</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.188</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117</a:t>
                      </a:r>
                      <a:endParaRPr lang="ja-JP" sz="1800" kern="100">
                        <a:solidFill>
                          <a:srgbClr val="000000"/>
                        </a:solidFill>
                        <a:effectLst/>
                        <a:latin typeface="Century"/>
                        <a:ea typeface="ＭＳ 明朝"/>
                        <a:cs typeface="Times New Roman"/>
                      </a:endParaRPr>
                    </a:p>
                  </a:txBody>
                  <a:tcPr marL="68580" marR="68580" marT="0" marB="0" anchor="ctr"/>
                </a:tc>
              </a:tr>
              <a:tr h="315661">
                <a:tc>
                  <a:txBody>
                    <a:bodyPr/>
                    <a:lstStyle/>
                    <a:p>
                      <a:pPr marL="38100" marR="38100" algn="ctr">
                        <a:lnSpc>
                          <a:spcPts val="1600"/>
                        </a:lnSpc>
                        <a:spcAft>
                          <a:spcPts val="0"/>
                        </a:spcAft>
                      </a:pPr>
                      <a:r>
                        <a:rPr lang="en-US" sz="1800" kern="0">
                          <a:effectLst/>
                        </a:rPr>
                        <a:t>15</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2.886</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a:effectLst/>
                        </a:rPr>
                        <a:t>.005</a:t>
                      </a:r>
                      <a:endParaRPr lang="ja-JP" sz="1800" kern="100">
                        <a:solidFill>
                          <a:srgbClr val="000000"/>
                        </a:solidFill>
                        <a:effectLst/>
                        <a:latin typeface="Century"/>
                        <a:ea typeface="ＭＳ 明朝"/>
                        <a:cs typeface="Times New Roman"/>
                      </a:endParaRPr>
                    </a:p>
                  </a:txBody>
                  <a:tcPr marL="68580" marR="68580" marT="0" marB="0" anchor="ctr"/>
                </a:tc>
                <a:tc>
                  <a:txBody>
                    <a:bodyPr/>
                    <a:lstStyle/>
                    <a:p>
                      <a:pPr marL="38100" marR="38100" algn="ctr">
                        <a:lnSpc>
                          <a:spcPts val="1600"/>
                        </a:lnSpc>
                        <a:spcAft>
                          <a:spcPts val="0"/>
                        </a:spcAft>
                      </a:pPr>
                      <a:r>
                        <a:rPr lang="en-US" sz="1800" kern="0" dirty="0">
                          <a:effectLst/>
                        </a:rPr>
                        <a:t>117</a:t>
                      </a:r>
                      <a:endParaRPr lang="ja-JP" sz="1800" kern="100" dirty="0">
                        <a:solidFill>
                          <a:srgbClr val="000000"/>
                        </a:solidFill>
                        <a:effectLst/>
                        <a:latin typeface="Century"/>
                        <a:ea typeface="ＭＳ 明朝"/>
                        <a:cs typeface="Times New Roman"/>
                      </a:endParaRPr>
                    </a:p>
                  </a:txBody>
                  <a:tcPr marL="68580" marR="68580" marT="0" marB="0" anchor="ctr"/>
                </a:tc>
              </a:tr>
            </a:tbl>
          </a:graphicData>
        </a:graphic>
      </p:graphicFrame>
    </p:spTree>
    <p:extLst>
      <p:ext uri="{BB962C8B-B14F-4D97-AF65-F5344CB8AC3E}">
        <p14:creationId xmlns:p14="http://schemas.microsoft.com/office/powerpoint/2010/main" val="5489866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836712"/>
            <a:ext cx="8229600" cy="5400600"/>
          </a:xfrm>
        </p:spPr>
        <p:txBody>
          <a:bodyPr>
            <a:normAutofit fontScale="77500" lnSpcReduction="20000"/>
          </a:bodyPr>
          <a:lstStyle/>
          <a:p>
            <a:r>
              <a:rPr lang="en-US" altLang="ja-JP" dirty="0"/>
              <a:t>When analyzing the data using the </a:t>
            </a:r>
            <a:r>
              <a:rPr lang="en-US" altLang="ja-JP" i="1" dirty="0"/>
              <a:t>t</a:t>
            </a:r>
            <a:r>
              <a:rPr lang="en-US" altLang="ja-JP" dirty="0"/>
              <a:t>-test, there were significant differences between English majors and that of non-English majors in seven teaching contexts (Table 10). English-major students, generally speaking, prefer the teacher to use English in class (</a:t>
            </a:r>
            <a:r>
              <a:rPr lang="en-US" altLang="ja-JP" i="1" dirty="0"/>
              <a:t>t</a:t>
            </a:r>
            <a:r>
              <a:rPr lang="en-US" altLang="ja-JP" dirty="0"/>
              <a:t>=5.603, </a:t>
            </a:r>
            <a:r>
              <a:rPr lang="en-US" altLang="ja-JP" i="1" dirty="0" err="1"/>
              <a:t>df</a:t>
            </a:r>
            <a:r>
              <a:rPr lang="en-US" altLang="ja-JP" dirty="0"/>
              <a:t>=117,</a:t>
            </a:r>
            <a:r>
              <a:rPr lang="en-US" altLang="ja-JP" i="1" dirty="0"/>
              <a:t> p</a:t>
            </a:r>
            <a:r>
              <a:rPr lang="en-US" altLang="ja-JP" dirty="0"/>
              <a:t>&lt;.</a:t>
            </a:r>
            <a:r>
              <a:rPr lang="en-US" altLang="ja-JP" dirty="0" smtClean="0"/>
              <a:t>001); Medium sized effect (</a:t>
            </a:r>
            <a:r>
              <a:rPr lang="en-US" altLang="ja-JP" i="1" dirty="0" smtClean="0"/>
              <a:t>r</a:t>
            </a:r>
            <a:r>
              <a:rPr lang="en-US" altLang="ja-JP" dirty="0" smtClean="0"/>
              <a:t>=.46). </a:t>
            </a:r>
          </a:p>
          <a:p>
            <a:r>
              <a:rPr lang="en-US" altLang="ja-JP" dirty="0" smtClean="0"/>
              <a:t>The </a:t>
            </a:r>
            <a:r>
              <a:rPr lang="en-US" altLang="ja-JP" dirty="0"/>
              <a:t>following preferred </a:t>
            </a:r>
            <a:r>
              <a:rPr lang="en-US" altLang="ja-JP" dirty="0" smtClean="0"/>
              <a:t>contexts: </a:t>
            </a:r>
          </a:p>
          <a:p>
            <a:r>
              <a:rPr lang="en-US" altLang="ja-JP" dirty="0" smtClean="0"/>
              <a:t>when </a:t>
            </a:r>
            <a:r>
              <a:rPr lang="en-US" altLang="ja-JP" dirty="0"/>
              <a:t>the </a:t>
            </a:r>
            <a:r>
              <a:rPr lang="en-US" altLang="ja-JP" dirty="0" smtClean="0"/>
              <a:t>teacher: </a:t>
            </a:r>
          </a:p>
          <a:p>
            <a:r>
              <a:rPr lang="en-US" altLang="ja-JP" dirty="0" smtClean="0"/>
              <a:t>explains </a:t>
            </a:r>
            <a:r>
              <a:rPr lang="en-US" altLang="ja-JP" dirty="0"/>
              <a:t>new words in English (Item 1</a:t>
            </a:r>
            <a:r>
              <a:rPr lang="en-US" altLang="ja-JP" dirty="0" smtClean="0"/>
              <a:t>)</a:t>
            </a:r>
          </a:p>
          <a:p>
            <a:r>
              <a:rPr lang="en-US" altLang="ja-JP" dirty="0" smtClean="0"/>
              <a:t>gives </a:t>
            </a:r>
            <a:r>
              <a:rPr lang="en-US" altLang="ja-JP" dirty="0"/>
              <a:t>instructions to students (Item 3</a:t>
            </a:r>
            <a:r>
              <a:rPr lang="en-US" altLang="ja-JP" dirty="0" smtClean="0"/>
              <a:t>)</a:t>
            </a:r>
          </a:p>
          <a:p>
            <a:r>
              <a:rPr lang="en-US" altLang="ja-JP" dirty="0" smtClean="0"/>
              <a:t>explains </a:t>
            </a:r>
            <a:r>
              <a:rPr lang="en-US" altLang="ja-JP" dirty="0" smtClean="0"/>
              <a:t>homework/assignments </a:t>
            </a:r>
            <a:r>
              <a:rPr lang="en-US" altLang="ja-JP" dirty="0"/>
              <a:t>and various activities such as playing games (Items 6 and 12</a:t>
            </a:r>
            <a:r>
              <a:rPr lang="en-US" altLang="ja-JP" dirty="0" smtClean="0"/>
              <a:t>) </a:t>
            </a:r>
            <a:endParaRPr lang="en-US" altLang="ja-JP" dirty="0" smtClean="0"/>
          </a:p>
          <a:p>
            <a:r>
              <a:rPr lang="en-US" altLang="ja-JP" dirty="0" smtClean="0"/>
              <a:t>relaxes </a:t>
            </a:r>
            <a:r>
              <a:rPr lang="en-US" altLang="ja-JP" dirty="0"/>
              <a:t>students (Item 10</a:t>
            </a:r>
            <a:r>
              <a:rPr lang="en-US" altLang="ja-JP" dirty="0" smtClean="0"/>
              <a:t>)</a:t>
            </a:r>
          </a:p>
          <a:p>
            <a:r>
              <a:rPr lang="en-US" altLang="ja-JP" dirty="0" smtClean="0"/>
              <a:t>creates </a:t>
            </a:r>
            <a:r>
              <a:rPr lang="en-US" altLang="ja-JP" dirty="0"/>
              <a:t>a good rapport (Item 11</a:t>
            </a:r>
            <a:r>
              <a:rPr lang="en-US" altLang="ja-JP" dirty="0" smtClean="0"/>
              <a:t>)</a:t>
            </a:r>
          </a:p>
          <a:p>
            <a:r>
              <a:rPr lang="en-US" altLang="ja-JP" dirty="0" smtClean="0"/>
              <a:t>gives </a:t>
            </a:r>
            <a:r>
              <a:rPr lang="en-US" altLang="ja-JP" dirty="0"/>
              <a:t>a warning to students (Item 15</a:t>
            </a:r>
            <a:r>
              <a:rPr lang="en-US" altLang="ja-JP" dirty="0" smtClean="0"/>
              <a:t>)</a:t>
            </a:r>
            <a:endParaRPr lang="en-US" altLang="ja-JP" dirty="0" smtClean="0"/>
          </a:p>
        </p:txBody>
      </p:sp>
    </p:spTree>
    <p:extLst>
      <p:ext uri="{BB962C8B-B14F-4D97-AF65-F5344CB8AC3E}">
        <p14:creationId xmlns:p14="http://schemas.microsoft.com/office/powerpoint/2010/main" val="1155927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b="1" dirty="0" smtClean="0"/>
              <a:t>1 Introduction </a:t>
            </a:r>
            <a:endParaRPr kumimoji="1" lang="ja-JP" altLang="en-US" dirty="0"/>
          </a:p>
        </p:txBody>
      </p:sp>
      <p:sp>
        <p:nvSpPr>
          <p:cNvPr id="3" name="コンテンツ プレースホルダー 2"/>
          <p:cNvSpPr>
            <a:spLocks noGrp="1"/>
          </p:cNvSpPr>
          <p:nvPr>
            <p:ph idx="1"/>
          </p:nvPr>
        </p:nvSpPr>
        <p:spPr>
          <a:xfrm>
            <a:off x="457200" y="1628800"/>
            <a:ext cx="8229600" cy="5040560"/>
          </a:xfrm>
        </p:spPr>
        <p:txBody>
          <a:bodyPr>
            <a:normAutofit fontScale="77500" lnSpcReduction="20000"/>
          </a:bodyPr>
          <a:lstStyle/>
          <a:p>
            <a:r>
              <a:rPr lang="en-US" altLang="ja-JP" dirty="0" smtClean="0"/>
              <a:t>In </a:t>
            </a:r>
            <a:r>
              <a:rPr lang="en-US" altLang="ja-JP" dirty="0"/>
              <a:t>Japan the Ministry of Education, Culture, Sports, Science and Technology (</a:t>
            </a:r>
            <a:r>
              <a:rPr lang="en-US" altLang="ja-JP" dirty="0" smtClean="0"/>
              <a:t>MEXT):  Changes </a:t>
            </a:r>
            <a:r>
              <a:rPr lang="en-US" altLang="ja-JP" dirty="0"/>
              <a:t>to English language instruction in mainstream education. </a:t>
            </a:r>
            <a:endParaRPr lang="en-US" altLang="ja-JP" dirty="0" smtClean="0"/>
          </a:p>
          <a:p>
            <a:r>
              <a:rPr lang="en-US" altLang="ja-JP" dirty="0"/>
              <a:t>P</a:t>
            </a:r>
            <a:r>
              <a:rPr lang="en-US" altLang="ja-JP" dirty="0" smtClean="0"/>
              <a:t>rimary sector:                                                                     Foreign </a:t>
            </a:r>
            <a:r>
              <a:rPr lang="en-US" altLang="ja-JP" dirty="0"/>
              <a:t>language activities (</a:t>
            </a:r>
            <a:r>
              <a:rPr lang="en-US" altLang="ja-JP" i="1" dirty="0" err="1"/>
              <a:t>gaikokugo</a:t>
            </a:r>
            <a:r>
              <a:rPr lang="en-US" altLang="ja-JP" i="1" dirty="0"/>
              <a:t> </a:t>
            </a:r>
            <a:r>
              <a:rPr lang="en-US" altLang="ja-JP" i="1" dirty="0" err="1"/>
              <a:t>katudou</a:t>
            </a:r>
            <a:r>
              <a:rPr lang="en-US" altLang="ja-JP" dirty="0"/>
              <a:t>), </a:t>
            </a:r>
            <a:r>
              <a:rPr lang="en-US" altLang="ja-JP" dirty="0" smtClean="0"/>
              <a:t>formally </a:t>
            </a:r>
            <a:r>
              <a:rPr lang="en-US" altLang="ja-JP" dirty="0"/>
              <a:t>introduced </a:t>
            </a:r>
            <a:r>
              <a:rPr lang="en-US" altLang="ja-JP" dirty="0" smtClean="0"/>
              <a:t>in 2011; many </a:t>
            </a:r>
            <a:r>
              <a:rPr lang="en-US" altLang="ja-JP" dirty="0"/>
              <a:t>primary teachers </a:t>
            </a:r>
            <a:r>
              <a:rPr lang="en-US" altLang="ja-JP" dirty="0" smtClean="0"/>
              <a:t>struggling </a:t>
            </a:r>
            <a:r>
              <a:rPr lang="en-US" altLang="ja-JP" dirty="0"/>
              <a:t>with the teaching method </a:t>
            </a:r>
            <a:r>
              <a:rPr lang="en-US" altLang="ja-JP" dirty="0" smtClean="0"/>
              <a:t>&amp; contents at school. </a:t>
            </a:r>
          </a:p>
          <a:p>
            <a:pPr marL="0" indent="0">
              <a:buNone/>
            </a:pPr>
            <a:r>
              <a:rPr lang="en-US" altLang="ja-JP" dirty="0" smtClean="0"/>
              <a:t>     </a:t>
            </a:r>
            <a:r>
              <a:rPr lang="ja-JP" altLang="en-US" dirty="0" smtClean="0"/>
              <a:t>→ </a:t>
            </a:r>
            <a:r>
              <a:rPr lang="en-US" altLang="ja-JP" dirty="0" smtClean="0"/>
              <a:t>Discuss English as a formal </a:t>
            </a:r>
            <a:r>
              <a:rPr lang="en-US" altLang="ja-JP" dirty="0"/>
              <a:t>English </a:t>
            </a:r>
            <a:r>
              <a:rPr lang="en-US" altLang="ja-JP" dirty="0" smtClean="0"/>
              <a:t>subject from now. </a:t>
            </a:r>
          </a:p>
          <a:p>
            <a:r>
              <a:rPr lang="en-US" altLang="ja-JP" dirty="0" smtClean="0"/>
              <a:t>Secondary sector:                                                                  English </a:t>
            </a:r>
            <a:r>
              <a:rPr lang="en-US" altLang="ja-JP" dirty="0"/>
              <a:t>language classes at senior high school </a:t>
            </a:r>
            <a:r>
              <a:rPr lang="en-US" altLang="ja-JP" dirty="0" smtClean="0"/>
              <a:t>taught </a:t>
            </a:r>
            <a:r>
              <a:rPr lang="en-US" altLang="ja-JP" dirty="0"/>
              <a:t>primarily through the medium of English in 2013 (</a:t>
            </a:r>
            <a:r>
              <a:rPr lang="en-US" altLang="ja-JP" dirty="0" smtClean="0"/>
              <a:t>MEXT’s announcement, 2008). </a:t>
            </a:r>
          </a:p>
          <a:p>
            <a:pPr marL="0" indent="0">
              <a:buNone/>
            </a:pPr>
            <a:r>
              <a:rPr lang="en-US" altLang="ja-JP" dirty="0"/>
              <a:t> </a:t>
            </a:r>
            <a:r>
              <a:rPr lang="en-US" altLang="ja-JP" dirty="0" smtClean="0"/>
              <a:t>     </a:t>
            </a:r>
            <a:r>
              <a:rPr lang="ja-JP" altLang="en-US" dirty="0" smtClean="0"/>
              <a:t>→ </a:t>
            </a:r>
            <a:r>
              <a:rPr lang="en-US" altLang="ja-JP" dirty="0"/>
              <a:t>M</a:t>
            </a:r>
            <a:r>
              <a:rPr lang="en-US" altLang="ja-JP" dirty="0" smtClean="0"/>
              <a:t>ixed </a:t>
            </a:r>
            <a:r>
              <a:rPr lang="en-US" altLang="ja-JP" dirty="0"/>
              <a:t>response from English teachers at high schools. </a:t>
            </a:r>
            <a:endParaRPr lang="ja-JP" altLang="ja-JP" dirty="0"/>
          </a:p>
          <a:p>
            <a:endParaRPr kumimoji="1" lang="ja-JP" altLang="en-US" dirty="0"/>
          </a:p>
        </p:txBody>
      </p:sp>
    </p:spTree>
    <p:extLst>
      <p:ext uri="{BB962C8B-B14F-4D97-AF65-F5344CB8AC3E}">
        <p14:creationId xmlns:p14="http://schemas.microsoft.com/office/powerpoint/2010/main" val="337433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980728"/>
            <a:ext cx="8229600" cy="5040560"/>
          </a:xfrm>
        </p:spPr>
        <p:txBody>
          <a:bodyPr>
            <a:normAutofit fontScale="77500" lnSpcReduction="20000"/>
          </a:bodyPr>
          <a:lstStyle/>
          <a:p>
            <a:r>
              <a:rPr lang="en-US" altLang="ja-JP" dirty="0"/>
              <a:t>Among them both groups tended to prefer to be taught in a quite different way in two teaching contexts: </a:t>
            </a:r>
            <a:r>
              <a:rPr lang="en-US" altLang="ja-JP" i="1" dirty="0"/>
              <a:t>explain new words</a:t>
            </a:r>
            <a:r>
              <a:rPr lang="en-US" altLang="ja-JP" dirty="0"/>
              <a:t> and</a:t>
            </a:r>
            <a:r>
              <a:rPr lang="en-US" altLang="ja-JP" i="1" dirty="0"/>
              <a:t> give a </a:t>
            </a:r>
            <a:r>
              <a:rPr lang="en-US" altLang="ja-JP" i="1" dirty="0" smtClean="0"/>
              <a:t>warning.</a:t>
            </a:r>
            <a:r>
              <a:rPr lang="en-US" altLang="ja-JP" dirty="0" smtClean="0"/>
              <a:t> </a:t>
            </a:r>
          </a:p>
          <a:p>
            <a:r>
              <a:rPr lang="ja-JP" altLang="en-US" dirty="0" smtClean="0"/>
              <a:t>→ </a:t>
            </a:r>
            <a:r>
              <a:rPr lang="en-US" altLang="ja-JP" dirty="0" smtClean="0"/>
              <a:t>English </a:t>
            </a:r>
            <a:r>
              <a:rPr lang="en-US" altLang="ja-JP" dirty="0"/>
              <a:t>majors desired to be taught in the target </a:t>
            </a:r>
            <a:r>
              <a:rPr lang="en-US" altLang="ja-JP" dirty="0" smtClean="0"/>
              <a:t>language. </a:t>
            </a:r>
            <a:endParaRPr lang="en-US" altLang="ja-JP" dirty="0" smtClean="0"/>
          </a:p>
          <a:p>
            <a:r>
              <a:rPr lang="ja-JP" altLang="en-US" dirty="0" smtClean="0"/>
              <a:t>⇔</a:t>
            </a:r>
            <a:r>
              <a:rPr lang="en-US" altLang="ja-JP" dirty="0" smtClean="0"/>
              <a:t> </a:t>
            </a:r>
            <a:r>
              <a:rPr lang="en-US" altLang="ja-JP" dirty="0"/>
              <a:t>N</a:t>
            </a:r>
            <a:r>
              <a:rPr lang="en-US" altLang="ja-JP" dirty="0" smtClean="0"/>
              <a:t>on-English </a:t>
            </a:r>
            <a:r>
              <a:rPr lang="en-US" altLang="ja-JP" dirty="0"/>
              <a:t>majors preferred the teacher to use the Japanese language. </a:t>
            </a:r>
            <a:endParaRPr lang="ja-JP" altLang="ja-JP" dirty="0"/>
          </a:p>
          <a:p>
            <a:r>
              <a:rPr lang="en-US" altLang="ja-JP" dirty="0" smtClean="0"/>
              <a:t>&lt;similarities </a:t>
            </a:r>
            <a:r>
              <a:rPr lang="en-US" altLang="ja-JP" dirty="0"/>
              <a:t>between the two groups in terms of awareness of the teacher’s English </a:t>
            </a:r>
            <a:r>
              <a:rPr lang="en-US" altLang="ja-JP" dirty="0" smtClean="0"/>
              <a:t>use&gt; </a:t>
            </a:r>
          </a:p>
          <a:p>
            <a:r>
              <a:rPr lang="en-US" altLang="ja-JP" dirty="0" smtClean="0"/>
              <a:t>English </a:t>
            </a:r>
            <a:r>
              <a:rPr lang="en-US" altLang="ja-JP" dirty="0"/>
              <a:t>major and non-English major students tended </a:t>
            </a:r>
            <a:r>
              <a:rPr lang="en-US" altLang="ja-JP" dirty="0" smtClean="0"/>
              <a:t>to:</a:t>
            </a:r>
          </a:p>
          <a:p>
            <a:r>
              <a:rPr lang="en-US" altLang="ja-JP" dirty="0" smtClean="0"/>
              <a:t>prefer </a:t>
            </a:r>
            <a:r>
              <a:rPr lang="en-US" altLang="ja-JP" dirty="0"/>
              <a:t>the teacher to use Japanese only in grammar instruction (Items 2 and 7). </a:t>
            </a:r>
            <a:endParaRPr lang="en-US" altLang="ja-JP" dirty="0" smtClean="0"/>
          </a:p>
          <a:p>
            <a:r>
              <a:rPr lang="en-US" altLang="ja-JP" dirty="0" smtClean="0"/>
              <a:t>want </a:t>
            </a:r>
            <a:r>
              <a:rPr lang="en-US" altLang="ja-JP" dirty="0"/>
              <a:t>to be taught in the target language in the contexts such as understanding the class content and evaluation. </a:t>
            </a:r>
            <a:endParaRPr lang="ja-JP" altLang="en-US" dirty="0"/>
          </a:p>
          <a:p>
            <a:endParaRPr kumimoji="1" lang="ja-JP" altLang="en-US" dirty="0"/>
          </a:p>
        </p:txBody>
      </p:sp>
    </p:spTree>
    <p:extLst>
      <p:ext uri="{BB962C8B-B14F-4D97-AF65-F5344CB8AC3E}">
        <p14:creationId xmlns:p14="http://schemas.microsoft.com/office/powerpoint/2010/main" val="1574142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368152"/>
          </a:xfrm>
        </p:spPr>
        <p:txBody>
          <a:bodyPr>
            <a:noAutofit/>
          </a:bodyPr>
          <a:lstStyle/>
          <a:p>
            <a:r>
              <a:rPr lang="en-US" altLang="ja-JP" sz="4000" i="1" dirty="0"/>
              <a:t>4.3 Research Question (3</a:t>
            </a:r>
            <a:r>
              <a:rPr lang="en-US" altLang="ja-JP" sz="4000" i="1" dirty="0" smtClean="0"/>
              <a:t>)</a:t>
            </a:r>
            <a:endParaRPr kumimoji="1" lang="ja-JP" altLang="en-US" sz="4000" dirty="0"/>
          </a:p>
        </p:txBody>
      </p:sp>
      <p:sp>
        <p:nvSpPr>
          <p:cNvPr id="3" name="コンテンツ プレースホルダー 2"/>
          <p:cNvSpPr>
            <a:spLocks noGrp="1"/>
          </p:cNvSpPr>
          <p:nvPr>
            <p:ph idx="1"/>
          </p:nvPr>
        </p:nvSpPr>
        <p:spPr>
          <a:xfrm>
            <a:off x="457200" y="1772816"/>
            <a:ext cx="8435280" cy="4536504"/>
          </a:xfrm>
        </p:spPr>
        <p:txBody>
          <a:bodyPr>
            <a:normAutofit fontScale="85000" lnSpcReduction="20000"/>
          </a:bodyPr>
          <a:lstStyle/>
          <a:p>
            <a:r>
              <a:rPr lang="en-US" altLang="ja-JP" dirty="0" smtClean="0"/>
              <a:t>Students’ free description (Item 17) in </a:t>
            </a:r>
            <a:r>
              <a:rPr lang="en-US" altLang="ja-JP" dirty="0"/>
              <a:t>terms of </a:t>
            </a:r>
            <a:r>
              <a:rPr lang="en-US" altLang="ja-JP" dirty="0" smtClean="0"/>
              <a:t>Item 16</a:t>
            </a:r>
            <a:r>
              <a:rPr lang="en-US" altLang="ja-JP" dirty="0"/>
              <a:t>, ‘The teacher should use English in </a:t>
            </a:r>
            <a:r>
              <a:rPr lang="en-US" altLang="ja-JP" dirty="0" smtClean="0"/>
              <a:t>class’: </a:t>
            </a:r>
          </a:p>
          <a:p>
            <a:r>
              <a:rPr lang="ja-JP" altLang="en-US" dirty="0" smtClean="0"/>
              <a:t>→ </a:t>
            </a:r>
            <a:r>
              <a:rPr lang="en-US" altLang="ja-JP" dirty="0" smtClean="0"/>
              <a:t>23 </a:t>
            </a:r>
            <a:r>
              <a:rPr lang="en-US" altLang="ja-JP" dirty="0"/>
              <a:t>out of the 83 </a:t>
            </a:r>
            <a:r>
              <a:rPr lang="en-US" altLang="ja-JP" dirty="0" smtClean="0"/>
              <a:t>participants answer:</a:t>
            </a:r>
          </a:p>
          <a:p>
            <a:r>
              <a:rPr lang="en-US" altLang="ja-JP" dirty="0"/>
              <a:t> </a:t>
            </a:r>
            <a:r>
              <a:rPr lang="en-US" altLang="ja-JP" dirty="0" smtClean="0"/>
              <a:t> (1) the </a:t>
            </a:r>
            <a:r>
              <a:rPr lang="en-US" altLang="ja-JP" dirty="0"/>
              <a:t>teacher’s English use is good for improving listening </a:t>
            </a:r>
            <a:r>
              <a:rPr lang="en-US" altLang="ja-JP" dirty="0" smtClean="0"/>
              <a:t>ability.</a:t>
            </a:r>
            <a:endParaRPr lang="en-US" altLang="ja-JP" dirty="0" smtClean="0"/>
          </a:p>
          <a:p>
            <a:r>
              <a:rPr lang="en-US" altLang="ja-JP" dirty="0"/>
              <a:t> </a:t>
            </a:r>
            <a:r>
              <a:rPr lang="en-US" altLang="ja-JP" dirty="0" smtClean="0"/>
              <a:t> (2) </a:t>
            </a:r>
            <a:r>
              <a:rPr lang="en-US" altLang="ja-JP" dirty="0"/>
              <a:t>they can get accustomed to listening to </a:t>
            </a:r>
            <a:r>
              <a:rPr lang="en-US" altLang="ja-JP" dirty="0" smtClean="0"/>
              <a:t>English. </a:t>
            </a:r>
          </a:p>
          <a:p>
            <a:r>
              <a:rPr lang="en-US" altLang="ja-JP" dirty="0" smtClean="0"/>
              <a:t>Four students: they </a:t>
            </a:r>
            <a:r>
              <a:rPr lang="en-US" altLang="ja-JP" dirty="0"/>
              <a:t>can focus on English </a:t>
            </a:r>
            <a:r>
              <a:rPr lang="en-US" altLang="ja-JP" dirty="0" smtClean="0"/>
              <a:t>studies. </a:t>
            </a:r>
          </a:p>
          <a:p>
            <a:r>
              <a:rPr lang="en-US" altLang="ja-JP" dirty="0" smtClean="0"/>
              <a:t>Four students: they </a:t>
            </a:r>
            <a:r>
              <a:rPr lang="en-US" altLang="ja-JP" dirty="0"/>
              <a:t>take it for granted that the teacher will employ English in English classes</a:t>
            </a:r>
            <a:r>
              <a:rPr lang="en-US" altLang="ja-JP" dirty="0" smtClean="0"/>
              <a:t>.  </a:t>
            </a:r>
          </a:p>
          <a:p>
            <a:r>
              <a:rPr lang="ja-JP" altLang="en-US" dirty="0"/>
              <a:t>→ </a:t>
            </a:r>
            <a:r>
              <a:rPr lang="en-US" altLang="ja-JP" dirty="0"/>
              <a:t>The main reason that the students</a:t>
            </a:r>
            <a:r>
              <a:rPr lang="en-US" altLang="ja-JP" b="1" dirty="0"/>
              <a:t> </a:t>
            </a:r>
            <a:r>
              <a:rPr lang="en-US" altLang="ja-JP" dirty="0"/>
              <a:t>give: the teacher should employ the target language in class to develop their ability in listening to English.</a:t>
            </a:r>
            <a:endParaRPr lang="ja-JP" altLang="en-US" dirty="0"/>
          </a:p>
          <a:p>
            <a:pPr marL="0" indent="0">
              <a:buNone/>
            </a:pPr>
            <a:endParaRPr lang="en-US" altLang="ja-JP" dirty="0" smtClean="0"/>
          </a:p>
          <a:p>
            <a:endParaRPr kumimoji="1" lang="ja-JP" altLang="en-US" dirty="0"/>
          </a:p>
        </p:txBody>
      </p:sp>
    </p:spTree>
    <p:extLst>
      <p:ext uri="{BB962C8B-B14F-4D97-AF65-F5344CB8AC3E}">
        <p14:creationId xmlns:p14="http://schemas.microsoft.com/office/powerpoint/2010/main" val="2641487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908721"/>
            <a:ext cx="8229600" cy="4176463"/>
          </a:xfrm>
        </p:spPr>
        <p:txBody>
          <a:bodyPr>
            <a:normAutofit lnSpcReduction="10000"/>
          </a:bodyPr>
          <a:lstStyle/>
          <a:p>
            <a:r>
              <a:rPr lang="en-US" altLang="ja-JP" dirty="0"/>
              <a:t>&lt;Negative responses&gt;</a:t>
            </a:r>
          </a:p>
          <a:p>
            <a:r>
              <a:rPr lang="en-US" altLang="ja-JP" dirty="0"/>
              <a:t>14 students: the teacher should play it by ear regarding his or her English use in class (e.g. grammar instruction or Japanese </a:t>
            </a:r>
            <a:r>
              <a:rPr lang="en-US" altLang="ja-JP" dirty="0" smtClean="0"/>
              <a:t>translation).</a:t>
            </a:r>
            <a:endParaRPr lang="en-US" altLang="ja-JP" dirty="0">
              <a:solidFill>
                <a:srgbClr val="FF0000"/>
              </a:solidFill>
            </a:endParaRPr>
          </a:p>
          <a:p>
            <a:r>
              <a:rPr lang="en-US" altLang="ja-JP" dirty="0" smtClean="0"/>
              <a:t>9 students: they </a:t>
            </a:r>
            <a:r>
              <a:rPr lang="en-US" altLang="ja-JP" dirty="0"/>
              <a:t>could not follow the English class or did not understand the class content.</a:t>
            </a:r>
          </a:p>
          <a:p>
            <a:r>
              <a:rPr lang="en-US" altLang="ja-JP" dirty="0" smtClean="0"/>
              <a:t>5 students: at </a:t>
            </a:r>
            <a:r>
              <a:rPr lang="en-US" altLang="ja-JP" dirty="0"/>
              <a:t>the teacher’s L1 use promoted a better understanding of the class content. </a:t>
            </a:r>
          </a:p>
        </p:txBody>
      </p:sp>
    </p:spTree>
    <p:extLst>
      <p:ext uri="{BB962C8B-B14F-4D97-AF65-F5344CB8AC3E}">
        <p14:creationId xmlns:p14="http://schemas.microsoft.com/office/powerpoint/2010/main" val="2210115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b="1" dirty="0"/>
              <a:t>Table 11  Results of Free Description </a:t>
            </a:r>
            <a:r>
              <a:rPr lang="en-US" altLang="ja-JP" sz="3600" b="1" dirty="0"/>
              <a:t>(Non-English majors)</a:t>
            </a:r>
            <a:endParaRPr lang="ja-JP" altLang="ja-JP" sz="36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695683638"/>
              </p:ext>
            </p:extLst>
          </p:nvPr>
        </p:nvGraphicFramePr>
        <p:xfrm>
          <a:off x="1115616" y="1772817"/>
          <a:ext cx="7128792" cy="4608512"/>
        </p:xfrm>
        <a:graphic>
          <a:graphicData uri="http://schemas.openxmlformats.org/drawingml/2006/table">
            <a:tbl>
              <a:tblPr firstRow="1">
                <a:tableStyleId>{9D7B26C5-4107-4FEC-AEDC-1716B250A1EF}</a:tableStyleId>
              </a:tblPr>
              <a:tblGrid>
                <a:gridCol w="6299673"/>
                <a:gridCol w="829119"/>
              </a:tblGrid>
              <a:tr h="436638">
                <a:tc>
                  <a:txBody>
                    <a:bodyPr/>
                    <a:lstStyle/>
                    <a:p>
                      <a:pPr marL="64135" algn="ctr">
                        <a:spcAft>
                          <a:spcPts val="0"/>
                        </a:spcAft>
                      </a:pPr>
                      <a:r>
                        <a:rPr lang="en-US" sz="2400" kern="100" dirty="0">
                          <a:effectLst/>
                        </a:rPr>
                        <a:t>Positive Comments</a:t>
                      </a:r>
                      <a:endParaRPr lang="ja-JP" sz="2400" kern="100" dirty="0">
                        <a:solidFill>
                          <a:srgbClr val="000000"/>
                        </a:solidFill>
                        <a:effectLst/>
                        <a:latin typeface="Century"/>
                        <a:ea typeface="ＭＳ 明朝"/>
                        <a:cs typeface="Times New Roman"/>
                      </a:endParaRPr>
                    </a:p>
                  </a:txBody>
                  <a:tcPr marL="68580" marR="68580" marT="0" marB="0" anchor="ctr"/>
                </a:tc>
                <a:tc>
                  <a:txBody>
                    <a:bodyPr/>
                    <a:lstStyle/>
                    <a:p>
                      <a:pPr algn="ctr">
                        <a:spcAft>
                          <a:spcPts val="0"/>
                        </a:spcAft>
                      </a:pPr>
                      <a:r>
                        <a:rPr lang="en-US" sz="2400" kern="100">
                          <a:effectLst/>
                        </a:rPr>
                        <a:t>N</a:t>
                      </a:r>
                      <a:endParaRPr lang="ja-JP" sz="2400" kern="100">
                        <a:solidFill>
                          <a:srgbClr val="000000"/>
                        </a:solidFill>
                        <a:effectLst/>
                        <a:latin typeface="Century"/>
                        <a:ea typeface="ＭＳ 明朝"/>
                        <a:cs typeface="Times New Roman"/>
                      </a:endParaRPr>
                    </a:p>
                  </a:txBody>
                  <a:tcPr marL="68580" marR="68580" marT="0" marB="0"/>
                </a:tc>
              </a:tr>
              <a:tr h="1428996">
                <a:tc>
                  <a:txBody>
                    <a:bodyPr/>
                    <a:lstStyle/>
                    <a:p>
                      <a:pPr marL="64135" algn="just">
                        <a:spcAft>
                          <a:spcPts val="0"/>
                        </a:spcAft>
                      </a:pPr>
                      <a:r>
                        <a:rPr lang="en-US" sz="2400" kern="100" dirty="0">
                          <a:effectLst/>
                        </a:rPr>
                        <a:t>Good for listening/get accustomed to listening</a:t>
                      </a:r>
                      <a:endParaRPr lang="ja-JP" sz="2400" kern="100" dirty="0">
                        <a:effectLst/>
                      </a:endParaRPr>
                    </a:p>
                    <a:p>
                      <a:pPr marL="64135" algn="just">
                        <a:spcAft>
                          <a:spcPts val="0"/>
                        </a:spcAft>
                      </a:pPr>
                      <a:r>
                        <a:rPr lang="en-US" sz="2400" kern="100" dirty="0">
                          <a:effectLst/>
                        </a:rPr>
                        <a:t>Focus on English (studies) </a:t>
                      </a:r>
                      <a:endParaRPr lang="ja-JP" sz="2400" kern="100" dirty="0">
                        <a:effectLst/>
                      </a:endParaRPr>
                    </a:p>
                    <a:p>
                      <a:pPr marL="64135" algn="just">
                        <a:spcAft>
                          <a:spcPts val="0"/>
                        </a:spcAft>
                      </a:pPr>
                      <a:r>
                        <a:rPr lang="en-US" sz="2400" kern="100" dirty="0">
                          <a:effectLst/>
                        </a:rPr>
                        <a:t>Natural ( English classes)  </a:t>
                      </a:r>
                      <a:endParaRPr lang="ja-JP" sz="2400" kern="100" dirty="0">
                        <a:solidFill>
                          <a:srgbClr val="000000"/>
                        </a:solidFill>
                        <a:effectLst/>
                        <a:latin typeface="Century"/>
                        <a:ea typeface="ＭＳ 明朝"/>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US" sz="2400" kern="100" dirty="0">
                          <a:effectLst/>
                        </a:rPr>
                        <a:t>23</a:t>
                      </a:r>
                      <a:endParaRPr lang="ja-JP" sz="2400" kern="100" dirty="0">
                        <a:effectLst/>
                      </a:endParaRPr>
                    </a:p>
                    <a:p>
                      <a:pPr algn="ctr">
                        <a:spcAft>
                          <a:spcPts val="0"/>
                        </a:spcAft>
                      </a:pPr>
                      <a:r>
                        <a:rPr lang="en-US" sz="2400" kern="100" dirty="0">
                          <a:effectLst/>
                        </a:rPr>
                        <a:t>4</a:t>
                      </a:r>
                      <a:endParaRPr lang="ja-JP" sz="2400" kern="100" dirty="0">
                        <a:effectLst/>
                      </a:endParaRPr>
                    </a:p>
                    <a:p>
                      <a:pPr algn="ctr">
                        <a:spcAft>
                          <a:spcPts val="0"/>
                        </a:spcAft>
                      </a:pPr>
                      <a:r>
                        <a:rPr lang="en-US" sz="2400" kern="100" dirty="0">
                          <a:effectLst/>
                        </a:rPr>
                        <a:t>4</a:t>
                      </a:r>
                      <a:endParaRPr lang="ja-JP" sz="2400" kern="100" dirty="0">
                        <a:solidFill>
                          <a:srgbClr val="000000"/>
                        </a:solidFill>
                        <a:effectLst/>
                        <a:latin typeface="Century"/>
                        <a:ea typeface="ＭＳ 明朝"/>
                        <a:cs typeface="Times New Roman"/>
                      </a:endParaRPr>
                    </a:p>
                  </a:txBody>
                  <a:tcPr marL="68580" marR="68580" marT="0" marB="0" anchor="ctr">
                    <a:lnB w="12700" cap="flat" cmpd="sng" algn="ctr">
                      <a:solidFill>
                        <a:schemeClr val="tx1"/>
                      </a:solidFill>
                      <a:prstDash val="solid"/>
                      <a:round/>
                      <a:headEnd type="none" w="med" len="med"/>
                      <a:tailEnd type="none" w="med" len="med"/>
                    </a:lnB>
                  </a:tcPr>
                </a:tc>
              </a:tr>
              <a:tr h="456484">
                <a:tc>
                  <a:txBody>
                    <a:bodyPr/>
                    <a:lstStyle/>
                    <a:p>
                      <a:pPr marL="64135" algn="ctr">
                        <a:spcAft>
                          <a:spcPts val="0"/>
                        </a:spcAft>
                      </a:pPr>
                      <a:r>
                        <a:rPr lang="en-US" sz="2400" kern="100" dirty="0">
                          <a:effectLst/>
                        </a:rPr>
                        <a:t>Negative Comments</a:t>
                      </a:r>
                      <a:endParaRPr lang="ja-JP" sz="2400" kern="100" dirty="0">
                        <a:solidFill>
                          <a:srgbClr val="000000"/>
                        </a:solidFill>
                        <a:effectLst/>
                        <a:latin typeface="Century"/>
                        <a:ea typeface="ＭＳ 明朝"/>
                        <a:cs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400" kern="100">
                          <a:effectLst/>
                        </a:rPr>
                        <a:t>N</a:t>
                      </a:r>
                      <a:endParaRPr lang="ja-JP" sz="2400" kern="100">
                        <a:solidFill>
                          <a:srgbClr val="000000"/>
                        </a:solidFill>
                        <a:effectLst/>
                        <a:latin typeface="Century"/>
                        <a:ea typeface="ＭＳ 明朝"/>
                        <a:cs typeface="Times New Roman"/>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394">
                <a:tc>
                  <a:txBody>
                    <a:bodyPr/>
                    <a:lstStyle/>
                    <a:p>
                      <a:pPr marL="64135" algn="just">
                        <a:spcAft>
                          <a:spcPts val="0"/>
                        </a:spcAft>
                      </a:pPr>
                      <a:r>
                        <a:rPr lang="en-US" sz="2400" kern="100" dirty="0">
                          <a:effectLst/>
                        </a:rPr>
                        <a:t>Play by ear / Use both English and Japanese</a:t>
                      </a:r>
                      <a:endParaRPr lang="ja-JP" sz="2400" kern="100" dirty="0">
                        <a:effectLst/>
                      </a:endParaRPr>
                    </a:p>
                    <a:p>
                      <a:pPr marL="64135" algn="just">
                        <a:spcAft>
                          <a:spcPts val="0"/>
                        </a:spcAft>
                      </a:pPr>
                      <a:r>
                        <a:rPr lang="en-US" sz="2000" kern="100" dirty="0">
                          <a:effectLst/>
                        </a:rPr>
                        <a:t>Cannot follow the class / Don’t understand the class</a:t>
                      </a:r>
                      <a:endParaRPr lang="ja-JP" sz="2000" kern="100" dirty="0">
                        <a:effectLst/>
                      </a:endParaRPr>
                    </a:p>
                    <a:p>
                      <a:pPr marL="64135" algn="just">
                        <a:spcAft>
                          <a:spcPts val="0"/>
                        </a:spcAft>
                      </a:pPr>
                      <a:r>
                        <a:rPr lang="en-US" sz="2400" kern="100" dirty="0">
                          <a:effectLst/>
                        </a:rPr>
                        <a:t>Japanese use deepens understanding  </a:t>
                      </a:r>
                      <a:endParaRPr lang="ja-JP" sz="2400" kern="100" dirty="0">
                        <a:effectLst/>
                      </a:endParaRPr>
                    </a:p>
                    <a:p>
                      <a:pPr marL="64135" algn="just">
                        <a:spcAft>
                          <a:spcPts val="0"/>
                        </a:spcAft>
                      </a:pPr>
                      <a:r>
                        <a:rPr lang="en-US" sz="2400" kern="100" dirty="0">
                          <a:effectLst/>
                        </a:rPr>
                        <a:t>Insufficient communication</a:t>
                      </a:r>
                      <a:endParaRPr lang="ja-JP" sz="2400" kern="100" dirty="0">
                        <a:effectLst/>
                      </a:endParaRPr>
                    </a:p>
                    <a:p>
                      <a:pPr marL="64135" algn="just">
                        <a:spcAft>
                          <a:spcPts val="0"/>
                        </a:spcAft>
                      </a:pPr>
                      <a:r>
                        <a:rPr lang="en-US" sz="2400" kern="100" dirty="0">
                          <a:effectLst/>
                        </a:rPr>
                        <a:t>Depends on the students’ English ability  </a:t>
                      </a:r>
                      <a:endParaRPr lang="ja-JP" sz="2400" kern="100" dirty="0">
                        <a:effectLst/>
                      </a:endParaRPr>
                    </a:p>
                    <a:p>
                      <a:pPr marL="64135" algn="just">
                        <a:spcAft>
                          <a:spcPts val="0"/>
                        </a:spcAft>
                      </a:pPr>
                      <a:r>
                        <a:rPr lang="en-US" sz="2400" kern="100" dirty="0">
                          <a:effectLst/>
                        </a:rPr>
                        <a:t>Miss important points in class</a:t>
                      </a:r>
                      <a:endParaRPr lang="ja-JP" sz="2400" kern="100" dirty="0">
                        <a:solidFill>
                          <a:srgbClr val="000000"/>
                        </a:solidFill>
                        <a:effectLst/>
                        <a:latin typeface="Century"/>
                        <a:ea typeface="ＭＳ 明朝"/>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US" sz="2400" kern="100" dirty="0">
                          <a:effectLst/>
                        </a:rPr>
                        <a:t>14</a:t>
                      </a:r>
                      <a:endParaRPr lang="ja-JP" sz="2400" kern="100" dirty="0">
                        <a:effectLst/>
                      </a:endParaRPr>
                    </a:p>
                    <a:p>
                      <a:pPr algn="ctr">
                        <a:spcAft>
                          <a:spcPts val="0"/>
                        </a:spcAft>
                      </a:pPr>
                      <a:r>
                        <a:rPr lang="en-US" sz="2400" kern="100" dirty="0">
                          <a:effectLst/>
                        </a:rPr>
                        <a:t>9</a:t>
                      </a:r>
                      <a:endParaRPr lang="ja-JP" sz="2400" kern="100" dirty="0">
                        <a:effectLst/>
                      </a:endParaRPr>
                    </a:p>
                    <a:p>
                      <a:pPr algn="ctr">
                        <a:spcAft>
                          <a:spcPts val="0"/>
                        </a:spcAft>
                      </a:pPr>
                      <a:r>
                        <a:rPr lang="en-US" sz="2400" kern="100" dirty="0">
                          <a:effectLst/>
                        </a:rPr>
                        <a:t>5</a:t>
                      </a:r>
                      <a:endParaRPr lang="ja-JP" sz="2400" kern="100" dirty="0">
                        <a:effectLst/>
                      </a:endParaRPr>
                    </a:p>
                    <a:p>
                      <a:pPr algn="ctr">
                        <a:spcAft>
                          <a:spcPts val="0"/>
                        </a:spcAft>
                      </a:pPr>
                      <a:r>
                        <a:rPr lang="en-US" sz="2400" kern="100" dirty="0">
                          <a:effectLst/>
                        </a:rPr>
                        <a:t>3</a:t>
                      </a:r>
                      <a:endParaRPr lang="ja-JP" sz="2400" kern="100" dirty="0">
                        <a:effectLst/>
                      </a:endParaRPr>
                    </a:p>
                    <a:p>
                      <a:pPr algn="ctr">
                        <a:spcAft>
                          <a:spcPts val="0"/>
                        </a:spcAft>
                      </a:pPr>
                      <a:r>
                        <a:rPr lang="en-US" sz="2400" kern="100" dirty="0">
                          <a:effectLst/>
                        </a:rPr>
                        <a:t>3</a:t>
                      </a:r>
                      <a:endParaRPr lang="ja-JP" sz="2400" kern="100" dirty="0">
                        <a:effectLst/>
                      </a:endParaRPr>
                    </a:p>
                    <a:p>
                      <a:pPr algn="ctr">
                        <a:spcAft>
                          <a:spcPts val="0"/>
                        </a:spcAft>
                      </a:pPr>
                      <a:r>
                        <a:rPr lang="en-US" sz="2400" kern="100" dirty="0">
                          <a:effectLst/>
                        </a:rPr>
                        <a:t>2</a:t>
                      </a:r>
                      <a:endParaRPr lang="ja-JP" sz="2400" kern="100" dirty="0">
                        <a:solidFill>
                          <a:srgbClr val="000000"/>
                        </a:solidFill>
                        <a:effectLst/>
                        <a:latin typeface="Century"/>
                        <a:ea typeface="ＭＳ 明朝"/>
                        <a:cs typeface="Times New Roman"/>
                      </a:endParaRPr>
                    </a:p>
                  </a:txBody>
                  <a:tcPr marL="68580" marR="68580" marT="0" marB="0" anchor="ct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12796006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lvl="0"/>
            <a:r>
              <a:rPr lang="en-US" altLang="ja-JP" b="1" dirty="0" smtClean="0"/>
              <a:t>5</a:t>
            </a:r>
            <a:r>
              <a:rPr lang="ja-JP" altLang="en-US" b="1" dirty="0" smtClean="0"/>
              <a:t>　</a:t>
            </a:r>
            <a:r>
              <a:rPr lang="en-US" altLang="ja-JP" b="1" dirty="0" smtClean="0"/>
              <a:t>Conclusion  </a:t>
            </a:r>
            <a:endParaRPr kumimoji="1" lang="ja-JP" altLang="en-US" dirty="0"/>
          </a:p>
        </p:txBody>
      </p:sp>
      <p:sp>
        <p:nvSpPr>
          <p:cNvPr id="3" name="コンテンツ プレースホルダー 2"/>
          <p:cNvSpPr>
            <a:spLocks noGrp="1"/>
          </p:cNvSpPr>
          <p:nvPr>
            <p:ph idx="1"/>
          </p:nvPr>
        </p:nvSpPr>
        <p:spPr>
          <a:xfrm>
            <a:off x="457200" y="1600200"/>
            <a:ext cx="8229600" cy="4637112"/>
          </a:xfrm>
        </p:spPr>
        <p:txBody>
          <a:bodyPr>
            <a:normAutofit fontScale="85000" lnSpcReduction="20000"/>
          </a:bodyPr>
          <a:lstStyle/>
          <a:p>
            <a:r>
              <a:rPr lang="en-US" altLang="ja-JP" dirty="0"/>
              <a:t>This research has examined the responses of students who were not majoring in English at university. </a:t>
            </a:r>
            <a:endParaRPr lang="en-US" altLang="ja-JP" dirty="0" smtClean="0"/>
          </a:p>
          <a:p>
            <a:r>
              <a:rPr lang="en-US" altLang="ja-JP" dirty="0" smtClean="0"/>
              <a:t>Regarding </a:t>
            </a:r>
            <a:r>
              <a:rPr lang="en-US" altLang="ja-JP" dirty="0"/>
              <a:t>non-English-major students’ attitudes toward the teacher’s English use, it was found that it is preferable to be taught in English in the contexts of reviewing, instructions, and explanations of activities and cultures. </a:t>
            </a:r>
            <a:endParaRPr lang="en-US" altLang="ja-JP" dirty="0" smtClean="0"/>
          </a:p>
          <a:p>
            <a:r>
              <a:rPr lang="ja-JP" altLang="en-US" dirty="0" smtClean="0"/>
              <a:t>→ </a:t>
            </a:r>
            <a:r>
              <a:rPr lang="en-US" altLang="ja-JP" dirty="0" smtClean="0"/>
              <a:t>It </a:t>
            </a:r>
            <a:r>
              <a:rPr lang="en-US" altLang="ja-JP" dirty="0"/>
              <a:t>seems that students do not like analyzing grammatical items only through the medium of English. </a:t>
            </a:r>
            <a:endParaRPr lang="en-US" altLang="ja-JP" dirty="0" smtClean="0"/>
          </a:p>
          <a:p>
            <a:r>
              <a:rPr lang="ja-JP" altLang="en-US" dirty="0" smtClean="0"/>
              <a:t>→ </a:t>
            </a:r>
            <a:r>
              <a:rPr lang="en-US" altLang="ja-JP" dirty="0" smtClean="0"/>
              <a:t>They </a:t>
            </a:r>
            <a:r>
              <a:rPr lang="en-US" altLang="ja-JP" dirty="0"/>
              <a:t>prefer to be taught in the target language in nine teaching </a:t>
            </a:r>
            <a:r>
              <a:rPr lang="en-US" altLang="ja-JP" dirty="0" smtClean="0"/>
              <a:t>contexts: reviewing</a:t>
            </a:r>
            <a:r>
              <a:rPr lang="en-US" altLang="ja-JP" dirty="0"/>
              <a:t>, instructions, and explanations of activities and cultures. </a:t>
            </a:r>
            <a:endParaRPr lang="ja-JP" altLang="ja-JP" dirty="0"/>
          </a:p>
        </p:txBody>
      </p:sp>
    </p:spTree>
    <p:extLst>
      <p:ext uri="{BB962C8B-B14F-4D97-AF65-F5344CB8AC3E}">
        <p14:creationId xmlns:p14="http://schemas.microsoft.com/office/powerpoint/2010/main" val="3154934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548680"/>
            <a:ext cx="8229600" cy="6048672"/>
          </a:xfrm>
        </p:spPr>
        <p:txBody>
          <a:bodyPr>
            <a:normAutofit fontScale="85000" lnSpcReduction="20000"/>
          </a:bodyPr>
          <a:lstStyle/>
          <a:p>
            <a:r>
              <a:rPr lang="en-US" altLang="ja-JP" dirty="0" smtClean="0"/>
              <a:t>The </a:t>
            </a:r>
            <a:r>
              <a:rPr lang="en-US" altLang="ja-JP" dirty="0"/>
              <a:t>differences of awareness of the Japanese teacher’s English </a:t>
            </a:r>
            <a:r>
              <a:rPr lang="en-US" altLang="ja-JP" dirty="0" smtClean="0"/>
              <a:t>use: </a:t>
            </a:r>
            <a:r>
              <a:rPr lang="en-US" altLang="ja-JP" dirty="0"/>
              <a:t>the mean scores of English-major students were higher than those of non-English-major students in all 15 teaching contexts. </a:t>
            </a:r>
            <a:endParaRPr lang="en-US" altLang="ja-JP" dirty="0" smtClean="0"/>
          </a:p>
          <a:p>
            <a:r>
              <a:rPr lang="en-US" altLang="ja-JP" dirty="0" smtClean="0"/>
              <a:t>Especially</a:t>
            </a:r>
            <a:r>
              <a:rPr lang="en-US" altLang="ja-JP" dirty="0"/>
              <a:t>, in two teaching contexts (</a:t>
            </a:r>
            <a:r>
              <a:rPr lang="en-US" altLang="ja-JP" i="1" dirty="0"/>
              <a:t>explain new words </a:t>
            </a:r>
            <a:r>
              <a:rPr lang="en-US" altLang="ja-JP" dirty="0"/>
              <a:t>and</a:t>
            </a:r>
            <a:r>
              <a:rPr lang="en-US" altLang="ja-JP" i="1" dirty="0"/>
              <a:t> give a warning</a:t>
            </a:r>
            <a:r>
              <a:rPr lang="en-US" altLang="ja-JP" dirty="0"/>
              <a:t>), English majors desired to be taught in the target language, </a:t>
            </a:r>
            <a:endParaRPr lang="en-US" altLang="ja-JP" dirty="0" smtClean="0"/>
          </a:p>
          <a:p>
            <a:r>
              <a:rPr lang="ja-JP" altLang="en-US" dirty="0" smtClean="0"/>
              <a:t>⇔</a:t>
            </a:r>
            <a:r>
              <a:rPr lang="en-US" altLang="ja-JP" dirty="0" smtClean="0"/>
              <a:t> </a:t>
            </a:r>
            <a:r>
              <a:rPr lang="en-US" altLang="ja-JP" dirty="0"/>
              <a:t>N</a:t>
            </a:r>
            <a:r>
              <a:rPr lang="en-US" altLang="ja-JP" dirty="0" smtClean="0"/>
              <a:t>on-English </a:t>
            </a:r>
            <a:r>
              <a:rPr lang="en-US" altLang="ja-JP" dirty="0"/>
              <a:t>majors preferred the teacher to use Japanese. </a:t>
            </a:r>
            <a:endParaRPr lang="en-US" altLang="ja-JP" dirty="0" smtClean="0"/>
          </a:p>
          <a:p>
            <a:r>
              <a:rPr lang="en-US" altLang="ja-JP" dirty="0" smtClean="0"/>
              <a:t>&lt;Similarities </a:t>
            </a:r>
            <a:r>
              <a:rPr lang="en-US" altLang="ja-JP" dirty="0"/>
              <a:t>between the two groups regarding awareness of the teacher’s English </a:t>
            </a:r>
            <a:r>
              <a:rPr lang="en-US" altLang="ja-JP" dirty="0" smtClean="0"/>
              <a:t>use&gt;</a:t>
            </a:r>
          </a:p>
          <a:p>
            <a:r>
              <a:rPr lang="en-US" altLang="ja-JP" dirty="0" smtClean="0"/>
              <a:t>Both </a:t>
            </a:r>
            <a:r>
              <a:rPr lang="en-US" altLang="ja-JP" dirty="0"/>
              <a:t>groups tended to prefer the teacher to use the Japanese language only in grammar </a:t>
            </a:r>
            <a:r>
              <a:rPr lang="en-US" altLang="ja-JP" dirty="0" smtClean="0"/>
              <a:t>instruction.</a:t>
            </a:r>
          </a:p>
          <a:p>
            <a:r>
              <a:rPr lang="ja-JP" altLang="en-US" dirty="0" smtClean="0"/>
              <a:t>⇔ </a:t>
            </a:r>
            <a:r>
              <a:rPr lang="en-US" altLang="ja-JP" dirty="0"/>
              <a:t>T</a:t>
            </a:r>
            <a:r>
              <a:rPr lang="en-US" altLang="ja-JP" dirty="0" smtClean="0"/>
              <a:t>hey </a:t>
            </a:r>
            <a:r>
              <a:rPr lang="en-US" altLang="ja-JP" dirty="0"/>
              <a:t>preferred to be taught in English in the contexts such as understanding the class content and evaluation.  </a:t>
            </a:r>
            <a:endParaRPr lang="ja-JP" altLang="ja-JP" dirty="0"/>
          </a:p>
        </p:txBody>
      </p:sp>
    </p:spTree>
    <p:extLst>
      <p:ext uri="{BB962C8B-B14F-4D97-AF65-F5344CB8AC3E}">
        <p14:creationId xmlns:p14="http://schemas.microsoft.com/office/powerpoint/2010/main" val="379200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764704"/>
            <a:ext cx="8229600" cy="5112568"/>
          </a:xfrm>
        </p:spPr>
        <p:txBody>
          <a:bodyPr>
            <a:normAutofit fontScale="85000" lnSpcReduction="20000"/>
          </a:bodyPr>
          <a:lstStyle/>
          <a:p>
            <a:r>
              <a:rPr lang="en-US" altLang="ja-JP" dirty="0" smtClean="0"/>
              <a:t>The </a:t>
            </a:r>
            <a:r>
              <a:rPr lang="en-US" altLang="ja-JP" dirty="0"/>
              <a:t>main reason that the students give for the teacher employing English in class is to enable them to develop their listening ability. </a:t>
            </a:r>
          </a:p>
          <a:p>
            <a:r>
              <a:rPr lang="en-US" altLang="ja-JP" dirty="0"/>
              <a:t>Some students fear, however, that they might not be able to follow the English class or understand the class content without the teacher’s use of </a:t>
            </a:r>
            <a:r>
              <a:rPr lang="en-US" altLang="ja-JP" dirty="0" smtClean="0"/>
              <a:t>Japanese.</a:t>
            </a:r>
            <a:endParaRPr lang="ja-JP" altLang="ja-JP" dirty="0"/>
          </a:p>
          <a:p>
            <a:r>
              <a:rPr lang="en-US" altLang="ja-JP" dirty="0" smtClean="0"/>
              <a:t>&lt; Areas explored </a:t>
            </a:r>
            <a:r>
              <a:rPr lang="en-US" altLang="ja-JP" dirty="0"/>
              <a:t>in subsequent </a:t>
            </a:r>
            <a:r>
              <a:rPr lang="en-US" altLang="ja-JP" dirty="0" smtClean="0"/>
              <a:t>studies&gt;</a:t>
            </a:r>
          </a:p>
          <a:p>
            <a:r>
              <a:rPr lang="en-US" altLang="ja-JP" dirty="0" smtClean="0"/>
              <a:t>A </a:t>
            </a:r>
            <a:r>
              <a:rPr lang="en-US" altLang="ja-JP" dirty="0"/>
              <a:t>further issue concerns the connection between awareness of language </a:t>
            </a:r>
            <a:r>
              <a:rPr lang="en-US" altLang="ja-JP" dirty="0" smtClean="0"/>
              <a:t>ability/improvement </a:t>
            </a:r>
            <a:r>
              <a:rPr lang="en-US" altLang="ja-JP" dirty="0"/>
              <a:t>and actual language improvement. Does a willingness to study in predominantly English-only classes correlate with a belief in English ability, or in actual English ability? </a:t>
            </a:r>
            <a:endParaRPr lang="en-US" altLang="ja-JP" dirty="0" smtClean="0"/>
          </a:p>
          <a:p>
            <a:r>
              <a:rPr lang="en-US" altLang="ja-JP" dirty="0" smtClean="0"/>
              <a:t>Future </a:t>
            </a:r>
            <a:r>
              <a:rPr lang="en-US" altLang="ja-JP" dirty="0"/>
              <a:t>research is necessary to obtain more reliable and objective results based on data from more subjects.</a:t>
            </a:r>
            <a:endParaRPr lang="ja-JP" altLang="en-US" dirty="0"/>
          </a:p>
          <a:p>
            <a:endParaRPr kumimoji="1" lang="ja-JP" altLang="en-US" dirty="0"/>
          </a:p>
        </p:txBody>
      </p:sp>
    </p:spTree>
    <p:extLst>
      <p:ext uri="{BB962C8B-B14F-4D97-AF65-F5344CB8AC3E}">
        <p14:creationId xmlns:p14="http://schemas.microsoft.com/office/powerpoint/2010/main" val="4158898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052736"/>
          </a:xfrm>
        </p:spPr>
        <p:txBody>
          <a:bodyPr>
            <a:normAutofit/>
          </a:bodyPr>
          <a:lstStyle/>
          <a:p>
            <a:r>
              <a:rPr lang="en-US" altLang="ja-JP" b="1" dirty="0" smtClean="0"/>
              <a:t>References</a:t>
            </a:r>
            <a:endParaRPr kumimoji="1" lang="ja-JP" altLang="en-US" dirty="0"/>
          </a:p>
        </p:txBody>
      </p:sp>
      <p:sp>
        <p:nvSpPr>
          <p:cNvPr id="3" name="コンテンツ プレースホルダー 2"/>
          <p:cNvSpPr>
            <a:spLocks noGrp="1"/>
          </p:cNvSpPr>
          <p:nvPr>
            <p:ph idx="1"/>
          </p:nvPr>
        </p:nvSpPr>
        <p:spPr>
          <a:xfrm>
            <a:off x="457200" y="1196752"/>
            <a:ext cx="8229600" cy="5688632"/>
          </a:xfrm>
        </p:spPr>
        <p:txBody>
          <a:bodyPr>
            <a:normAutofit fontScale="47500" lnSpcReduction="20000"/>
          </a:bodyPr>
          <a:lstStyle/>
          <a:p>
            <a:r>
              <a:rPr lang="en-US" altLang="ja-JP" dirty="0" smtClean="0"/>
              <a:t>Atkinson</a:t>
            </a:r>
            <a:r>
              <a:rPr lang="en-US" altLang="ja-JP" dirty="0"/>
              <a:t>, D. (1993). </a:t>
            </a:r>
            <a:r>
              <a:rPr lang="en-US" altLang="ja-JP" i="1" dirty="0"/>
              <a:t>Teaching monolingual classes</a:t>
            </a:r>
            <a:r>
              <a:rPr lang="en-US" altLang="ja-JP" dirty="0"/>
              <a:t>. London: Longman. </a:t>
            </a:r>
            <a:endParaRPr lang="ja-JP" altLang="ja-JP" dirty="0"/>
          </a:p>
          <a:p>
            <a:r>
              <a:rPr lang="en-US" altLang="ja-JP" dirty="0"/>
              <a:t>Barker, D. (2003). </a:t>
            </a:r>
            <a:r>
              <a:rPr lang="en-US" altLang="ja-JP" dirty="0" smtClean="0"/>
              <a:t>Why </a:t>
            </a:r>
            <a:r>
              <a:rPr lang="en-US" altLang="ja-JP" dirty="0"/>
              <a:t>English teachers in Japan need to learn Japanese. </a:t>
            </a:r>
            <a:r>
              <a:rPr lang="en-US" altLang="ja-JP" i="1" dirty="0"/>
              <a:t>The Language Teacher, 27</a:t>
            </a:r>
            <a:r>
              <a:rPr lang="en-US" altLang="ja-JP" dirty="0"/>
              <a:t>(2), 7, 9-11.</a:t>
            </a:r>
            <a:endParaRPr lang="ja-JP" altLang="ja-JP" dirty="0"/>
          </a:p>
          <a:p>
            <a:r>
              <a:rPr lang="en-US" altLang="ja-JP" dirty="0"/>
              <a:t>Burden, P. (2001). When do native English speaking teachers and Japanese college students disagree about the use of Japanese in the English conversation classroom? </a:t>
            </a:r>
            <a:r>
              <a:rPr lang="en-US" altLang="ja-JP" i="1" dirty="0"/>
              <a:t>The Language Teacher, 25</a:t>
            </a:r>
            <a:r>
              <a:rPr lang="en-US" altLang="ja-JP" dirty="0"/>
              <a:t>(4), 5-9. </a:t>
            </a:r>
            <a:endParaRPr lang="ja-JP" altLang="ja-JP" dirty="0"/>
          </a:p>
          <a:p>
            <a:r>
              <a:rPr lang="en-US" altLang="ja-JP" dirty="0"/>
              <a:t>Burden, P. (2000). The use of the students’ mother tongue in monolingual English “Conversation” classes at Japanese universities. </a:t>
            </a:r>
            <a:r>
              <a:rPr lang="en-US" altLang="ja-JP" i="1" dirty="0"/>
              <a:t>The Language Teacher, 24</a:t>
            </a:r>
            <a:r>
              <a:rPr lang="en-US" altLang="ja-JP" dirty="0"/>
              <a:t>(6), 5-11. </a:t>
            </a:r>
            <a:endParaRPr lang="ja-JP" altLang="ja-JP" dirty="0"/>
          </a:p>
          <a:p>
            <a:r>
              <a:rPr lang="en-US" altLang="ja-JP" dirty="0"/>
              <a:t>Cole, S. (1998). The use of L1 in communicative English classrooms. </a:t>
            </a:r>
            <a:r>
              <a:rPr lang="en-US" altLang="ja-JP" i="1" dirty="0"/>
              <a:t>The Language Teacher, 22</a:t>
            </a:r>
            <a:r>
              <a:rPr lang="en-US" altLang="ja-JP" dirty="0"/>
              <a:t>(12), 11-13. </a:t>
            </a:r>
            <a:endParaRPr lang="ja-JP" altLang="ja-JP" dirty="0"/>
          </a:p>
          <a:p>
            <a:r>
              <a:rPr lang="en-US" altLang="ja-JP" dirty="0"/>
              <a:t>Cook, V. (2001). Using the first language in the classroom. </a:t>
            </a:r>
            <a:r>
              <a:rPr lang="en-US" altLang="ja-JP" i="1" dirty="0"/>
              <a:t>Canadian Modern Language Review, 57</a:t>
            </a:r>
            <a:r>
              <a:rPr lang="en-US" altLang="ja-JP" dirty="0"/>
              <a:t>, 402-423. </a:t>
            </a:r>
            <a:endParaRPr lang="ja-JP" altLang="ja-JP" dirty="0"/>
          </a:p>
          <a:p>
            <a:r>
              <a:rPr lang="en-US" altLang="ja-JP" dirty="0" err="1"/>
              <a:t>Critchley</a:t>
            </a:r>
            <a:r>
              <a:rPr lang="en-US" altLang="ja-JP" dirty="0"/>
              <a:t>, M. P. (1999). Bilingual support in English classes in Japan: A survey of student opinions of L1 use by foreign teachers. </a:t>
            </a:r>
            <a:r>
              <a:rPr lang="en-US" altLang="ja-JP" i="1" dirty="0"/>
              <a:t>The Language Teacher, 23</a:t>
            </a:r>
            <a:r>
              <a:rPr lang="en-US" altLang="ja-JP" dirty="0"/>
              <a:t>(9), 10-13. </a:t>
            </a:r>
            <a:endParaRPr lang="ja-JP" altLang="ja-JP" dirty="0"/>
          </a:p>
          <a:p>
            <a:r>
              <a:rPr lang="en-US" altLang="ja-JP" dirty="0"/>
              <a:t>Ford, K. (2009). Principles and practices of L1/L2 use in the Japanese university EFL classroom. </a:t>
            </a:r>
            <a:r>
              <a:rPr lang="en-US" altLang="ja-JP" i="1" dirty="0"/>
              <a:t>JALT Journal, 31</a:t>
            </a:r>
            <a:r>
              <a:rPr lang="en-US" altLang="ja-JP" dirty="0"/>
              <a:t>(1), 63-80. </a:t>
            </a:r>
            <a:endParaRPr lang="ja-JP" altLang="ja-JP" dirty="0"/>
          </a:p>
          <a:p>
            <a:r>
              <a:rPr lang="en-US" altLang="ja-JP" dirty="0" err="1"/>
              <a:t>Leane</a:t>
            </a:r>
            <a:r>
              <a:rPr lang="en-US" altLang="ja-JP" dirty="0"/>
              <a:t>, S. (2006). Establishing English only classrooms. </a:t>
            </a:r>
            <a:r>
              <a:rPr lang="en-US" altLang="ja-JP" i="1" dirty="0" err="1"/>
              <a:t>Chugokugakuenn</a:t>
            </a:r>
            <a:r>
              <a:rPr lang="en-US" altLang="ja-JP" i="1" dirty="0"/>
              <a:t> Journal</a:t>
            </a:r>
            <a:r>
              <a:rPr lang="en-US" altLang="ja-JP" dirty="0"/>
              <a:t>, 5, 7-12</a:t>
            </a:r>
            <a:r>
              <a:rPr lang="en-US" altLang="ja-JP" dirty="0" smtClean="0"/>
              <a:t>.</a:t>
            </a:r>
          </a:p>
          <a:p>
            <a:r>
              <a:rPr lang="en-US" altLang="ja-JP" dirty="0" err="1"/>
              <a:t>Uenishi</a:t>
            </a:r>
            <a:r>
              <a:rPr lang="en-US" altLang="ja-JP" dirty="0"/>
              <a:t>, K. (2012). Teaching EFL Classes with English as the Medium: a Focus on University Students’ Attitudes toward the Teacher’s English Use. A paper presented at the third International TESOL Conference in Vietnam. </a:t>
            </a:r>
            <a:endParaRPr lang="ja-JP" altLang="ja-JP" dirty="0"/>
          </a:p>
          <a:p>
            <a:r>
              <a:rPr lang="en-US" altLang="ja-JP" dirty="0"/>
              <a:t>Uenishi, K. (2011). </a:t>
            </a:r>
            <a:r>
              <a:rPr lang="en-US" altLang="ja-JP" dirty="0" err="1"/>
              <a:t>Eigo</a:t>
            </a:r>
            <a:r>
              <a:rPr lang="en-US" altLang="ja-JP" dirty="0"/>
              <a:t> no </a:t>
            </a:r>
            <a:r>
              <a:rPr lang="en-US" altLang="ja-JP" dirty="0" err="1"/>
              <a:t>jugyou</a:t>
            </a:r>
            <a:r>
              <a:rPr lang="en-US" altLang="ja-JP" dirty="0"/>
              <a:t> </a:t>
            </a:r>
            <a:r>
              <a:rPr lang="en-US" altLang="ja-JP" dirty="0" err="1"/>
              <a:t>wa</a:t>
            </a:r>
            <a:r>
              <a:rPr lang="en-US" altLang="ja-JP" dirty="0"/>
              <a:t> </a:t>
            </a:r>
            <a:r>
              <a:rPr lang="en-US" altLang="ja-JP" dirty="0" err="1"/>
              <a:t>eigo</a:t>
            </a:r>
            <a:r>
              <a:rPr lang="en-US" altLang="ja-JP" dirty="0"/>
              <a:t> de </a:t>
            </a:r>
            <a:r>
              <a:rPr lang="en-US" altLang="ja-JP" dirty="0" err="1"/>
              <a:t>okonau</a:t>
            </a:r>
            <a:r>
              <a:rPr lang="en-US" altLang="ja-JP" dirty="0"/>
              <a:t> </a:t>
            </a:r>
            <a:r>
              <a:rPr lang="en-US" altLang="ja-JP" dirty="0" err="1"/>
              <a:t>nikannsuru</a:t>
            </a:r>
            <a:r>
              <a:rPr lang="en-US" altLang="ja-JP" dirty="0"/>
              <a:t> </a:t>
            </a:r>
            <a:r>
              <a:rPr lang="en-US" altLang="ja-JP" dirty="0" err="1"/>
              <a:t>itikousatsu</a:t>
            </a:r>
            <a:r>
              <a:rPr lang="en-US" altLang="ja-JP" dirty="0"/>
              <a:t>. [A study of teaching English lessons as the medium: A heightening awareness on both the English teacher and the high school student]. </a:t>
            </a:r>
            <a:r>
              <a:rPr lang="en-US" altLang="ja-JP" i="1" dirty="0" err="1"/>
              <a:t>Setsunan</a:t>
            </a:r>
            <a:r>
              <a:rPr lang="en-US" altLang="ja-JP" i="1" dirty="0"/>
              <a:t> Journal of English Education, No.5</a:t>
            </a:r>
            <a:r>
              <a:rPr lang="en-US" altLang="ja-JP" dirty="0"/>
              <a:t>, 115-141.</a:t>
            </a:r>
            <a:endParaRPr lang="ja-JP" altLang="ja-JP" dirty="0"/>
          </a:p>
          <a:p>
            <a:r>
              <a:rPr lang="en-US" altLang="ja-JP" dirty="0"/>
              <a:t>Willis, H. (1981). </a:t>
            </a:r>
            <a:r>
              <a:rPr lang="en-US" altLang="ja-JP" i="1" dirty="0"/>
              <a:t>Teaching English through English.</a:t>
            </a:r>
            <a:r>
              <a:rPr lang="en-US" altLang="ja-JP" dirty="0"/>
              <a:t> Essex: Longman. </a:t>
            </a:r>
            <a:endParaRPr kumimoji="1" lang="ja-JP" altLang="en-US" dirty="0"/>
          </a:p>
        </p:txBody>
      </p:sp>
    </p:spTree>
    <p:extLst>
      <p:ext uri="{BB962C8B-B14F-4D97-AF65-F5344CB8AC3E}">
        <p14:creationId xmlns:p14="http://schemas.microsoft.com/office/powerpoint/2010/main" val="41507811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2060848"/>
            <a:ext cx="8229600" cy="4065315"/>
          </a:xfrm>
        </p:spPr>
        <p:txBody>
          <a:bodyPr/>
          <a:lstStyle/>
          <a:p>
            <a:pPr marL="0" indent="0" algn="ctr">
              <a:buNone/>
            </a:pPr>
            <a:r>
              <a:rPr kumimoji="1" lang="en-US" altLang="ja-JP" dirty="0" smtClean="0"/>
              <a:t>Thank you for </a:t>
            </a:r>
            <a:r>
              <a:rPr lang="en-US" altLang="ja-JP" dirty="0" smtClean="0"/>
              <a:t>your attention.</a:t>
            </a:r>
            <a:endParaRPr kumimoji="1" lang="ja-JP" altLang="en-US" dirty="0"/>
          </a:p>
        </p:txBody>
      </p:sp>
    </p:spTree>
    <p:extLst>
      <p:ext uri="{BB962C8B-B14F-4D97-AF65-F5344CB8AC3E}">
        <p14:creationId xmlns:p14="http://schemas.microsoft.com/office/powerpoint/2010/main" val="3441028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476672"/>
            <a:ext cx="8363272" cy="5976664"/>
          </a:xfrm>
        </p:spPr>
        <p:txBody>
          <a:bodyPr>
            <a:normAutofit fontScale="85000" lnSpcReduction="10000"/>
          </a:bodyPr>
          <a:lstStyle/>
          <a:p>
            <a:r>
              <a:rPr lang="en-US" altLang="ja-JP" dirty="0"/>
              <a:t>Tertiary </a:t>
            </a:r>
            <a:r>
              <a:rPr lang="en-US" altLang="ja-JP" dirty="0" smtClean="0"/>
              <a:t>sector:                               </a:t>
            </a:r>
            <a:r>
              <a:rPr lang="ja-JP" altLang="en-US" dirty="0" smtClean="0"/>
              <a:t>　　　　　　　　　　　　</a:t>
            </a:r>
            <a:r>
              <a:rPr lang="en-US" altLang="ja-JP" dirty="0" smtClean="0"/>
              <a:t>More </a:t>
            </a:r>
            <a:r>
              <a:rPr lang="en-US" altLang="ja-JP" dirty="0"/>
              <a:t>discussion on the merits of English classes only in the target language to further promote students’ learning motivation and English ability </a:t>
            </a:r>
            <a:r>
              <a:rPr lang="ja-JP" altLang="en-US" dirty="0"/>
              <a:t>⇔ </a:t>
            </a:r>
            <a:r>
              <a:rPr lang="en-US" altLang="ja-JP" dirty="0"/>
              <a:t>more flexible approaches that incorporate the use of Japanese. </a:t>
            </a:r>
            <a:endParaRPr lang="ja-JP" altLang="ja-JP" dirty="0"/>
          </a:p>
          <a:p>
            <a:r>
              <a:rPr lang="en-US" altLang="ja-JP" dirty="0" smtClean="0"/>
              <a:t>Researchers </a:t>
            </a:r>
            <a:r>
              <a:rPr lang="en-US" altLang="ja-JP" dirty="0"/>
              <a:t>and </a:t>
            </a:r>
            <a:r>
              <a:rPr lang="en-US" altLang="ja-JP" dirty="0" smtClean="0"/>
              <a:t>educators: </a:t>
            </a:r>
            <a:r>
              <a:rPr lang="ja-JP" altLang="en-US" dirty="0"/>
              <a:t>　</a:t>
            </a:r>
            <a:r>
              <a:rPr lang="ja-JP" altLang="en-US" dirty="0" smtClean="0"/>
              <a:t>　　　　　　　　　　　</a:t>
            </a:r>
            <a:r>
              <a:rPr lang="en-US" altLang="ja-JP" dirty="0" smtClean="0"/>
              <a:t>Research </a:t>
            </a:r>
            <a:r>
              <a:rPr lang="en-US" altLang="ja-JP" dirty="0"/>
              <a:t>on teachers’ use </a:t>
            </a:r>
            <a:r>
              <a:rPr lang="en-US" altLang="ja-JP" dirty="0" smtClean="0"/>
              <a:t>of Japanese </a:t>
            </a:r>
            <a:r>
              <a:rPr lang="en-US" altLang="ja-JP" dirty="0"/>
              <a:t>in English classes (Ford, 2009; Burden, 2000; </a:t>
            </a:r>
            <a:r>
              <a:rPr lang="en-US" altLang="ja-JP" dirty="0" err="1"/>
              <a:t>Critchey</a:t>
            </a:r>
            <a:r>
              <a:rPr lang="en-US" altLang="ja-JP" dirty="0"/>
              <a:t>, 1999). </a:t>
            </a:r>
          </a:p>
          <a:p>
            <a:r>
              <a:rPr lang="en-US" altLang="ja-JP" dirty="0" err="1" smtClean="0"/>
              <a:t>Critchey</a:t>
            </a:r>
            <a:r>
              <a:rPr lang="en-US" altLang="ja-JP" dirty="0" smtClean="0"/>
              <a:t>: 91</a:t>
            </a:r>
            <a:r>
              <a:rPr lang="en-US" altLang="ja-JP" dirty="0"/>
              <a:t>% </a:t>
            </a:r>
            <a:r>
              <a:rPr lang="en-US" altLang="ja-JP" dirty="0" smtClean="0"/>
              <a:t>(out of 160 </a:t>
            </a:r>
            <a:r>
              <a:rPr lang="en-US" altLang="ja-JP" dirty="0"/>
              <a:t>university students</a:t>
            </a:r>
            <a:r>
              <a:rPr lang="en-US" altLang="ja-JP" dirty="0" smtClean="0"/>
              <a:t>) welcomed </a:t>
            </a:r>
            <a:r>
              <a:rPr lang="en-US" altLang="ja-JP" dirty="0"/>
              <a:t>some degree of bilingual </a:t>
            </a:r>
            <a:r>
              <a:rPr lang="en-US" altLang="ja-JP" dirty="0" smtClean="0"/>
              <a:t>support; </a:t>
            </a:r>
            <a:r>
              <a:rPr lang="en-US" altLang="ja-JP" dirty="0"/>
              <a:t>a teacher’s limited use of </a:t>
            </a:r>
            <a:r>
              <a:rPr lang="en-US" altLang="ja-JP" dirty="0" smtClean="0"/>
              <a:t>Japanese. </a:t>
            </a:r>
          </a:p>
          <a:p>
            <a:pPr marL="0" indent="0">
              <a:buNone/>
            </a:pPr>
            <a:r>
              <a:rPr lang="en-US" altLang="ja-JP" dirty="0"/>
              <a:t> </a:t>
            </a:r>
            <a:r>
              <a:rPr lang="en-US" altLang="ja-JP" dirty="0" smtClean="0"/>
              <a:t>   </a:t>
            </a:r>
            <a:r>
              <a:rPr lang="ja-JP" altLang="en-US" dirty="0" smtClean="0"/>
              <a:t>→ </a:t>
            </a:r>
            <a:r>
              <a:rPr lang="en-US" altLang="ja-JP" dirty="0" smtClean="0"/>
              <a:t>English-only </a:t>
            </a:r>
            <a:r>
              <a:rPr lang="en-US" altLang="ja-JP" dirty="0"/>
              <a:t>classrooms </a:t>
            </a:r>
            <a:r>
              <a:rPr lang="en-US" altLang="ja-JP" dirty="0" smtClean="0"/>
              <a:t>not </a:t>
            </a:r>
            <a:r>
              <a:rPr lang="en-US" altLang="ja-JP" dirty="0"/>
              <a:t>suitable in </a:t>
            </a:r>
            <a:r>
              <a:rPr lang="en-US" altLang="ja-JP" dirty="0" smtClean="0"/>
              <a:t>Japan.</a:t>
            </a:r>
          </a:p>
          <a:p>
            <a:r>
              <a:rPr lang="en-US" altLang="ja-JP" dirty="0" smtClean="0"/>
              <a:t>Atkinson </a:t>
            </a:r>
            <a:r>
              <a:rPr lang="en-US" altLang="ja-JP" dirty="0"/>
              <a:t>(1993</a:t>
            </a:r>
            <a:r>
              <a:rPr lang="en-US" altLang="ja-JP" dirty="0" smtClean="0"/>
              <a:t>):  </a:t>
            </a:r>
            <a:r>
              <a:rPr lang="en-US" altLang="ja-JP" dirty="0" smtClean="0"/>
              <a:t>Integration </a:t>
            </a:r>
            <a:r>
              <a:rPr lang="en-US" altLang="ja-JP" dirty="0" smtClean="0"/>
              <a:t>of </a:t>
            </a:r>
            <a:r>
              <a:rPr lang="en-US" altLang="ja-JP" dirty="0"/>
              <a:t>communicative methodology with a selective and limited use of the </a:t>
            </a:r>
            <a:r>
              <a:rPr lang="en-US" altLang="ja-JP" dirty="0" smtClean="0"/>
              <a:t>L1</a:t>
            </a:r>
            <a:r>
              <a:rPr lang="en-US" altLang="ja-JP" dirty="0"/>
              <a:t>.</a:t>
            </a:r>
            <a:endParaRPr lang="ja-JP" altLang="ja-JP" dirty="0"/>
          </a:p>
        </p:txBody>
      </p:sp>
    </p:spTree>
    <p:extLst>
      <p:ext uri="{BB962C8B-B14F-4D97-AF65-F5344CB8AC3E}">
        <p14:creationId xmlns:p14="http://schemas.microsoft.com/office/powerpoint/2010/main" val="2831058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836712"/>
            <a:ext cx="8229600" cy="5544616"/>
          </a:xfrm>
        </p:spPr>
        <p:txBody>
          <a:bodyPr>
            <a:normAutofit fontScale="92500" lnSpcReduction="20000"/>
          </a:bodyPr>
          <a:lstStyle/>
          <a:p>
            <a:pPr marL="0" indent="0">
              <a:buNone/>
            </a:pPr>
            <a:r>
              <a:rPr lang="en-US" altLang="ja-JP" dirty="0" smtClean="0"/>
              <a:t>&lt;ELT </a:t>
            </a:r>
            <a:r>
              <a:rPr lang="en-US" altLang="ja-JP" dirty="0"/>
              <a:t>at </a:t>
            </a:r>
            <a:r>
              <a:rPr lang="en-US" altLang="ja-JP" dirty="0" smtClean="0"/>
              <a:t>Japanese universities&gt;</a:t>
            </a:r>
          </a:p>
          <a:p>
            <a:r>
              <a:rPr lang="en-US" altLang="ja-JP" dirty="0"/>
              <a:t>S</a:t>
            </a:r>
            <a:r>
              <a:rPr lang="en-US" altLang="ja-JP" dirty="0" smtClean="0"/>
              <a:t>ome researchers’ objection </a:t>
            </a:r>
            <a:r>
              <a:rPr lang="en-US" altLang="ja-JP" dirty="0"/>
              <a:t>to </a:t>
            </a:r>
            <a:r>
              <a:rPr lang="en-US" altLang="ja-JP" dirty="0" smtClean="0"/>
              <a:t>L1 use: </a:t>
            </a:r>
          </a:p>
          <a:p>
            <a:r>
              <a:rPr lang="en-US" altLang="ja-JP" dirty="0" smtClean="0"/>
              <a:t>Ryan </a:t>
            </a:r>
            <a:r>
              <a:rPr lang="en-US" altLang="ja-JP" dirty="0"/>
              <a:t>(</a:t>
            </a:r>
            <a:r>
              <a:rPr lang="en-US" altLang="ja-JP" dirty="0" smtClean="0"/>
              <a:t>2002): </a:t>
            </a:r>
          </a:p>
          <a:p>
            <a:pPr marL="0" indent="0">
              <a:buNone/>
            </a:pPr>
            <a:r>
              <a:rPr lang="ja-JP" altLang="en-US" dirty="0"/>
              <a:t>　</a:t>
            </a:r>
            <a:r>
              <a:rPr lang="ja-JP" altLang="en-US" dirty="0" smtClean="0"/>
              <a:t>　</a:t>
            </a:r>
            <a:r>
              <a:rPr lang="en-US" altLang="ja-JP" dirty="0"/>
              <a:t>T</a:t>
            </a:r>
            <a:r>
              <a:rPr lang="en-US" altLang="ja-JP" dirty="0" smtClean="0"/>
              <a:t>he </a:t>
            </a:r>
            <a:r>
              <a:rPr lang="en-US" altLang="ja-JP" dirty="0"/>
              <a:t>students’ L1 </a:t>
            </a:r>
            <a:r>
              <a:rPr lang="en-US" altLang="ja-JP" dirty="0" smtClean="0"/>
              <a:t>not employed </a:t>
            </a:r>
            <a:r>
              <a:rPr lang="en-US" altLang="ja-JP" dirty="0"/>
              <a:t>in class </a:t>
            </a:r>
            <a:r>
              <a:rPr lang="ja-JP" altLang="en-US" dirty="0" smtClean="0"/>
              <a:t>→ </a:t>
            </a:r>
            <a:r>
              <a:rPr lang="en-US" altLang="ja-JP" dirty="0" smtClean="0"/>
              <a:t>given </a:t>
            </a:r>
            <a:r>
              <a:rPr lang="ja-JP" altLang="en-US" dirty="0" smtClean="0"/>
              <a:t>　</a:t>
            </a:r>
            <a:r>
              <a:rPr lang="en-US" altLang="ja-JP" dirty="0" smtClean="0"/>
              <a:t>more </a:t>
            </a:r>
            <a:r>
              <a:rPr lang="en-US" altLang="ja-JP" dirty="0"/>
              <a:t>opportunities to use the target language. </a:t>
            </a:r>
            <a:endParaRPr lang="en-US" altLang="ja-JP" dirty="0" smtClean="0"/>
          </a:p>
          <a:p>
            <a:r>
              <a:rPr lang="en-US" altLang="ja-JP" dirty="0" err="1" smtClean="0"/>
              <a:t>Leane</a:t>
            </a:r>
            <a:r>
              <a:rPr lang="en-US" altLang="ja-JP" dirty="0" smtClean="0"/>
              <a:t> </a:t>
            </a:r>
            <a:r>
              <a:rPr lang="en-US" altLang="ja-JP" dirty="0"/>
              <a:t>(2006) </a:t>
            </a:r>
            <a:r>
              <a:rPr lang="en-US" altLang="ja-JP" dirty="0" smtClean="0"/>
              <a:t>: </a:t>
            </a:r>
          </a:p>
          <a:p>
            <a:pPr marL="0" indent="0">
              <a:buNone/>
            </a:pPr>
            <a:r>
              <a:rPr lang="ja-JP" altLang="en-US" dirty="0"/>
              <a:t>　</a:t>
            </a:r>
            <a:r>
              <a:rPr lang="ja-JP" altLang="en-US" dirty="0" smtClean="0"/>
              <a:t>　</a:t>
            </a:r>
            <a:r>
              <a:rPr lang="en-US" altLang="ja-JP" dirty="0"/>
              <a:t>T</a:t>
            </a:r>
            <a:r>
              <a:rPr lang="en-US" altLang="ja-JP" dirty="0" smtClean="0"/>
              <a:t>he </a:t>
            </a:r>
            <a:r>
              <a:rPr lang="en-US" altLang="ja-JP" dirty="0"/>
              <a:t>value or importance of English-only </a:t>
            </a:r>
            <a:r>
              <a:rPr lang="en-US" altLang="ja-JP" dirty="0" smtClean="0"/>
              <a:t>classrooms:</a:t>
            </a:r>
          </a:p>
          <a:p>
            <a:r>
              <a:rPr lang="en-US" altLang="ja-JP" dirty="0" smtClean="0"/>
              <a:t> The </a:t>
            </a:r>
            <a:r>
              <a:rPr lang="en-US" altLang="ja-JP" dirty="0"/>
              <a:t>more chances they have for authentic communication with each other, the greater the likelihood that their risk-taking, and hence communicative confidence, will increase</a:t>
            </a:r>
            <a:r>
              <a:rPr lang="en-US" altLang="ja-JP" dirty="0" smtClean="0"/>
              <a:t>.</a:t>
            </a:r>
            <a:endParaRPr lang="ja-JP" altLang="ja-JP" dirty="0"/>
          </a:p>
          <a:p>
            <a:endParaRPr lang="ja-JP" altLang="ja-JP" dirty="0"/>
          </a:p>
        </p:txBody>
      </p:sp>
    </p:spTree>
    <p:extLst>
      <p:ext uri="{BB962C8B-B14F-4D97-AF65-F5344CB8AC3E}">
        <p14:creationId xmlns:p14="http://schemas.microsoft.com/office/powerpoint/2010/main" val="3015778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836712"/>
            <a:ext cx="8579296" cy="5760640"/>
          </a:xfrm>
        </p:spPr>
        <p:txBody>
          <a:bodyPr>
            <a:normAutofit fontScale="92500" lnSpcReduction="20000"/>
          </a:bodyPr>
          <a:lstStyle/>
          <a:p>
            <a:pPr marL="0" indent="0">
              <a:buNone/>
            </a:pPr>
            <a:r>
              <a:rPr lang="en-US" altLang="ja-JP" dirty="0" smtClean="0"/>
              <a:t>&lt;Teaching </a:t>
            </a:r>
            <a:r>
              <a:rPr lang="en-US" altLang="ja-JP" dirty="0"/>
              <a:t>contexts involving a more </a:t>
            </a:r>
            <a:r>
              <a:rPr lang="en-US" altLang="ja-JP" dirty="0" smtClean="0"/>
              <a:t>bilingual approach&gt;</a:t>
            </a:r>
          </a:p>
          <a:p>
            <a:r>
              <a:rPr lang="en-US" altLang="ja-JP" dirty="0" smtClean="0"/>
              <a:t>Cole </a:t>
            </a:r>
            <a:r>
              <a:rPr lang="en-US" altLang="ja-JP" dirty="0"/>
              <a:t>(</a:t>
            </a:r>
            <a:r>
              <a:rPr lang="en-US" altLang="ja-JP" dirty="0" smtClean="0"/>
              <a:t>1998):                                                                     At </a:t>
            </a:r>
            <a:r>
              <a:rPr lang="en-US" altLang="ja-JP" dirty="0"/>
              <a:t>lower levels, translating individual words, explaining grammar use, and facilitating complex instructions can save time and anguish, especially for mature students</a:t>
            </a:r>
            <a:r>
              <a:rPr lang="en-US" altLang="ja-JP" dirty="0" smtClean="0"/>
              <a:t>. </a:t>
            </a:r>
          </a:p>
          <a:p>
            <a:r>
              <a:rPr lang="en-US" altLang="ja-JP" dirty="0" smtClean="0"/>
              <a:t>Ford’s </a:t>
            </a:r>
            <a:r>
              <a:rPr lang="en-US" altLang="ja-JP" dirty="0"/>
              <a:t>(2009) </a:t>
            </a:r>
            <a:r>
              <a:rPr lang="en-US" altLang="ja-JP" dirty="0" smtClean="0"/>
              <a:t>research:                                             Although </a:t>
            </a:r>
            <a:r>
              <a:rPr lang="en-US" altLang="ja-JP" dirty="0"/>
              <a:t>9 out of 10 interviewees </a:t>
            </a:r>
            <a:r>
              <a:rPr lang="en-US" altLang="ja-JP" dirty="0" smtClean="0"/>
              <a:t>tended </a:t>
            </a:r>
            <a:r>
              <a:rPr lang="en-US" altLang="ja-JP" dirty="0"/>
              <a:t>to follow an English-only approach concerning their own language use</a:t>
            </a:r>
            <a:r>
              <a:rPr lang="en-US" altLang="ja-JP" dirty="0" smtClean="0"/>
              <a:t>, </a:t>
            </a:r>
            <a:r>
              <a:rPr lang="en-US" altLang="ja-JP" dirty="0"/>
              <a:t>they took a flexible tack on student language use and employed Japanese for ‘primarily humor, creating a relaxed atmosphere, giving instructions and task directions.’</a:t>
            </a:r>
            <a:endParaRPr kumimoji="1" lang="ja-JP" altLang="en-US" dirty="0"/>
          </a:p>
        </p:txBody>
      </p:sp>
    </p:spTree>
    <p:extLst>
      <p:ext uri="{BB962C8B-B14F-4D97-AF65-F5344CB8AC3E}">
        <p14:creationId xmlns:p14="http://schemas.microsoft.com/office/powerpoint/2010/main" val="3922062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836712"/>
            <a:ext cx="8229600" cy="5256584"/>
          </a:xfrm>
        </p:spPr>
        <p:txBody>
          <a:bodyPr>
            <a:normAutofit fontScale="92500" lnSpcReduction="10000"/>
          </a:bodyPr>
          <a:lstStyle/>
          <a:p>
            <a:pPr marL="0" indent="0">
              <a:buNone/>
            </a:pPr>
            <a:r>
              <a:rPr lang="en-US" altLang="ja-JP" dirty="0" smtClean="0"/>
              <a:t>&lt;Objections to a </a:t>
            </a:r>
            <a:r>
              <a:rPr lang="en-US" altLang="ja-JP" dirty="0"/>
              <a:t>mixed language </a:t>
            </a:r>
            <a:r>
              <a:rPr lang="en-US" altLang="ja-JP" dirty="0" smtClean="0"/>
              <a:t>approach</a:t>
            </a:r>
            <a:r>
              <a:rPr lang="en-US" altLang="ja-JP" dirty="0"/>
              <a:t>&gt;</a:t>
            </a:r>
            <a:endParaRPr lang="en-US" altLang="ja-JP" dirty="0" smtClean="0"/>
          </a:p>
          <a:p>
            <a:r>
              <a:rPr lang="en-US" altLang="ja-JP" dirty="0" smtClean="0"/>
              <a:t>Burden </a:t>
            </a:r>
            <a:r>
              <a:rPr lang="en-US" altLang="ja-JP" dirty="0"/>
              <a:t>(</a:t>
            </a:r>
            <a:r>
              <a:rPr lang="en-US" altLang="ja-JP" dirty="0" smtClean="0"/>
              <a:t>2000):                                                 </a:t>
            </a:r>
            <a:r>
              <a:rPr lang="ja-JP" altLang="en-US" dirty="0" smtClean="0"/>
              <a:t>　　　</a:t>
            </a:r>
            <a:r>
              <a:rPr lang="en-US" altLang="ja-JP" dirty="0" smtClean="0"/>
              <a:t>The </a:t>
            </a:r>
            <a:r>
              <a:rPr lang="en-US" altLang="ja-JP" dirty="0"/>
              <a:t>teacher should not use the L1 ‘when explaining grammar, giving instructions, explaining class rules or the reasons why the students are doing a task, testing, or checking for </a:t>
            </a:r>
            <a:r>
              <a:rPr lang="en-US" altLang="ja-JP" dirty="0" smtClean="0"/>
              <a:t>understanding’. </a:t>
            </a:r>
          </a:p>
          <a:p>
            <a:pPr marL="0" indent="0">
              <a:buNone/>
            </a:pPr>
            <a:r>
              <a:rPr lang="ja-JP" altLang="en-US" dirty="0" smtClean="0"/>
              <a:t> → </a:t>
            </a:r>
            <a:r>
              <a:rPr lang="en-US" altLang="ja-JP" dirty="0"/>
              <a:t>C</a:t>
            </a:r>
            <a:r>
              <a:rPr lang="en-US" altLang="ja-JP" dirty="0" smtClean="0"/>
              <a:t>ommunication exclusively </a:t>
            </a:r>
            <a:r>
              <a:rPr lang="en-US" altLang="ja-JP" dirty="0"/>
              <a:t>in the target </a:t>
            </a:r>
            <a:r>
              <a:rPr lang="en-US" altLang="ja-JP" dirty="0" smtClean="0"/>
              <a:t>language; ‘</a:t>
            </a:r>
            <a:r>
              <a:rPr lang="en-US" altLang="ja-JP" dirty="0"/>
              <a:t>a more humanistic approach is needed that values the students, their culture and their language.’</a:t>
            </a:r>
            <a:endParaRPr kumimoji="1" lang="ja-JP" altLang="en-US" dirty="0"/>
          </a:p>
        </p:txBody>
      </p:sp>
    </p:spTree>
    <p:extLst>
      <p:ext uri="{BB962C8B-B14F-4D97-AF65-F5344CB8AC3E}">
        <p14:creationId xmlns:p14="http://schemas.microsoft.com/office/powerpoint/2010/main" val="501673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692696"/>
            <a:ext cx="8229600" cy="5400600"/>
          </a:xfrm>
        </p:spPr>
        <p:txBody>
          <a:bodyPr>
            <a:normAutofit fontScale="92500" lnSpcReduction="20000"/>
          </a:bodyPr>
          <a:lstStyle/>
          <a:p>
            <a:r>
              <a:rPr lang="en-US" altLang="ja-JP" dirty="0" smtClean="0"/>
              <a:t>Ford </a:t>
            </a:r>
            <a:r>
              <a:rPr lang="en-US" altLang="ja-JP" dirty="0"/>
              <a:t>(</a:t>
            </a:r>
            <a:r>
              <a:rPr lang="en-US" altLang="ja-JP" dirty="0" smtClean="0"/>
              <a:t>2009):                                                           </a:t>
            </a:r>
            <a:r>
              <a:rPr lang="en-US" altLang="ja-JP" dirty="0" smtClean="0"/>
              <a:t>There </a:t>
            </a:r>
            <a:r>
              <a:rPr lang="en-US" altLang="ja-JP" dirty="0"/>
              <a:t>is a growing tendency toward recognizing not whether the teacher employs the students’ L1, but when or in what case it should be used in </a:t>
            </a:r>
            <a:r>
              <a:rPr lang="en-US" altLang="ja-JP" dirty="0" smtClean="0"/>
              <a:t>class. </a:t>
            </a:r>
            <a:endParaRPr lang="en-US" altLang="ja-JP" dirty="0" smtClean="0"/>
          </a:p>
          <a:p>
            <a:pPr marL="0" indent="0">
              <a:buNone/>
            </a:pPr>
            <a:r>
              <a:rPr lang="en-US" altLang="ja-JP" dirty="0"/>
              <a:t> </a:t>
            </a:r>
            <a:r>
              <a:rPr lang="en-US" altLang="ja-JP" dirty="0" smtClean="0"/>
              <a:t>   </a:t>
            </a:r>
            <a:r>
              <a:rPr lang="ja-JP" altLang="en-US" dirty="0" smtClean="0"/>
              <a:t>→ </a:t>
            </a:r>
            <a:r>
              <a:rPr lang="en-US" altLang="ja-JP" dirty="0"/>
              <a:t>T</a:t>
            </a:r>
            <a:r>
              <a:rPr lang="en-US" altLang="ja-JP" dirty="0" smtClean="0"/>
              <a:t>he </a:t>
            </a:r>
            <a:r>
              <a:rPr lang="en-US" altLang="ja-JP" dirty="0"/>
              <a:t>issue of English-only in classrooms ‘remains hotly debated.’ </a:t>
            </a:r>
            <a:endParaRPr lang="en-US" altLang="ja-JP" dirty="0" smtClean="0"/>
          </a:p>
          <a:p>
            <a:r>
              <a:rPr lang="en-US" altLang="ja-JP" dirty="0" smtClean="0"/>
              <a:t>Teaching: a </a:t>
            </a:r>
            <a:r>
              <a:rPr lang="en-US" altLang="ja-JP" dirty="0"/>
              <a:t>complex </a:t>
            </a:r>
            <a:r>
              <a:rPr lang="en-US" altLang="ja-JP" dirty="0" smtClean="0"/>
              <a:t>activity. </a:t>
            </a:r>
          </a:p>
          <a:p>
            <a:r>
              <a:rPr lang="en-US" altLang="ja-JP" dirty="0" smtClean="0"/>
              <a:t>English </a:t>
            </a:r>
            <a:r>
              <a:rPr lang="en-US" altLang="ja-JP" dirty="0"/>
              <a:t>language </a:t>
            </a:r>
            <a:r>
              <a:rPr lang="en-US" altLang="ja-JP" dirty="0" smtClean="0"/>
              <a:t>teachers: in </a:t>
            </a:r>
            <a:r>
              <a:rPr lang="en-US" altLang="ja-JP" dirty="0"/>
              <a:t>a wide range of </a:t>
            </a:r>
            <a:r>
              <a:rPr lang="en-US" altLang="ja-JP" dirty="0" smtClean="0"/>
              <a:t>actions </a:t>
            </a:r>
            <a:r>
              <a:rPr lang="en-US" altLang="ja-JP" dirty="0"/>
              <a:t>in </a:t>
            </a:r>
            <a:r>
              <a:rPr lang="en-US" altLang="ja-JP" dirty="0" smtClean="0"/>
              <a:t>class-time (</a:t>
            </a:r>
            <a:r>
              <a:rPr lang="en-US" altLang="ja-JP" dirty="0"/>
              <a:t>e.g</a:t>
            </a:r>
            <a:r>
              <a:rPr lang="en-US" altLang="ja-JP" dirty="0" smtClean="0"/>
              <a:t>. explaining </a:t>
            </a:r>
            <a:r>
              <a:rPr lang="en-US" altLang="ja-JP" dirty="0"/>
              <a:t>new words, explaining grammar, giving instructions, and checking students’ </a:t>
            </a:r>
            <a:r>
              <a:rPr lang="en-US" altLang="ja-JP" dirty="0" smtClean="0"/>
              <a:t>understanding)</a:t>
            </a:r>
          </a:p>
          <a:p>
            <a:pPr marL="0" indent="0">
              <a:buNone/>
            </a:pPr>
            <a:r>
              <a:rPr lang="ja-JP" altLang="en-US" dirty="0" smtClean="0"/>
              <a:t>　　→ </a:t>
            </a:r>
            <a:r>
              <a:rPr lang="en-US" altLang="ja-JP" dirty="0"/>
              <a:t>S</a:t>
            </a:r>
            <a:r>
              <a:rPr lang="en-US" altLang="ja-JP" dirty="0" smtClean="0"/>
              <a:t>uch </a:t>
            </a:r>
            <a:r>
              <a:rPr lang="en-US" altLang="ja-JP" dirty="0" smtClean="0"/>
              <a:t>items: </a:t>
            </a:r>
            <a:r>
              <a:rPr lang="en-US" altLang="ja-JP" i="1" dirty="0" smtClean="0"/>
              <a:t>teaching </a:t>
            </a:r>
            <a:r>
              <a:rPr lang="en-US" altLang="ja-JP" i="1" dirty="0"/>
              <a:t>contexts </a:t>
            </a:r>
            <a:r>
              <a:rPr lang="en-US" altLang="ja-JP" dirty="0"/>
              <a:t>i</a:t>
            </a:r>
            <a:r>
              <a:rPr lang="en-US" altLang="ja-JP" dirty="0" smtClean="0"/>
              <a:t>n </a:t>
            </a:r>
            <a:r>
              <a:rPr lang="en-US" altLang="ja-JP" dirty="0"/>
              <a:t>this </a:t>
            </a:r>
            <a:r>
              <a:rPr lang="en-US" altLang="ja-JP" dirty="0" smtClean="0"/>
              <a:t>paper. </a:t>
            </a:r>
          </a:p>
        </p:txBody>
      </p:sp>
    </p:spTree>
    <p:extLst>
      <p:ext uri="{BB962C8B-B14F-4D97-AF65-F5344CB8AC3E}">
        <p14:creationId xmlns:p14="http://schemas.microsoft.com/office/powerpoint/2010/main" val="3883473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b="1" dirty="0" smtClean="0"/>
              <a:t>2 Research Objectives</a:t>
            </a:r>
            <a:endParaRPr kumimoji="1" lang="ja-JP" altLang="en-US" dirty="0"/>
          </a:p>
        </p:txBody>
      </p:sp>
      <p:sp>
        <p:nvSpPr>
          <p:cNvPr id="3" name="コンテンツ プレースホルダー 2"/>
          <p:cNvSpPr>
            <a:spLocks noGrp="1"/>
          </p:cNvSpPr>
          <p:nvPr>
            <p:ph idx="1"/>
          </p:nvPr>
        </p:nvSpPr>
        <p:spPr>
          <a:xfrm>
            <a:off x="457200" y="1556791"/>
            <a:ext cx="8229600" cy="4824537"/>
          </a:xfrm>
        </p:spPr>
        <p:txBody>
          <a:bodyPr>
            <a:normAutofit fontScale="92500" lnSpcReduction="20000"/>
          </a:bodyPr>
          <a:lstStyle/>
          <a:p>
            <a:pPr lvl="0"/>
            <a:r>
              <a:rPr lang="en-US" altLang="ja-JP" dirty="0" smtClean="0"/>
              <a:t>The </a:t>
            </a:r>
            <a:r>
              <a:rPr lang="en-US" altLang="ja-JP" dirty="0"/>
              <a:t>research </a:t>
            </a:r>
            <a:r>
              <a:rPr lang="en-US" altLang="ja-JP" dirty="0" smtClean="0"/>
              <a:t>questions:</a:t>
            </a:r>
          </a:p>
          <a:p>
            <a:pPr lvl="0"/>
            <a:r>
              <a:rPr lang="en-US" altLang="ja-JP" dirty="0" smtClean="0"/>
              <a:t>(1) What </a:t>
            </a:r>
            <a:r>
              <a:rPr lang="en-US" altLang="ja-JP" dirty="0"/>
              <a:t>are non-English-major students’ attitudes </a:t>
            </a:r>
            <a:r>
              <a:rPr lang="en-US" altLang="ja-JP" dirty="0" smtClean="0"/>
              <a:t>toward </a:t>
            </a:r>
            <a:r>
              <a:rPr lang="en-US" altLang="ja-JP" dirty="0"/>
              <a:t>the teacher’s English </a:t>
            </a:r>
            <a:r>
              <a:rPr lang="en-US" altLang="ja-JP" dirty="0" smtClean="0"/>
              <a:t>use in </a:t>
            </a:r>
            <a:r>
              <a:rPr lang="en-US" altLang="ja-JP" dirty="0"/>
              <a:t>different teaching contexts? </a:t>
            </a:r>
            <a:endParaRPr lang="ja-JP" altLang="ja-JP" dirty="0"/>
          </a:p>
          <a:p>
            <a:pPr lvl="0"/>
            <a:r>
              <a:rPr lang="en-US" altLang="ja-JP" dirty="0" smtClean="0"/>
              <a:t>(2) Are </a:t>
            </a:r>
            <a:r>
              <a:rPr lang="en-US" altLang="ja-JP" dirty="0"/>
              <a:t>there differences or similarities in attitudes toward the teacher’s English use between English-major and non-English-major students?</a:t>
            </a:r>
            <a:endParaRPr lang="ja-JP" altLang="ja-JP" dirty="0"/>
          </a:p>
          <a:p>
            <a:pPr lvl="0"/>
            <a:r>
              <a:rPr lang="en-US" altLang="ja-JP" dirty="0" smtClean="0"/>
              <a:t>(3) What </a:t>
            </a:r>
            <a:r>
              <a:rPr lang="en-US" altLang="ja-JP" dirty="0"/>
              <a:t>ideas regarding the teacher’s English </a:t>
            </a:r>
            <a:r>
              <a:rPr lang="en-US" altLang="ja-JP" dirty="0" smtClean="0"/>
              <a:t>use </a:t>
            </a:r>
            <a:r>
              <a:rPr lang="en-US" altLang="ja-JP" dirty="0"/>
              <a:t>can be found</a:t>
            </a:r>
            <a:r>
              <a:rPr lang="en-US" altLang="ja-JP" dirty="0" smtClean="0"/>
              <a:t> </a:t>
            </a:r>
            <a:r>
              <a:rPr lang="en-US" altLang="ja-JP" dirty="0"/>
              <a:t>in non-English-major students’ free </a:t>
            </a:r>
            <a:r>
              <a:rPr lang="en-US" altLang="ja-JP" dirty="0" smtClean="0"/>
              <a:t>descriptions?</a:t>
            </a:r>
            <a:endParaRPr lang="ja-JP" altLang="ja-JP" dirty="0"/>
          </a:p>
        </p:txBody>
      </p:sp>
    </p:spTree>
    <p:extLst>
      <p:ext uri="{BB962C8B-B14F-4D97-AF65-F5344CB8AC3E}">
        <p14:creationId xmlns:p14="http://schemas.microsoft.com/office/powerpoint/2010/main" val="295830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738</TotalTime>
  <Words>3106</Words>
  <Application>Microsoft Office PowerPoint</Application>
  <PresentationFormat>画面に合わせる (4:3)</PresentationFormat>
  <Paragraphs>690</Paragraphs>
  <Slides>38</Slides>
  <Notes>0</Notes>
  <HiddenSlides>0</HiddenSlides>
  <MMClips>0</MMClips>
  <ScaleCrop>false</ScaleCrop>
  <HeadingPairs>
    <vt:vector size="4" baseType="variant">
      <vt:variant>
        <vt:lpstr>テーマ</vt:lpstr>
      </vt:variant>
      <vt:variant>
        <vt:i4>1</vt:i4>
      </vt:variant>
      <vt:variant>
        <vt:lpstr>スライド タイトル</vt:lpstr>
      </vt:variant>
      <vt:variant>
        <vt:i4>38</vt:i4>
      </vt:variant>
    </vt:vector>
  </HeadingPairs>
  <TitlesOfParts>
    <vt:vector size="39" baseType="lpstr">
      <vt:lpstr>Office ​​テーマ</vt:lpstr>
      <vt:lpstr>Japanese University Students’ Attitudes toward  the Teacher’s English Use</vt:lpstr>
      <vt:lpstr>Outline</vt:lpstr>
      <vt:lpstr>1 Introduction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2 Research Objectives</vt:lpstr>
      <vt:lpstr>3 Research Method</vt:lpstr>
      <vt:lpstr>Table 1: Teaching contexts</vt:lpstr>
      <vt:lpstr>PowerPoint プレゼンテーション</vt:lpstr>
      <vt:lpstr>Table 2: General views on L1 and L2 use</vt:lpstr>
      <vt:lpstr>Table 3: Awareness of English ability / improvement </vt:lpstr>
      <vt:lpstr>4  Results and Discussion</vt:lpstr>
      <vt:lpstr>Table 4  Correlation: Item 16</vt:lpstr>
      <vt:lpstr>Table 5  Descriptive Analysis 1</vt:lpstr>
      <vt:lpstr>4.1 Research Question (1)</vt:lpstr>
      <vt:lpstr>Table 6  Data Results of Students’ Attitudes</vt:lpstr>
      <vt:lpstr>Table 7  Descriptive Analysis 2</vt:lpstr>
      <vt:lpstr>Negative responses in the questionnaire content relating to teaching contexts</vt:lpstr>
      <vt:lpstr>PowerPoint プレゼンテーション</vt:lpstr>
      <vt:lpstr>Table 8  Correlation: Item 16</vt:lpstr>
      <vt:lpstr>PowerPoint プレゼンテーション</vt:lpstr>
      <vt:lpstr>PowerPoint プレゼンテーション</vt:lpstr>
      <vt:lpstr>4.2  Research Objective (2)</vt:lpstr>
      <vt:lpstr>Table 9  Descriptive Analysis 3</vt:lpstr>
      <vt:lpstr>Table 10  Comparison on Learners’ Awareness (t-test)</vt:lpstr>
      <vt:lpstr>PowerPoint プレゼンテーション</vt:lpstr>
      <vt:lpstr>PowerPoint プレゼンテーション</vt:lpstr>
      <vt:lpstr>4.3 Research Question (3)</vt:lpstr>
      <vt:lpstr>PowerPoint プレゼンテーション</vt:lpstr>
      <vt:lpstr>Table 11  Results of Free Description (Non-English majors)</vt:lpstr>
      <vt:lpstr>5　Conclusion  </vt:lpstr>
      <vt:lpstr>PowerPoint プレゼンテーション</vt:lpstr>
      <vt:lpstr>PowerPoint プレゼンテーション</vt:lpstr>
      <vt:lpstr>References</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Japanese University Students’ Attitudes toward  the Teacher’s English Use</dc:title>
  <dc:creator>FJ-USER</dc:creator>
  <cp:lastModifiedBy>kojiuenishi</cp:lastModifiedBy>
  <cp:revision>51</cp:revision>
  <cp:lastPrinted>2013-08-27T02:18:11Z</cp:lastPrinted>
  <dcterms:created xsi:type="dcterms:W3CDTF">2013-07-13T08:14:24Z</dcterms:created>
  <dcterms:modified xsi:type="dcterms:W3CDTF">2013-08-28T01:03:10Z</dcterms:modified>
</cp:coreProperties>
</file>