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4" r:id="rId6"/>
    <p:sldId id="277" r:id="rId7"/>
    <p:sldId id="260" r:id="rId8"/>
    <p:sldId id="278" r:id="rId9"/>
    <p:sldId id="261" r:id="rId10"/>
    <p:sldId id="279" r:id="rId11"/>
    <p:sldId id="262" r:id="rId12"/>
    <p:sldId id="263" r:id="rId13"/>
    <p:sldId id="285" r:id="rId14"/>
    <p:sldId id="280" r:id="rId15"/>
    <p:sldId id="264" r:id="rId16"/>
    <p:sldId id="281" r:id="rId17"/>
    <p:sldId id="265" r:id="rId18"/>
    <p:sldId id="282" r:id="rId19"/>
    <p:sldId id="266" r:id="rId20"/>
    <p:sldId id="267" r:id="rId21"/>
    <p:sldId id="283" r:id="rId22"/>
    <p:sldId id="268" r:id="rId23"/>
    <p:sldId id="269" r:id="rId24"/>
    <p:sldId id="270" r:id="rId25"/>
    <p:sldId id="271" r:id="rId26"/>
    <p:sldId id="272" r:id="rId27"/>
    <p:sldId id="273" r:id="rId28"/>
    <p:sldId id="276" r:id="rId29"/>
    <p:sldId id="275" r:id="rId30"/>
    <p:sldId id="27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29" autoAdjust="0"/>
    <p:restoredTop sz="94660"/>
  </p:normalViewPr>
  <p:slideViewPr>
    <p:cSldViewPr>
      <p:cViewPr varScale="1">
        <p:scale>
          <a:sx n="45" d="100"/>
          <a:sy n="45" d="100"/>
        </p:scale>
        <p:origin x="-125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7FFC32-1815-4AE7-BF2E-5F666C4A9DC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2218034-C29B-4FD4-B74F-4B7867E89BC9}">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2000" b="1" i="1" dirty="0" smtClean="0">
              <a:latin typeface="Arial" pitchFamily="34" charset="0"/>
              <a:cs typeface="Arial" pitchFamily="34" charset="0"/>
            </a:rPr>
            <a:t>Students are not really learning to use the language in their language class.</a:t>
          </a:r>
        </a:p>
        <a:p>
          <a:r>
            <a:rPr lang="en-US" sz="2000" dirty="0" smtClean="0">
              <a:latin typeface="Arial" pitchFamily="34" charset="0"/>
              <a:cs typeface="Arial" pitchFamily="34" charset="0"/>
            </a:rPr>
            <a:t>                                  ( </a:t>
          </a:r>
          <a:r>
            <a:rPr lang="en-US" sz="2000" dirty="0" err="1" smtClean="0">
              <a:latin typeface="Arial" pitchFamily="34" charset="0"/>
              <a:cs typeface="Arial" pitchFamily="34" charset="0"/>
            </a:rPr>
            <a:t>Yalden</a:t>
          </a:r>
          <a:r>
            <a:rPr lang="en-US" sz="2000" dirty="0" smtClean="0">
              <a:latin typeface="Arial" pitchFamily="34" charset="0"/>
              <a:cs typeface="Arial" pitchFamily="34" charset="0"/>
            </a:rPr>
            <a:t>, 1981)</a:t>
          </a:r>
        </a:p>
        <a:p>
          <a:r>
            <a:rPr lang="en-US" sz="2000" b="1" i="1" dirty="0" smtClean="0">
              <a:latin typeface="Arial" pitchFamily="34" charset="0"/>
              <a:cs typeface="Arial" pitchFamily="34" charset="0"/>
            </a:rPr>
            <a:t>Students failed to achieve satisfactory level of competence in English despite learning the language for several years.</a:t>
          </a:r>
        </a:p>
        <a:p>
          <a:r>
            <a:rPr lang="en-US" sz="2000" b="1" dirty="0" smtClean="0">
              <a:latin typeface="Arial" pitchFamily="34" charset="0"/>
              <a:cs typeface="Arial" pitchFamily="34" charset="0"/>
            </a:rPr>
            <a:t>                                 </a:t>
          </a:r>
          <a:r>
            <a:rPr lang="en-US" sz="2000" b="0" dirty="0" smtClean="0">
              <a:latin typeface="Arial" pitchFamily="34" charset="0"/>
              <a:cs typeface="Arial" pitchFamily="34" charset="0"/>
            </a:rPr>
            <a:t>(</a:t>
          </a:r>
          <a:r>
            <a:rPr lang="en-US" sz="2000" b="0" dirty="0" err="1" smtClean="0">
              <a:latin typeface="Arial" pitchFamily="34" charset="0"/>
              <a:cs typeface="Arial" pitchFamily="34" charset="0"/>
            </a:rPr>
            <a:t>Choudhury</a:t>
          </a:r>
          <a:r>
            <a:rPr lang="en-US" sz="2000" b="0" dirty="0" smtClean="0">
              <a:latin typeface="Arial" pitchFamily="34" charset="0"/>
              <a:cs typeface="Arial" pitchFamily="34" charset="0"/>
            </a:rPr>
            <a:t>, 2006)</a:t>
          </a:r>
          <a:endParaRPr lang="en-US" sz="2000" b="0" dirty="0">
            <a:latin typeface="Arial" pitchFamily="34" charset="0"/>
            <a:cs typeface="Arial" pitchFamily="34" charset="0"/>
          </a:endParaRPr>
        </a:p>
      </dgm:t>
    </dgm:pt>
    <dgm:pt modelId="{B841A35A-DBB0-4A26-BA8B-4A1158DDC94A}" type="parTrans" cxnId="{4A03B16D-7FCB-4AF8-82FB-7210C8F01827}">
      <dgm:prSet/>
      <dgm:spPr/>
      <dgm:t>
        <a:bodyPr/>
        <a:lstStyle/>
        <a:p>
          <a:endParaRPr lang="en-US"/>
        </a:p>
      </dgm:t>
    </dgm:pt>
    <dgm:pt modelId="{7ABF549E-3817-4979-941D-A89C7F049449}" type="sibTrans" cxnId="{4A03B16D-7FCB-4AF8-82FB-7210C8F01827}">
      <dgm:prSet/>
      <dgm:spPr/>
      <dgm:t>
        <a:bodyPr/>
        <a:lstStyle/>
        <a:p>
          <a:endParaRPr lang="en-US"/>
        </a:p>
      </dgm:t>
    </dgm:pt>
    <dgm:pt modelId="{A514D4DF-17FB-47BC-BF8E-58183E331E1D}">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2000" b="1" i="1" dirty="0" smtClean="0">
              <a:latin typeface="Arial" pitchFamily="34" charset="0"/>
              <a:cs typeface="Arial" pitchFamily="34" charset="0"/>
            </a:rPr>
            <a:t>There is lack in communication skills as far as English language is concerned</a:t>
          </a:r>
          <a:r>
            <a:rPr lang="en-US" sz="2000" dirty="0" smtClean="0">
              <a:latin typeface="Arial" pitchFamily="34" charset="0"/>
              <a:cs typeface="Arial" pitchFamily="34" charset="0"/>
            </a:rPr>
            <a:t>. </a:t>
          </a:r>
        </a:p>
        <a:p>
          <a:r>
            <a:rPr lang="en-US" sz="2000" dirty="0" smtClean="0">
              <a:latin typeface="Arial" pitchFamily="34" charset="0"/>
              <a:cs typeface="Arial" pitchFamily="34" charset="0"/>
            </a:rPr>
            <a:t>                                    (Adolfo, 2011)</a:t>
          </a:r>
        </a:p>
        <a:p>
          <a:endParaRPr lang="en-US" sz="2000" dirty="0">
            <a:latin typeface="Arial" pitchFamily="34" charset="0"/>
            <a:cs typeface="Arial" pitchFamily="34" charset="0"/>
          </a:endParaRPr>
        </a:p>
      </dgm:t>
    </dgm:pt>
    <dgm:pt modelId="{6E4B3EEB-9471-4AD2-9739-F8F86102149F}" type="parTrans" cxnId="{8009026F-CFD3-40EA-879A-3327C7B16B88}">
      <dgm:prSet/>
      <dgm:spPr/>
      <dgm:t>
        <a:bodyPr/>
        <a:lstStyle/>
        <a:p>
          <a:endParaRPr lang="en-US"/>
        </a:p>
      </dgm:t>
    </dgm:pt>
    <dgm:pt modelId="{287099D2-05DB-4BCF-A2AF-A215A093B517}" type="sibTrans" cxnId="{8009026F-CFD3-40EA-879A-3327C7B16B88}">
      <dgm:prSet/>
      <dgm:spPr/>
      <dgm:t>
        <a:bodyPr/>
        <a:lstStyle/>
        <a:p>
          <a:endParaRPr lang="en-US"/>
        </a:p>
      </dgm:t>
    </dgm:pt>
    <dgm:pt modelId="{F620AE82-9011-45CB-BBE3-D298D972ECF2}">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2000" b="1" i="1" dirty="0" smtClean="0">
              <a:latin typeface="Arial" pitchFamily="34" charset="0"/>
              <a:cs typeface="Arial" pitchFamily="34" charset="0"/>
            </a:rPr>
            <a:t>Teachers end up disappointed with the students’ participation in their language classes in activities like games, role-play and problem-solving tasks.</a:t>
          </a:r>
          <a:endParaRPr lang="en-US" sz="2000" b="1" i="1" dirty="0">
            <a:latin typeface="Arial" pitchFamily="34" charset="0"/>
            <a:cs typeface="Arial" pitchFamily="34" charset="0"/>
          </a:endParaRPr>
        </a:p>
      </dgm:t>
    </dgm:pt>
    <dgm:pt modelId="{B891F154-624D-46F3-BFF3-14E3036356F1}" type="parTrans" cxnId="{B65D1523-F3A6-47D6-AC3E-3DDD746528F6}">
      <dgm:prSet/>
      <dgm:spPr/>
      <dgm:t>
        <a:bodyPr/>
        <a:lstStyle/>
        <a:p>
          <a:endParaRPr lang="en-US"/>
        </a:p>
      </dgm:t>
    </dgm:pt>
    <dgm:pt modelId="{1F711EF6-7A54-4D73-A6EA-12BCC16134BE}" type="sibTrans" cxnId="{B65D1523-F3A6-47D6-AC3E-3DDD746528F6}">
      <dgm:prSet/>
      <dgm:spPr/>
      <dgm:t>
        <a:bodyPr/>
        <a:lstStyle/>
        <a:p>
          <a:endParaRPr lang="en-US"/>
        </a:p>
      </dgm:t>
    </dgm:pt>
    <dgm:pt modelId="{B4CCD220-9EAD-4728-896E-AF61B4B3CBB4}" type="pres">
      <dgm:prSet presAssocID="{AA7FFC32-1815-4AE7-BF2E-5F666C4A9DCD}" presName="linear" presStyleCnt="0">
        <dgm:presLayoutVars>
          <dgm:dir/>
          <dgm:animLvl val="lvl"/>
          <dgm:resizeHandles val="exact"/>
        </dgm:presLayoutVars>
      </dgm:prSet>
      <dgm:spPr/>
      <dgm:t>
        <a:bodyPr/>
        <a:lstStyle/>
        <a:p>
          <a:endParaRPr lang="en-US"/>
        </a:p>
      </dgm:t>
    </dgm:pt>
    <dgm:pt modelId="{881F2D7D-CD56-4610-9DB6-9FEE294E506B}" type="pres">
      <dgm:prSet presAssocID="{12218034-C29B-4FD4-B74F-4B7867E89BC9}" presName="parentLin" presStyleCnt="0"/>
      <dgm:spPr/>
    </dgm:pt>
    <dgm:pt modelId="{474DDEC0-F84A-4B74-A341-E93CAD047FD0}" type="pres">
      <dgm:prSet presAssocID="{12218034-C29B-4FD4-B74F-4B7867E89BC9}" presName="parentLeftMargin" presStyleLbl="node1" presStyleIdx="0" presStyleCnt="3"/>
      <dgm:spPr/>
      <dgm:t>
        <a:bodyPr/>
        <a:lstStyle/>
        <a:p>
          <a:endParaRPr lang="en-US"/>
        </a:p>
      </dgm:t>
    </dgm:pt>
    <dgm:pt modelId="{1682EC33-ABC5-4C29-833C-DF8F86147E46}" type="pres">
      <dgm:prSet presAssocID="{12218034-C29B-4FD4-B74F-4B7867E89BC9}" presName="parentText" presStyleLbl="node1" presStyleIdx="0" presStyleCnt="3" custScaleX="164551" custScaleY="380018">
        <dgm:presLayoutVars>
          <dgm:chMax val="0"/>
          <dgm:bulletEnabled val="1"/>
        </dgm:presLayoutVars>
      </dgm:prSet>
      <dgm:spPr/>
      <dgm:t>
        <a:bodyPr/>
        <a:lstStyle/>
        <a:p>
          <a:endParaRPr lang="en-US"/>
        </a:p>
      </dgm:t>
    </dgm:pt>
    <dgm:pt modelId="{452A6ACF-A5CE-4C82-AFC9-7D383528F55D}" type="pres">
      <dgm:prSet presAssocID="{12218034-C29B-4FD4-B74F-4B7867E89BC9}" presName="negativeSpace" presStyleCnt="0"/>
      <dgm:spPr/>
    </dgm:pt>
    <dgm:pt modelId="{09258D30-66AE-44BB-9B23-F34054DCB35D}" type="pres">
      <dgm:prSet presAssocID="{12218034-C29B-4FD4-B74F-4B7867E89BC9}" presName="childText" presStyleLbl="conFgAcc1" presStyleIdx="0" presStyleCnt="3">
        <dgm:presLayoutVars>
          <dgm:bulletEnabled val="1"/>
        </dgm:presLayoutVars>
      </dgm:prSet>
      <dgm:spPr/>
    </dgm:pt>
    <dgm:pt modelId="{E527B05D-4E5F-4541-8252-E1573E4EF397}" type="pres">
      <dgm:prSet presAssocID="{7ABF549E-3817-4979-941D-A89C7F049449}" presName="spaceBetweenRectangles" presStyleCnt="0"/>
      <dgm:spPr/>
    </dgm:pt>
    <dgm:pt modelId="{5A821A23-1D49-45BD-9D41-09FED76E68EA}" type="pres">
      <dgm:prSet presAssocID="{A514D4DF-17FB-47BC-BF8E-58183E331E1D}" presName="parentLin" presStyleCnt="0"/>
      <dgm:spPr/>
    </dgm:pt>
    <dgm:pt modelId="{B1C0D821-7974-46E8-A54A-13AADF87158D}" type="pres">
      <dgm:prSet presAssocID="{A514D4DF-17FB-47BC-BF8E-58183E331E1D}" presName="parentLeftMargin" presStyleLbl="node1" presStyleIdx="0" presStyleCnt="3"/>
      <dgm:spPr/>
      <dgm:t>
        <a:bodyPr/>
        <a:lstStyle/>
        <a:p>
          <a:endParaRPr lang="en-US"/>
        </a:p>
      </dgm:t>
    </dgm:pt>
    <dgm:pt modelId="{DCF35E26-D3DA-4B8C-A5DA-48E22F429A98}" type="pres">
      <dgm:prSet presAssocID="{A514D4DF-17FB-47BC-BF8E-58183E331E1D}" presName="parentText" presStyleLbl="node1" presStyleIdx="1" presStyleCnt="3" custScaleX="142956" custScaleY="278021" custLinFactNeighborX="-2754" custLinFactNeighborY="41375">
        <dgm:presLayoutVars>
          <dgm:chMax val="0"/>
          <dgm:bulletEnabled val="1"/>
        </dgm:presLayoutVars>
      </dgm:prSet>
      <dgm:spPr/>
      <dgm:t>
        <a:bodyPr/>
        <a:lstStyle/>
        <a:p>
          <a:endParaRPr lang="en-US"/>
        </a:p>
      </dgm:t>
    </dgm:pt>
    <dgm:pt modelId="{0EE93C2E-C452-4379-A4DE-8E80F56CE0D4}" type="pres">
      <dgm:prSet presAssocID="{A514D4DF-17FB-47BC-BF8E-58183E331E1D}" presName="negativeSpace" presStyleCnt="0"/>
      <dgm:spPr/>
    </dgm:pt>
    <dgm:pt modelId="{6D62D135-CDB4-4CA0-98DF-468AF8329681}" type="pres">
      <dgm:prSet presAssocID="{A514D4DF-17FB-47BC-BF8E-58183E331E1D}" presName="childText" presStyleLbl="conFgAcc1" presStyleIdx="1" presStyleCnt="3">
        <dgm:presLayoutVars>
          <dgm:bulletEnabled val="1"/>
        </dgm:presLayoutVars>
      </dgm:prSet>
      <dgm:spPr/>
    </dgm:pt>
    <dgm:pt modelId="{C9AE2151-08CE-4951-A9EF-3200288AC878}" type="pres">
      <dgm:prSet presAssocID="{287099D2-05DB-4BCF-A2AF-A215A093B517}" presName="spaceBetweenRectangles" presStyleCnt="0"/>
      <dgm:spPr/>
    </dgm:pt>
    <dgm:pt modelId="{88548861-BBBF-40B7-A309-273DCBA98F9E}" type="pres">
      <dgm:prSet presAssocID="{F620AE82-9011-45CB-BBE3-D298D972ECF2}" presName="parentLin" presStyleCnt="0"/>
      <dgm:spPr/>
    </dgm:pt>
    <dgm:pt modelId="{A9C35D79-C0AF-4808-A8AC-416F99A73C54}" type="pres">
      <dgm:prSet presAssocID="{F620AE82-9011-45CB-BBE3-D298D972ECF2}" presName="parentLeftMargin" presStyleLbl="node1" presStyleIdx="1" presStyleCnt="3"/>
      <dgm:spPr/>
      <dgm:t>
        <a:bodyPr/>
        <a:lstStyle/>
        <a:p>
          <a:endParaRPr lang="en-US"/>
        </a:p>
      </dgm:t>
    </dgm:pt>
    <dgm:pt modelId="{08166D78-1536-4A1C-ACE0-DAD81B398D36}" type="pres">
      <dgm:prSet presAssocID="{F620AE82-9011-45CB-BBE3-D298D972ECF2}" presName="parentText" presStyleLbl="node1" presStyleIdx="2" presStyleCnt="3" custScaleX="149307" custScaleY="244481" custLinFactNeighborX="-62927" custLinFactNeighborY="30808">
        <dgm:presLayoutVars>
          <dgm:chMax val="0"/>
          <dgm:bulletEnabled val="1"/>
        </dgm:presLayoutVars>
      </dgm:prSet>
      <dgm:spPr/>
      <dgm:t>
        <a:bodyPr/>
        <a:lstStyle/>
        <a:p>
          <a:endParaRPr lang="en-US"/>
        </a:p>
      </dgm:t>
    </dgm:pt>
    <dgm:pt modelId="{1174F211-8E3C-4D72-9C4A-F61D6C638BF7}" type="pres">
      <dgm:prSet presAssocID="{F620AE82-9011-45CB-BBE3-D298D972ECF2}" presName="negativeSpace" presStyleCnt="0"/>
      <dgm:spPr/>
    </dgm:pt>
    <dgm:pt modelId="{AF03A1E5-FBCD-4B26-A223-04EAACADC948}" type="pres">
      <dgm:prSet presAssocID="{F620AE82-9011-45CB-BBE3-D298D972ECF2}" presName="childText" presStyleLbl="conFgAcc1" presStyleIdx="2" presStyleCnt="3">
        <dgm:presLayoutVars>
          <dgm:bulletEnabled val="1"/>
        </dgm:presLayoutVars>
      </dgm:prSet>
      <dgm:spPr/>
    </dgm:pt>
  </dgm:ptLst>
  <dgm:cxnLst>
    <dgm:cxn modelId="{4A03B16D-7FCB-4AF8-82FB-7210C8F01827}" srcId="{AA7FFC32-1815-4AE7-BF2E-5F666C4A9DCD}" destId="{12218034-C29B-4FD4-B74F-4B7867E89BC9}" srcOrd="0" destOrd="0" parTransId="{B841A35A-DBB0-4A26-BA8B-4A1158DDC94A}" sibTransId="{7ABF549E-3817-4979-941D-A89C7F049449}"/>
    <dgm:cxn modelId="{CDAC7D03-84E8-4053-A761-BE20A2F1779A}" type="presOf" srcId="{12218034-C29B-4FD4-B74F-4B7867E89BC9}" destId="{1682EC33-ABC5-4C29-833C-DF8F86147E46}" srcOrd="1" destOrd="0" presId="urn:microsoft.com/office/officeart/2005/8/layout/list1"/>
    <dgm:cxn modelId="{8009026F-CFD3-40EA-879A-3327C7B16B88}" srcId="{AA7FFC32-1815-4AE7-BF2E-5F666C4A9DCD}" destId="{A514D4DF-17FB-47BC-BF8E-58183E331E1D}" srcOrd="1" destOrd="0" parTransId="{6E4B3EEB-9471-4AD2-9739-F8F86102149F}" sibTransId="{287099D2-05DB-4BCF-A2AF-A215A093B517}"/>
    <dgm:cxn modelId="{B331CD1F-7CEF-49FA-9882-BC751A5E5666}" type="presOf" srcId="{F620AE82-9011-45CB-BBE3-D298D972ECF2}" destId="{08166D78-1536-4A1C-ACE0-DAD81B398D36}" srcOrd="1" destOrd="0" presId="urn:microsoft.com/office/officeart/2005/8/layout/list1"/>
    <dgm:cxn modelId="{B49CB9DD-CC1E-4744-A662-B3E9DF032D7A}" type="presOf" srcId="{F620AE82-9011-45CB-BBE3-D298D972ECF2}" destId="{A9C35D79-C0AF-4808-A8AC-416F99A73C54}" srcOrd="0" destOrd="0" presId="urn:microsoft.com/office/officeart/2005/8/layout/list1"/>
    <dgm:cxn modelId="{A2E41B15-63CC-4CC4-9DC4-12561F0CD22C}" type="presOf" srcId="{A514D4DF-17FB-47BC-BF8E-58183E331E1D}" destId="{B1C0D821-7974-46E8-A54A-13AADF87158D}" srcOrd="0" destOrd="0" presId="urn:microsoft.com/office/officeart/2005/8/layout/list1"/>
    <dgm:cxn modelId="{774CB513-9784-4DE2-B5EE-0982F495294C}" type="presOf" srcId="{AA7FFC32-1815-4AE7-BF2E-5F666C4A9DCD}" destId="{B4CCD220-9EAD-4728-896E-AF61B4B3CBB4}" srcOrd="0" destOrd="0" presId="urn:microsoft.com/office/officeart/2005/8/layout/list1"/>
    <dgm:cxn modelId="{3AFE68CA-CE39-4DA2-934A-673B1F3DE2BA}" type="presOf" srcId="{12218034-C29B-4FD4-B74F-4B7867E89BC9}" destId="{474DDEC0-F84A-4B74-A341-E93CAD047FD0}" srcOrd="0" destOrd="0" presId="urn:microsoft.com/office/officeart/2005/8/layout/list1"/>
    <dgm:cxn modelId="{B65D1523-F3A6-47D6-AC3E-3DDD746528F6}" srcId="{AA7FFC32-1815-4AE7-BF2E-5F666C4A9DCD}" destId="{F620AE82-9011-45CB-BBE3-D298D972ECF2}" srcOrd="2" destOrd="0" parTransId="{B891F154-624D-46F3-BFF3-14E3036356F1}" sibTransId="{1F711EF6-7A54-4D73-A6EA-12BCC16134BE}"/>
    <dgm:cxn modelId="{64246205-B6FC-4884-A27E-CD74C5899F90}" type="presOf" srcId="{A514D4DF-17FB-47BC-BF8E-58183E331E1D}" destId="{DCF35E26-D3DA-4B8C-A5DA-48E22F429A98}" srcOrd="1" destOrd="0" presId="urn:microsoft.com/office/officeart/2005/8/layout/list1"/>
    <dgm:cxn modelId="{A14A1B4E-1550-4B1A-9BDD-A64D461E2FD4}" type="presParOf" srcId="{B4CCD220-9EAD-4728-896E-AF61B4B3CBB4}" destId="{881F2D7D-CD56-4610-9DB6-9FEE294E506B}" srcOrd="0" destOrd="0" presId="urn:microsoft.com/office/officeart/2005/8/layout/list1"/>
    <dgm:cxn modelId="{F686D32A-72A2-4C7F-B38A-7062C6111D98}" type="presParOf" srcId="{881F2D7D-CD56-4610-9DB6-9FEE294E506B}" destId="{474DDEC0-F84A-4B74-A341-E93CAD047FD0}" srcOrd="0" destOrd="0" presId="urn:microsoft.com/office/officeart/2005/8/layout/list1"/>
    <dgm:cxn modelId="{92F1C0F3-AD74-4696-9D3D-A3F85F3409F0}" type="presParOf" srcId="{881F2D7D-CD56-4610-9DB6-9FEE294E506B}" destId="{1682EC33-ABC5-4C29-833C-DF8F86147E46}" srcOrd="1" destOrd="0" presId="urn:microsoft.com/office/officeart/2005/8/layout/list1"/>
    <dgm:cxn modelId="{75C749E1-A533-4861-A573-FF782EC9C7ED}" type="presParOf" srcId="{B4CCD220-9EAD-4728-896E-AF61B4B3CBB4}" destId="{452A6ACF-A5CE-4C82-AFC9-7D383528F55D}" srcOrd="1" destOrd="0" presId="urn:microsoft.com/office/officeart/2005/8/layout/list1"/>
    <dgm:cxn modelId="{5A810657-52BE-40AA-9012-838603F3F24B}" type="presParOf" srcId="{B4CCD220-9EAD-4728-896E-AF61B4B3CBB4}" destId="{09258D30-66AE-44BB-9B23-F34054DCB35D}" srcOrd="2" destOrd="0" presId="urn:microsoft.com/office/officeart/2005/8/layout/list1"/>
    <dgm:cxn modelId="{7FECC6D8-B00F-4481-922E-324450C02E21}" type="presParOf" srcId="{B4CCD220-9EAD-4728-896E-AF61B4B3CBB4}" destId="{E527B05D-4E5F-4541-8252-E1573E4EF397}" srcOrd="3" destOrd="0" presId="urn:microsoft.com/office/officeart/2005/8/layout/list1"/>
    <dgm:cxn modelId="{80A0667C-D3B0-49DA-8D12-CE5EA1FC0CC2}" type="presParOf" srcId="{B4CCD220-9EAD-4728-896E-AF61B4B3CBB4}" destId="{5A821A23-1D49-45BD-9D41-09FED76E68EA}" srcOrd="4" destOrd="0" presId="urn:microsoft.com/office/officeart/2005/8/layout/list1"/>
    <dgm:cxn modelId="{77C5F0D4-9EBD-4201-B36C-7E239EB9154A}" type="presParOf" srcId="{5A821A23-1D49-45BD-9D41-09FED76E68EA}" destId="{B1C0D821-7974-46E8-A54A-13AADF87158D}" srcOrd="0" destOrd="0" presId="urn:microsoft.com/office/officeart/2005/8/layout/list1"/>
    <dgm:cxn modelId="{0A95DC87-CBF0-447E-8EDE-C2CFCE67FC79}" type="presParOf" srcId="{5A821A23-1D49-45BD-9D41-09FED76E68EA}" destId="{DCF35E26-D3DA-4B8C-A5DA-48E22F429A98}" srcOrd="1" destOrd="0" presId="urn:microsoft.com/office/officeart/2005/8/layout/list1"/>
    <dgm:cxn modelId="{2A05FB27-9487-4AA6-B0F6-7CEB3F485EB4}" type="presParOf" srcId="{B4CCD220-9EAD-4728-896E-AF61B4B3CBB4}" destId="{0EE93C2E-C452-4379-A4DE-8E80F56CE0D4}" srcOrd="5" destOrd="0" presId="urn:microsoft.com/office/officeart/2005/8/layout/list1"/>
    <dgm:cxn modelId="{241A0A61-C220-4521-85AF-86A890EF3829}" type="presParOf" srcId="{B4CCD220-9EAD-4728-896E-AF61B4B3CBB4}" destId="{6D62D135-CDB4-4CA0-98DF-468AF8329681}" srcOrd="6" destOrd="0" presId="urn:microsoft.com/office/officeart/2005/8/layout/list1"/>
    <dgm:cxn modelId="{578436F5-3F05-465E-BFFD-D1CEDB1B312A}" type="presParOf" srcId="{B4CCD220-9EAD-4728-896E-AF61B4B3CBB4}" destId="{C9AE2151-08CE-4951-A9EF-3200288AC878}" srcOrd="7" destOrd="0" presId="urn:microsoft.com/office/officeart/2005/8/layout/list1"/>
    <dgm:cxn modelId="{7DB94346-DF05-438A-ACE8-3CCB304D6067}" type="presParOf" srcId="{B4CCD220-9EAD-4728-896E-AF61B4B3CBB4}" destId="{88548861-BBBF-40B7-A309-273DCBA98F9E}" srcOrd="8" destOrd="0" presId="urn:microsoft.com/office/officeart/2005/8/layout/list1"/>
    <dgm:cxn modelId="{BE969764-2F20-4D5F-9A83-65B883C00E1F}" type="presParOf" srcId="{88548861-BBBF-40B7-A309-273DCBA98F9E}" destId="{A9C35D79-C0AF-4808-A8AC-416F99A73C54}" srcOrd="0" destOrd="0" presId="urn:microsoft.com/office/officeart/2005/8/layout/list1"/>
    <dgm:cxn modelId="{DE1AE93A-2273-4C7D-8A1C-57297F37398F}" type="presParOf" srcId="{88548861-BBBF-40B7-A309-273DCBA98F9E}" destId="{08166D78-1536-4A1C-ACE0-DAD81B398D36}" srcOrd="1" destOrd="0" presId="urn:microsoft.com/office/officeart/2005/8/layout/list1"/>
    <dgm:cxn modelId="{53A3839A-1461-423E-B2C0-25FDA1FA1E39}" type="presParOf" srcId="{B4CCD220-9EAD-4728-896E-AF61B4B3CBB4}" destId="{1174F211-8E3C-4D72-9C4A-F61D6C638BF7}" srcOrd="9" destOrd="0" presId="urn:microsoft.com/office/officeart/2005/8/layout/list1"/>
    <dgm:cxn modelId="{2A52E20B-6C95-4D9C-8F7A-F9641C548672}" type="presParOf" srcId="{B4CCD220-9EAD-4728-896E-AF61B4B3CBB4}" destId="{AF03A1E5-FBCD-4B26-A223-04EAACADC948}" srcOrd="10"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D0ED78-6DD7-4017-9F7F-E501233534A4}"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A6BDE-17DD-4EF1-A2FE-8A2FBA0623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0ED78-6DD7-4017-9F7F-E501233534A4}"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A6BDE-17DD-4EF1-A2FE-8A2FBA0623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0ED78-6DD7-4017-9F7F-E501233534A4}"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A6BDE-17DD-4EF1-A2FE-8A2FBA0623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0ED78-6DD7-4017-9F7F-E501233534A4}"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A6BDE-17DD-4EF1-A2FE-8A2FBA0623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D0ED78-6DD7-4017-9F7F-E501233534A4}" type="datetimeFigureOut">
              <a:rPr lang="en-US" smtClean="0"/>
              <a:pPr/>
              <a:t>8/21/2013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A6BDE-17DD-4EF1-A2FE-8A2FBA0623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D0ED78-6DD7-4017-9F7F-E501233534A4}" type="datetimeFigureOut">
              <a:rPr lang="en-US" smtClean="0"/>
              <a:pPr/>
              <a:t>8/21/2013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A6BDE-17DD-4EF1-A2FE-8A2FBA0623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D0ED78-6DD7-4017-9F7F-E501233534A4}" type="datetimeFigureOut">
              <a:rPr lang="en-US" smtClean="0"/>
              <a:pPr/>
              <a:t>8/21/2013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2A6BDE-17DD-4EF1-A2FE-8A2FBA0623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D0ED78-6DD7-4017-9F7F-E501233534A4}" type="datetimeFigureOut">
              <a:rPr lang="en-US" smtClean="0"/>
              <a:pPr/>
              <a:t>8/21/2013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2A6BDE-17DD-4EF1-A2FE-8A2FBA0623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D0ED78-6DD7-4017-9F7F-E501233534A4}" type="datetimeFigureOut">
              <a:rPr lang="en-US" smtClean="0"/>
              <a:pPr/>
              <a:t>8/21/2013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2A6BDE-17DD-4EF1-A2FE-8A2FBA0623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0ED78-6DD7-4017-9F7F-E501233534A4}" type="datetimeFigureOut">
              <a:rPr lang="en-US" smtClean="0"/>
              <a:pPr/>
              <a:t>8/21/2013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A6BDE-17DD-4EF1-A2FE-8A2FBA0623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0ED78-6DD7-4017-9F7F-E501233534A4}" type="datetimeFigureOut">
              <a:rPr lang="en-US" smtClean="0"/>
              <a:pPr/>
              <a:t>8/21/2013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A6BDE-17DD-4EF1-A2FE-8A2FBA0623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0ED78-6DD7-4017-9F7F-E501233534A4}" type="datetimeFigureOut">
              <a:rPr lang="en-US" smtClean="0"/>
              <a:pPr/>
              <a:t>8/21/2013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2A6BDE-17DD-4EF1-A2FE-8A2FBA0623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3276599"/>
          </a:xfrm>
        </p:spPr>
        <p:style>
          <a:lnRef idx="1">
            <a:schemeClr val="accent2"/>
          </a:lnRef>
          <a:fillRef idx="2">
            <a:schemeClr val="accent2"/>
          </a:fillRef>
          <a:effectRef idx="1">
            <a:schemeClr val="accent2"/>
          </a:effectRef>
          <a:fontRef idx="minor">
            <a:schemeClr val="dk1"/>
          </a:fontRef>
        </p:style>
        <p:txBody>
          <a:bodyPr>
            <a:normAutofit/>
          </a:bodyPr>
          <a:lstStyle/>
          <a:p>
            <a:r>
              <a:rPr lang="en-US" sz="3600" b="1" dirty="0" smtClean="0">
                <a:latin typeface="Rockwell Condensed" pitchFamily="18" charset="0"/>
                <a:cs typeface="IrisUPC" pitchFamily="34" charset="-34"/>
              </a:rPr>
              <a:t>AFFECTIVE VARIABLES </a:t>
            </a:r>
            <a:br>
              <a:rPr lang="en-US" sz="3600" b="1" dirty="0" smtClean="0">
                <a:latin typeface="Rockwell Condensed" pitchFamily="18" charset="0"/>
                <a:cs typeface="IrisUPC" pitchFamily="34" charset="-34"/>
              </a:rPr>
            </a:br>
            <a:r>
              <a:rPr lang="en-US" sz="3600" b="1" dirty="0" smtClean="0">
                <a:latin typeface="Rockwell Condensed" pitchFamily="18" charset="0"/>
                <a:cs typeface="IrisUPC" pitchFamily="34" charset="-34"/>
              </a:rPr>
              <a:t>AND</a:t>
            </a:r>
            <a:br>
              <a:rPr lang="en-US" sz="3600" b="1" dirty="0" smtClean="0">
                <a:latin typeface="Rockwell Condensed" pitchFamily="18" charset="0"/>
                <a:cs typeface="IrisUPC" pitchFamily="34" charset="-34"/>
              </a:rPr>
            </a:br>
            <a:r>
              <a:rPr lang="en-US" sz="3600" b="1" dirty="0" smtClean="0">
                <a:latin typeface="Rockwell Condensed" pitchFamily="18" charset="0"/>
                <a:cs typeface="IrisUPC" pitchFamily="34" charset="-34"/>
              </a:rPr>
              <a:t> COMMUNICATIVE LANGUAGE PRACTICES OF ELEMENTARY STUDENTS</a:t>
            </a:r>
            <a:endParaRPr lang="en-US" sz="3600" b="1" dirty="0">
              <a:latin typeface="Rockwell Condensed" pitchFamily="18" charset="0"/>
              <a:cs typeface="IrisUPC" pitchFamily="34" charset="-34"/>
            </a:endParaRPr>
          </a:p>
        </p:txBody>
      </p:sp>
      <p:sp>
        <p:nvSpPr>
          <p:cNvPr id="3" name="Subtitle 2"/>
          <p:cNvSpPr>
            <a:spLocks noGrp="1"/>
          </p:cNvSpPr>
          <p:nvPr>
            <p:ph type="subTitle" idx="1"/>
          </p:nvPr>
        </p:nvSpPr>
        <p:spPr>
          <a:xfrm>
            <a:off x="1371600" y="4267200"/>
            <a:ext cx="6400800" cy="1905000"/>
          </a:xfrm>
        </p:spPr>
        <p:txBody>
          <a:bodyPr/>
          <a:lstStyle/>
          <a:p>
            <a:r>
              <a:rPr lang="en-US" b="1" dirty="0" smtClean="0">
                <a:solidFill>
                  <a:schemeClr val="tx1"/>
                </a:solidFill>
                <a:latin typeface="Arial" pitchFamily="34" charset="0"/>
                <a:cs typeface="Arial" pitchFamily="34" charset="0"/>
              </a:rPr>
              <a:t>Maria Bella R. Alvarez</a:t>
            </a:r>
            <a:r>
              <a:rPr lang="en-US" b="1" dirty="0" smtClean="0">
                <a:latin typeface="Arial" pitchFamily="34" charset="0"/>
                <a:cs typeface="Arial" pitchFamily="34" charset="0"/>
              </a:rPr>
              <a:t>                             </a:t>
            </a:r>
            <a:r>
              <a:rPr lang="en-US" sz="2000" b="1" dirty="0" smtClean="0">
                <a:solidFill>
                  <a:schemeClr val="tx1"/>
                </a:solidFill>
                <a:latin typeface="Arial" pitchFamily="34" charset="0"/>
                <a:cs typeface="Arial" pitchFamily="34" charset="0"/>
              </a:rPr>
              <a:t>University of Mindanao                         </a:t>
            </a:r>
          </a:p>
          <a:p>
            <a:r>
              <a:rPr lang="en-US" sz="2000" b="1" dirty="0" smtClean="0">
                <a:solidFill>
                  <a:schemeClr val="tx1"/>
                </a:solidFill>
                <a:latin typeface="Arial" pitchFamily="34" charset="0"/>
                <a:cs typeface="Arial" pitchFamily="34" charset="0"/>
              </a:rPr>
              <a:t>  Davao City, Philippines</a:t>
            </a:r>
            <a:endParaRPr lang="en-US" sz="2000" b="1" dirty="0">
              <a:solidFill>
                <a:schemeClr val="tx1"/>
              </a:solidFill>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Level of Affective Variables of Grade Six Pupils in terms of Motivation</a:t>
            </a:r>
            <a:endParaRPr lang="en-US" sz="2800" b="1" dirty="0">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457200" y="1600200"/>
          <a:ext cx="8229600" cy="5188496"/>
        </p:xfrm>
        <a:graphic>
          <a:graphicData uri="http://schemas.openxmlformats.org/drawingml/2006/table">
            <a:tbl>
              <a:tblPr firstRow="1" bandRow="1">
                <a:tableStyleId>{5C22544A-7EE6-4342-B048-85BDC9FD1C3A}</a:tableStyleId>
              </a:tblPr>
              <a:tblGrid>
                <a:gridCol w="4953000"/>
                <a:gridCol w="838200"/>
                <a:gridCol w="838200"/>
                <a:gridCol w="1600200"/>
              </a:tblGrid>
              <a:tr h="457200">
                <a:tc>
                  <a:txBody>
                    <a:bodyPr/>
                    <a:lstStyle/>
                    <a:p>
                      <a:pPr algn="ctr"/>
                      <a:r>
                        <a:rPr lang="en-US" sz="1800" b="1" dirty="0" smtClean="0">
                          <a:latin typeface="Arial" pitchFamily="34" charset="0"/>
                          <a:cs typeface="Arial" pitchFamily="34" charset="0"/>
                        </a:rPr>
                        <a:t>Item</a:t>
                      </a:r>
                      <a:endParaRPr lang="en-US" sz="1800" b="1" dirty="0">
                        <a:latin typeface="Arial" pitchFamily="34" charset="0"/>
                        <a:cs typeface="Arial" pitchFamily="34" charset="0"/>
                      </a:endParaRPr>
                    </a:p>
                  </a:txBody>
                  <a:tcPr/>
                </a:tc>
                <a:tc>
                  <a:txBody>
                    <a:bodyPr/>
                    <a:lstStyle/>
                    <a:p>
                      <a:pPr algn="ctr"/>
                      <a:r>
                        <a:rPr lang="en-US" sz="1800" b="1" dirty="0" smtClean="0">
                          <a:latin typeface="Arial" pitchFamily="34" charset="0"/>
                          <a:cs typeface="Arial" pitchFamily="34" charset="0"/>
                        </a:rPr>
                        <a:t>SD</a:t>
                      </a:r>
                      <a:endParaRPr lang="en-US" sz="1800" b="1" dirty="0">
                        <a:latin typeface="Arial" pitchFamily="34" charset="0"/>
                        <a:cs typeface="Arial" pitchFamily="34" charset="0"/>
                      </a:endParaRPr>
                    </a:p>
                  </a:txBody>
                  <a:tcPr/>
                </a:tc>
                <a:tc>
                  <a:txBody>
                    <a:bodyPr/>
                    <a:lstStyle/>
                    <a:p>
                      <a:pPr algn="ctr"/>
                      <a:r>
                        <a:rPr lang="en-US" sz="1800" b="1" dirty="0" smtClean="0">
                          <a:latin typeface="Arial" pitchFamily="34" charset="0"/>
                          <a:cs typeface="Arial" pitchFamily="34" charset="0"/>
                        </a:rPr>
                        <a:t>Mean</a:t>
                      </a:r>
                      <a:endParaRPr lang="en-US" sz="1800" b="1" dirty="0">
                        <a:latin typeface="Arial" pitchFamily="34" charset="0"/>
                        <a:cs typeface="Arial" pitchFamily="34" charset="0"/>
                      </a:endParaRPr>
                    </a:p>
                  </a:txBody>
                  <a:tcPr/>
                </a:tc>
                <a:tc>
                  <a:txBody>
                    <a:bodyPr/>
                    <a:lstStyle/>
                    <a:p>
                      <a:pPr algn="ctr"/>
                      <a:r>
                        <a:rPr lang="en-US" sz="1800" b="1" dirty="0" smtClean="0">
                          <a:latin typeface="Arial" pitchFamily="34" charset="0"/>
                          <a:cs typeface="Arial" pitchFamily="34" charset="0"/>
                        </a:rPr>
                        <a:t>Descriptive Level</a:t>
                      </a:r>
                      <a:endParaRPr lang="en-US" sz="1800" b="1" dirty="0">
                        <a:latin typeface="Arial" pitchFamily="34" charset="0"/>
                        <a:cs typeface="Arial" pitchFamily="34" charset="0"/>
                      </a:endParaRPr>
                    </a:p>
                  </a:txBody>
                  <a:tcPr/>
                </a:tc>
              </a:tr>
              <a:tr h="664029">
                <a:tc>
                  <a:txBody>
                    <a:bodyPr/>
                    <a:lstStyle/>
                    <a:p>
                      <a:pPr marL="0" marR="0">
                        <a:lnSpc>
                          <a:spcPct val="115000"/>
                        </a:lnSpc>
                        <a:spcBef>
                          <a:spcPts val="0"/>
                        </a:spcBef>
                        <a:spcAft>
                          <a:spcPts val="0"/>
                        </a:spcAft>
                      </a:pPr>
                      <a:r>
                        <a:rPr lang="en-US" sz="2000" dirty="0">
                          <a:solidFill>
                            <a:srgbClr val="000000"/>
                          </a:solidFill>
                          <a:latin typeface="Arial" pitchFamily="34" charset="0"/>
                          <a:ea typeface="Calibri"/>
                          <a:cs typeface="Arial" pitchFamily="34" charset="0"/>
                        </a:rPr>
                        <a:t> 1.Thinking that English is important</a:t>
                      </a:r>
                      <a:endParaRPr lang="en-US" sz="2000" dirty="0">
                        <a:latin typeface="Arial" pitchFamily="34" charset="0"/>
                        <a:ea typeface="Calibri"/>
                        <a:cs typeface="Arial" pitchFamily="34" charset="0"/>
                      </a:endParaRP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0.95</a:t>
                      </a: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4.32</a:t>
                      </a:r>
                    </a:p>
                  </a:txBody>
                  <a:tcPr marL="34925" marR="34925" marT="34925" marB="34925" anchor="ctr"/>
                </a:tc>
                <a:tc>
                  <a:txBody>
                    <a:bodyPr/>
                    <a:lstStyle/>
                    <a:p>
                      <a:pPr marL="0" marR="0" algn="ctr">
                        <a:lnSpc>
                          <a:spcPct val="115000"/>
                        </a:lnSpc>
                        <a:spcBef>
                          <a:spcPts val="0"/>
                        </a:spcBef>
                        <a:spcAft>
                          <a:spcPts val="0"/>
                        </a:spcAft>
                      </a:pPr>
                      <a:r>
                        <a:rPr lang="en-US" sz="2000">
                          <a:latin typeface="Arial" pitchFamily="34" charset="0"/>
                          <a:ea typeface="Calibri"/>
                          <a:cs typeface="Arial" pitchFamily="34" charset="0"/>
                        </a:rPr>
                        <a:t>High</a:t>
                      </a:r>
                    </a:p>
                  </a:txBody>
                  <a:tcPr marL="34925" marR="34925" marT="34925" marB="34925" anchor="ctr"/>
                </a:tc>
              </a:tr>
              <a:tr h="664029">
                <a:tc>
                  <a:txBody>
                    <a:bodyPr/>
                    <a:lstStyle/>
                    <a:p>
                      <a:pPr marL="0" marR="0">
                        <a:lnSpc>
                          <a:spcPct val="115000"/>
                        </a:lnSpc>
                        <a:spcBef>
                          <a:spcPts val="0"/>
                        </a:spcBef>
                        <a:spcAft>
                          <a:spcPts val="0"/>
                        </a:spcAft>
                      </a:pPr>
                      <a:r>
                        <a:rPr lang="en-US" sz="2000" dirty="0">
                          <a:solidFill>
                            <a:srgbClr val="000000"/>
                          </a:solidFill>
                          <a:latin typeface="Arial" pitchFamily="34" charset="0"/>
                          <a:ea typeface="Calibri"/>
                          <a:cs typeface="Arial" pitchFamily="34" charset="0"/>
                        </a:rPr>
                        <a:t> 2.Thinking one can win parents’ praise and classmates’ admiration  </a:t>
                      </a:r>
                      <a:endParaRPr lang="en-US" sz="2000" dirty="0">
                        <a:latin typeface="Arial" pitchFamily="34" charset="0"/>
                        <a:ea typeface="Calibri"/>
                        <a:cs typeface="Arial" pitchFamily="34" charset="0"/>
                      </a:endParaRPr>
                    </a:p>
                    <a:p>
                      <a:pPr marL="0" marR="0">
                        <a:lnSpc>
                          <a:spcPct val="115000"/>
                        </a:lnSpc>
                        <a:spcBef>
                          <a:spcPts val="0"/>
                        </a:spcBef>
                        <a:spcAft>
                          <a:spcPts val="0"/>
                        </a:spcAft>
                      </a:pPr>
                      <a:r>
                        <a:rPr lang="en-US" sz="2000" dirty="0">
                          <a:solidFill>
                            <a:srgbClr val="000000"/>
                          </a:solidFill>
                          <a:latin typeface="Arial" pitchFamily="34" charset="0"/>
                          <a:ea typeface="Calibri"/>
                          <a:cs typeface="Arial" pitchFamily="34" charset="0"/>
                        </a:rPr>
                        <a:t>    if  English is learned well</a:t>
                      </a:r>
                      <a:endParaRPr lang="en-US" sz="2000" dirty="0">
                        <a:latin typeface="Arial" pitchFamily="34" charset="0"/>
                        <a:ea typeface="Calibri"/>
                        <a:cs typeface="Arial" pitchFamily="34" charset="0"/>
                      </a:endParaRP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1.06</a:t>
                      </a: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3.77</a:t>
                      </a: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High</a:t>
                      </a:r>
                    </a:p>
                  </a:txBody>
                  <a:tcPr marL="34925" marR="34925" marT="34925" marB="34925" anchor="ctr"/>
                </a:tc>
              </a:tr>
              <a:tr h="664029">
                <a:tc>
                  <a:txBody>
                    <a:bodyPr/>
                    <a:lstStyle/>
                    <a:p>
                      <a:pPr marL="0" marR="0">
                        <a:lnSpc>
                          <a:spcPct val="115000"/>
                        </a:lnSpc>
                        <a:spcBef>
                          <a:spcPts val="0"/>
                        </a:spcBef>
                        <a:spcAft>
                          <a:spcPts val="0"/>
                        </a:spcAft>
                      </a:pPr>
                      <a:r>
                        <a:rPr lang="en-US" sz="2000" dirty="0">
                          <a:solidFill>
                            <a:srgbClr val="000000"/>
                          </a:solidFill>
                          <a:latin typeface="Arial" pitchFamily="34" charset="0"/>
                          <a:ea typeface="Calibri"/>
                          <a:cs typeface="Arial" pitchFamily="34" charset="0"/>
                        </a:rPr>
                        <a:t> 3.Likes to learn more about English</a:t>
                      </a:r>
                      <a:endParaRPr lang="en-US" sz="2000" dirty="0">
                        <a:latin typeface="Arial" pitchFamily="34" charset="0"/>
                        <a:ea typeface="Calibri"/>
                        <a:cs typeface="Arial" pitchFamily="34" charset="0"/>
                      </a:endParaRPr>
                    </a:p>
                  </a:txBody>
                  <a:tcPr marL="34925" marR="34925" marT="34925" marB="34925" anchor="ctr"/>
                </a:tc>
                <a:tc>
                  <a:txBody>
                    <a:bodyPr/>
                    <a:lstStyle/>
                    <a:p>
                      <a:pPr marL="0" marR="0" algn="ctr">
                        <a:lnSpc>
                          <a:spcPct val="115000"/>
                        </a:lnSpc>
                        <a:spcBef>
                          <a:spcPts val="0"/>
                        </a:spcBef>
                        <a:spcAft>
                          <a:spcPts val="0"/>
                        </a:spcAft>
                      </a:pPr>
                      <a:r>
                        <a:rPr lang="en-US" sz="2000">
                          <a:latin typeface="Arial" pitchFamily="34" charset="0"/>
                          <a:ea typeface="Calibri"/>
                          <a:cs typeface="Arial" pitchFamily="34" charset="0"/>
                        </a:rPr>
                        <a:t>1.08</a:t>
                      </a: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4.04</a:t>
                      </a: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High</a:t>
                      </a:r>
                    </a:p>
                  </a:txBody>
                  <a:tcPr marL="34925" marR="34925" marT="34925" marB="34925" anchor="ctr"/>
                </a:tc>
              </a:tr>
              <a:tr h="664029">
                <a:tc>
                  <a:txBody>
                    <a:bodyPr/>
                    <a:lstStyle/>
                    <a:p>
                      <a:pPr marL="0" marR="0">
                        <a:lnSpc>
                          <a:spcPct val="115000"/>
                        </a:lnSpc>
                        <a:spcBef>
                          <a:spcPts val="0"/>
                        </a:spcBef>
                        <a:spcAft>
                          <a:spcPts val="0"/>
                        </a:spcAft>
                      </a:pPr>
                      <a:r>
                        <a:rPr lang="en-US" sz="2000">
                          <a:solidFill>
                            <a:srgbClr val="000000"/>
                          </a:solidFill>
                          <a:latin typeface="Arial" pitchFamily="34" charset="0"/>
                          <a:ea typeface="Calibri"/>
                          <a:cs typeface="Arial" pitchFamily="34" charset="0"/>
                        </a:rPr>
                        <a:t> 4.Being happy in English class</a:t>
                      </a:r>
                      <a:endParaRPr lang="en-US" sz="2000">
                        <a:latin typeface="Arial" pitchFamily="34" charset="0"/>
                        <a:ea typeface="Calibri"/>
                        <a:cs typeface="Arial" pitchFamily="34" charset="0"/>
                      </a:endParaRPr>
                    </a:p>
                  </a:txBody>
                  <a:tcPr marL="34925" marR="34925" marT="34925" marB="34925" anchor="ctr"/>
                </a:tc>
                <a:tc>
                  <a:txBody>
                    <a:bodyPr/>
                    <a:lstStyle/>
                    <a:p>
                      <a:pPr marL="0" marR="0" algn="ctr">
                        <a:lnSpc>
                          <a:spcPct val="115000"/>
                        </a:lnSpc>
                        <a:spcBef>
                          <a:spcPts val="0"/>
                        </a:spcBef>
                        <a:spcAft>
                          <a:spcPts val="0"/>
                        </a:spcAft>
                      </a:pPr>
                      <a:r>
                        <a:rPr lang="en-US" sz="2000">
                          <a:latin typeface="Arial" pitchFamily="34" charset="0"/>
                          <a:ea typeface="Calibri"/>
                          <a:cs typeface="Arial" pitchFamily="34" charset="0"/>
                        </a:rPr>
                        <a:t>0.99</a:t>
                      </a:r>
                    </a:p>
                  </a:txBody>
                  <a:tcPr marL="34925" marR="34925" marT="34925" marB="34925" anchor="ctr"/>
                </a:tc>
                <a:tc>
                  <a:txBody>
                    <a:bodyPr/>
                    <a:lstStyle/>
                    <a:p>
                      <a:pPr marL="0" marR="0" algn="ctr">
                        <a:lnSpc>
                          <a:spcPct val="115000"/>
                        </a:lnSpc>
                        <a:spcBef>
                          <a:spcPts val="0"/>
                        </a:spcBef>
                        <a:spcAft>
                          <a:spcPts val="0"/>
                        </a:spcAft>
                      </a:pPr>
                      <a:r>
                        <a:rPr lang="en-US" sz="2000">
                          <a:latin typeface="Arial" pitchFamily="34" charset="0"/>
                          <a:ea typeface="Calibri"/>
                          <a:cs typeface="Arial" pitchFamily="34" charset="0"/>
                        </a:rPr>
                        <a:t>3.82</a:t>
                      </a: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High</a:t>
                      </a:r>
                    </a:p>
                  </a:txBody>
                  <a:tcPr marL="34925" marR="34925" marT="34925" marB="34925" anchor="ctr"/>
                </a:tc>
              </a:tr>
              <a:tr h="664029">
                <a:tc>
                  <a:txBody>
                    <a:bodyPr/>
                    <a:lstStyle/>
                    <a:p>
                      <a:pPr marL="0" marR="0">
                        <a:lnSpc>
                          <a:spcPct val="115000"/>
                        </a:lnSpc>
                        <a:spcBef>
                          <a:spcPts val="0"/>
                        </a:spcBef>
                        <a:spcAft>
                          <a:spcPts val="0"/>
                        </a:spcAft>
                      </a:pPr>
                      <a:r>
                        <a:rPr lang="en-US" sz="2000">
                          <a:solidFill>
                            <a:srgbClr val="000000"/>
                          </a:solidFill>
                          <a:latin typeface="Arial" pitchFamily="34" charset="0"/>
                          <a:ea typeface="Calibri"/>
                          <a:cs typeface="Arial" pitchFamily="34" charset="0"/>
                        </a:rPr>
                        <a:t> 5.Volunteering to answer the teacher’s questions in class</a:t>
                      </a:r>
                      <a:endParaRPr lang="en-US" sz="2000">
                        <a:latin typeface="Arial" pitchFamily="34" charset="0"/>
                        <a:ea typeface="Calibri"/>
                        <a:cs typeface="Arial" pitchFamily="34" charset="0"/>
                      </a:endParaRPr>
                    </a:p>
                  </a:txBody>
                  <a:tcPr marL="34925" marR="34925" marT="34925" marB="34925" anchor="ctr"/>
                </a:tc>
                <a:tc>
                  <a:txBody>
                    <a:bodyPr/>
                    <a:lstStyle/>
                    <a:p>
                      <a:pPr marL="0" marR="0" algn="ctr">
                        <a:lnSpc>
                          <a:spcPct val="115000"/>
                        </a:lnSpc>
                        <a:spcBef>
                          <a:spcPts val="0"/>
                        </a:spcBef>
                        <a:spcAft>
                          <a:spcPts val="0"/>
                        </a:spcAft>
                      </a:pPr>
                      <a:r>
                        <a:rPr lang="en-US" sz="2000">
                          <a:latin typeface="Arial" pitchFamily="34" charset="0"/>
                          <a:ea typeface="Calibri"/>
                          <a:cs typeface="Arial" pitchFamily="34" charset="0"/>
                        </a:rPr>
                        <a:t>1.04</a:t>
                      </a:r>
                    </a:p>
                  </a:txBody>
                  <a:tcPr marL="34925" marR="34925" marT="34925" marB="34925" anchor="ctr"/>
                </a:tc>
                <a:tc>
                  <a:txBody>
                    <a:bodyPr/>
                    <a:lstStyle/>
                    <a:p>
                      <a:pPr marL="0" marR="0" algn="ctr">
                        <a:lnSpc>
                          <a:spcPct val="115000"/>
                        </a:lnSpc>
                        <a:spcBef>
                          <a:spcPts val="0"/>
                        </a:spcBef>
                        <a:spcAft>
                          <a:spcPts val="0"/>
                        </a:spcAft>
                      </a:pPr>
                      <a:r>
                        <a:rPr lang="en-US" sz="2000">
                          <a:latin typeface="Arial" pitchFamily="34" charset="0"/>
                          <a:ea typeface="Calibri"/>
                          <a:cs typeface="Arial" pitchFamily="34" charset="0"/>
                        </a:rPr>
                        <a:t>3.43</a:t>
                      </a: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Moderate</a:t>
                      </a:r>
                    </a:p>
                  </a:txBody>
                  <a:tcPr marL="34925" marR="34925" marT="34925" marB="34925" anchor="ctr"/>
                </a:tc>
              </a:tr>
              <a:tr h="664029">
                <a:tc>
                  <a:txBody>
                    <a:bodyPr/>
                    <a:lstStyle/>
                    <a:p>
                      <a:pPr marL="0" marR="0" algn="ctr">
                        <a:lnSpc>
                          <a:spcPct val="115000"/>
                        </a:lnSpc>
                        <a:spcBef>
                          <a:spcPts val="0"/>
                        </a:spcBef>
                        <a:spcAft>
                          <a:spcPts val="0"/>
                        </a:spcAft>
                      </a:pPr>
                      <a:r>
                        <a:rPr lang="en-US" sz="2000" b="1" dirty="0">
                          <a:latin typeface="Arial" pitchFamily="34" charset="0"/>
                          <a:ea typeface="Calibri"/>
                          <a:cs typeface="Arial" pitchFamily="34" charset="0"/>
                        </a:rPr>
                        <a:t>Overall</a:t>
                      </a:r>
                    </a:p>
                  </a:txBody>
                  <a:tcPr marL="34925" marR="34925" marT="34925" marB="34925" anchor="ctr"/>
                </a:tc>
                <a:tc>
                  <a:txBody>
                    <a:bodyPr/>
                    <a:lstStyle/>
                    <a:p>
                      <a:pPr marL="0" marR="0" algn="ctr">
                        <a:lnSpc>
                          <a:spcPct val="115000"/>
                        </a:lnSpc>
                        <a:spcBef>
                          <a:spcPts val="0"/>
                        </a:spcBef>
                        <a:spcAft>
                          <a:spcPts val="0"/>
                        </a:spcAft>
                      </a:pPr>
                      <a:r>
                        <a:rPr lang="en-US" sz="2000" b="1" dirty="0">
                          <a:latin typeface="Arial" pitchFamily="34" charset="0"/>
                          <a:ea typeface="Calibri"/>
                          <a:cs typeface="Arial" pitchFamily="34" charset="0"/>
                        </a:rPr>
                        <a:t>0.67</a:t>
                      </a:r>
                    </a:p>
                  </a:txBody>
                  <a:tcPr marL="34925" marR="34925" marT="34925" marB="34925" anchor="ctr"/>
                </a:tc>
                <a:tc>
                  <a:txBody>
                    <a:bodyPr/>
                    <a:lstStyle/>
                    <a:p>
                      <a:pPr marL="0" marR="0" algn="ctr">
                        <a:lnSpc>
                          <a:spcPct val="115000"/>
                        </a:lnSpc>
                        <a:spcBef>
                          <a:spcPts val="0"/>
                        </a:spcBef>
                        <a:spcAft>
                          <a:spcPts val="0"/>
                        </a:spcAft>
                      </a:pPr>
                      <a:r>
                        <a:rPr lang="en-US" sz="2000" b="1" dirty="0">
                          <a:latin typeface="Arial" pitchFamily="34" charset="0"/>
                          <a:ea typeface="Calibri"/>
                          <a:cs typeface="Arial" pitchFamily="34" charset="0"/>
                        </a:rPr>
                        <a:t>3.88</a:t>
                      </a:r>
                    </a:p>
                  </a:txBody>
                  <a:tcPr marL="34925" marR="34925" marT="34925" marB="34925" anchor="ctr"/>
                </a:tc>
                <a:tc>
                  <a:txBody>
                    <a:bodyPr/>
                    <a:lstStyle/>
                    <a:p>
                      <a:pPr marL="0" marR="0" algn="ctr">
                        <a:lnSpc>
                          <a:spcPct val="115000"/>
                        </a:lnSpc>
                        <a:spcBef>
                          <a:spcPts val="0"/>
                        </a:spcBef>
                        <a:spcAft>
                          <a:spcPts val="0"/>
                        </a:spcAft>
                      </a:pPr>
                      <a:r>
                        <a:rPr lang="en-US" sz="2000" b="1" dirty="0">
                          <a:latin typeface="Arial" pitchFamily="34" charset="0"/>
                          <a:ea typeface="Calibri"/>
                          <a:cs typeface="Arial" pitchFamily="34" charset="0"/>
                        </a:rPr>
                        <a:t>High</a:t>
                      </a:r>
                    </a:p>
                  </a:txBody>
                  <a:tcPr marL="34925" marR="34925" marT="34925" marB="34925" anchor="ct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057400" cy="639762"/>
          </a:xfrm>
        </p:spPr>
        <p:txBody>
          <a:bodyPr>
            <a:normAutofit fontScale="90000"/>
          </a:bodyPr>
          <a:lstStyle/>
          <a:p>
            <a:r>
              <a:rPr lang="en-US" sz="2400" b="1" i="1" dirty="0" smtClean="0">
                <a:latin typeface="Arial" pitchFamily="34" charset="0"/>
                <a:cs typeface="Arial" pitchFamily="34" charset="0"/>
              </a:rPr>
              <a:t>1.3 Motivation</a:t>
            </a:r>
            <a:endParaRPr lang="en-US" sz="2400" b="1" i="1" dirty="0">
              <a:latin typeface="Arial" pitchFamily="34" charset="0"/>
              <a:cs typeface="Arial" pitchFamily="34" charset="0"/>
            </a:endParaRPr>
          </a:p>
        </p:txBody>
      </p:sp>
      <p:sp>
        <p:nvSpPr>
          <p:cNvPr id="3" name="Content Placeholder 2"/>
          <p:cNvSpPr>
            <a:spLocks noGrp="1"/>
          </p:cNvSpPr>
          <p:nvPr>
            <p:ph idx="1"/>
          </p:nvPr>
        </p:nvSpPr>
        <p:spPr>
          <a:xfrm>
            <a:off x="457200" y="914400"/>
            <a:ext cx="8229600" cy="5211763"/>
          </a:xfrm>
        </p:spPr>
        <p:txBody>
          <a:bodyPr>
            <a:normAutofit fontScale="77500" lnSpcReduction="20000"/>
          </a:bodyPr>
          <a:lstStyle/>
          <a:p>
            <a:pPr>
              <a:buNone/>
            </a:pPr>
            <a:r>
              <a:rPr lang="en-US" dirty="0" smtClean="0"/>
              <a:t>		</a:t>
            </a:r>
            <a:r>
              <a:rPr lang="en-US" b="1" dirty="0" smtClean="0"/>
              <a:t>1.Thinking that English is important </a:t>
            </a:r>
          </a:p>
          <a:p>
            <a:pPr>
              <a:buNone/>
            </a:pPr>
            <a:r>
              <a:rPr lang="en-US" dirty="0"/>
              <a:t>	</a:t>
            </a:r>
            <a:r>
              <a:rPr lang="en-US" dirty="0" smtClean="0"/>
              <a:t>		</a:t>
            </a:r>
            <a:r>
              <a:rPr lang="en-US" b="1" dirty="0" smtClean="0">
                <a:solidFill>
                  <a:srgbClr val="FF0000"/>
                </a:solidFill>
              </a:rPr>
              <a:t> (M-4.32, high)</a:t>
            </a:r>
          </a:p>
          <a:p>
            <a:pPr>
              <a:buNone/>
            </a:pPr>
            <a:r>
              <a:rPr lang="en-US" dirty="0"/>
              <a:t>	</a:t>
            </a:r>
            <a:r>
              <a:rPr lang="en-US" dirty="0" smtClean="0"/>
              <a:t>	</a:t>
            </a:r>
            <a:r>
              <a:rPr lang="en-US" b="1" dirty="0" smtClean="0"/>
              <a:t>2.Likes to learn more about English </a:t>
            </a:r>
          </a:p>
          <a:p>
            <a:pPr>
              <a:buNone/>
            </a:pPr>
            <a:r>
              <a:rPr lang="en-US" dirty="0"/>
              <a:t>	</a:t>
            </a:r>
            <a:r>
              <a:rPr lang="en-US" dirty="0" smtClean="0"/>
              <a:t>		</a:t>
            </a:r>
            <a:r>
              <a:rPr lang="en-US" b="1" dirty="0" smtClean="0">
                <a:solidFill>
                  <a:srgbClr val="FF0000"/>
                </a:solidFill>
              </a:rPr>
              <a:t>(M- 4.04, high)</a:t>
            </a:r>
          </a:p>
          <a:p>
            <a:pPr>
              <a:buNone/>
            </a:pPr>
            <a:r>
              <a:rPr lang="en-US" dirty="0"/>
              <a:t>	</a:t>
            </a:r>
            <a:r>
              <a:rPr lang="en-US" dirty="0" smtClean="0"/>
              <a:t>	</a:t>
            </a:r>
            <a:r>
              <a:rPr lang="en-US" b="1" dirty="0" smtClean="0"/>
              <a:t>3. Being happy in English class </a:t>
            </a:r>
          </a:p>
          <a:p>
            <a:pPr>
              <a:buNone/>
            </a:pPr>
            <a:r>
              <a:rPr lang="en-US" dirty="0"/>
              <a:t>	</a:t>
            </a:r>
            <a:r>
              <a:rPr lang="en-US" dirty="0" smtClean="0"/>
              <a:t>		</a:t>
            </a:r>
            <a:r>
              <a:rPr lang="en-US" b="1" dirty="0" smtClean="0">
                <a:solidFill>
                  <a:srgbClr val="FF0000"/>
                </a:solidFill>
              </a:rPr>
              <a:t>(M-3.82, high)</a:t>
            </a:r>
          </a:p>
          <a:p>
            <a:pPr>
              <a:buNone/>
            </a:pPr>
            <a:r>
              <a:rPr lang="en-US" dirty="0"/>
              <a:t>	</a:t>
            </a:r>
            <a:r>
              <a:rPr lang="en-US" dirty="0" smtClean="0"/>
              <a:t>	</a:t>
            </a:r>
            <a:r>
              <a:rPr lang="en-US" b="1" dirty="0" smtClean="0"/>
              <a:t>4. Thinking one can win parents’ praise and 	   	     classmates’ admiration if English is learned</a:t>
            </a:r>
          </a:p>
          <a:p>
            <a:pPr>
              <a:buNone/>
            </a:pPr>
            <a:r>
              <a:rPr lang="en-US" b="1" dirty="0"/>
              <a:t> </a:t>
            </a:r>
            <a:r>
              <a:rPr lang="en-US" b="1" dirty="0" smtClean="0"/>
              <a:t>                 well</a:t>
            </a:r>
          </a:p>
          <a:p>
            <a:pPr>
              <a:buNone/>
            </a:pPr>
            <a:r>
              <a:rPr lang="en-US" dirty="0"/>
              <a:t>	</a:t>
            </a:r>
            <a:r>
              <a:rPr lang="en-US" dirty="0" smtClean="0"/>
              <a:t>		 </a:t>
            </a:r>
            <a:r>
              <a:rPr lang="en-US" b="1" dirty="0" smtClean="0">
                <a:solidFill>
                  <a:srgbClr val="FF0000"/>
                </a:solidFill>
              </a:rPr>
              <a:t>( M- 3.77, high)</a:t>
            </a:r>
          </a:p>
          <a:p>
            <a:pPr>
              <a:buNone/>
            </a:pPr>
            <a:r>
              <a:rPr lang="en-US" dirty="0"/>
              <a:t>	</a:t>
            </a:r>
            <a:r>
              <a:rPr lang="en-US" dirty="0" smtClean="0"/>
              <a:t>	</a:t>
            </a:r>
            <a:r>
              <a:rPr lang="en-US" b="1" dirty="0" smtClean="0"/>
              <a:t>5. Volunteering to answer the teacher’s questions </a:t>
            </a:r>
          </a:p>
          <a:p>
            <a:pPr>
              <a:buNone/>
            </a:pPr>
            <a:r>
              <a:rPr lang="en-US" b="1" dirty="0"/>
              <a:t> </a:t>
            </a:r>
            <a:r>
              <a:rPr lang="en-US" b="1" dirty="0" smtClean="0"/>
              <a:t>               in class  </a:t>
            </a:r>
          </a:p>
          <a:p>
            <a:pPr>
              <a:buNone/>
            </a:pPr>
            <a:r>
              <a:rPr lang="en-US" dirty="0"/>
              <a:t>	</a:t>
            </a:r>
            <a:r>
              <a:rPr lang="en-US" dirty="0" smtClean="0"/>
              <a:t>		</a:t>
            </a:r>
            <a:r>
              <a:rPr lang="en-US" b="1" dirty="0" smtClean="0">
                <a:solidFill>
                  <a:srgbClr val="002060"/>
                </a:solidFill>
              </a:rPr>
              <a:t>(M- 3.43, moderate)</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on the level of Affective Variables of Grade Six Pupils</a:t>
            </a:r>
            <a:endParaRPr lang="en-US" dirty="0"/>
          </a:p>
        </p:txBody>
      </p:sp>
      <p:graphicFrame>
        <p:nvGraphicFramePr>
          <p:cNvPr id="5" name="Content Placeholder 4"/>
          <p:cNvGraphicFramePr>
            <a:graphicFrameLocks noGrp="1"/>
          </p:cNvGraphicFramePr>
          <p:nvPr>
            <p:ph idx="1"/>
          </p:nvPr>
        </p:nvGraphicFramePr>
        <p:xfrm>
          <a:off x="457200" y="1600200"/>
          <a:ext cx="8229600" cy="3200400"/>
        </p:xfrm>
        <a:graphic>
          <a:graphicData uri="http://schemas.openxmlformats.org/drawingml/2006/table">
            <a:tbl>
              <a:tblPr firstRow="1" bandRow="1">
                <a:tableStyleId>{5C22544A-7EE6-4342-B048-85BDC9FD1C3A}</a:tableStyleId>
              </a:tblPr>
              <a:tblGrid>
                <a:gridCol w="2057400"/>
                <a:gridCol w="2057400"/>
                <a:gridCol w="2057400"/>
                <a:gridCol w="2057400"/>
              </a:tblGrid>
              <a:tr h="640080">
                <a:tc>
                  <a:txBody>
                    <a:bodyPr/>
                    <a:lstStyle/>
                    <a:p>
                      <a:pPr algn="ctr"/>
                      <a:r>
                        <a:rPr lang="en-US" sz="2000" b="1" dirty="0" smtClean="0"/>
                        <a:t>Item</a:t>
                      </a:r>
                      <a:endParaRPr lang="en-US" sz="2000" b="1" dirty="0"/>
                    </a:p>
                  </a:txBody>
                  <a:tcPr/>
                </a:tc>
                <a:tc>
                  <a:txBody>
                    <a:bodyPr/>
                    <a:lstStyle/>
                    <a:p>
                      <a:pPr algn="ctr"/>
                      <a:r>
                        <a:rPr lang="en-US" sz="2000" b="1" dirty="0" smtClean="0"/>
                        <a:t>SD</a:t>
                      </a:r>
                      <a:endParaRPr lang="en-US" sz="2000" b="1" dirty="0"/>
                    </a:p>
                  </a:txBody>
                  <a:tcPr/>
                </a:tc>
                <a:tc>
                  <a:txBody>
                    <a:bodyPr/>
                    <a:lstStyle/>
                    <a:p>
                      <a:pPr algn="ctr"/>
                      <a:r>
                        <a:rPr lang="en-US" sz="2000" b="1" dirty="0" smtClean="0"/>
                        <a:t>Mean</a:t>
                      </a:r>
                      <a:endParaRPr lang="en-US" sz="2000" b="1" dirty="0"/>
                    </a:p>
                  </a:txBody>
                  <a:tcPr/>
                </a:tc>
                <a:tc>
                  <a:txBody>
                    <a:bodyPr/>
                    <a:lstStyle/>
                    <a:p>
                      <a:pPr algn="ctr"/>
                      <a:r>
                        <a:rPr lang="en-US" sz="2000" b="1" dirty="0" smtClean="0"/>
                        <a:t>Descriptive</a:t>
                      </a:r>
                      <a:r>
                        <a:rPr lang="en-US" sz="2000" b="1" baseline="0" dirty="0" smtClean="0"/>
                        <a:t> level</a:t>
                      </a:r>
                      <a:endParaRPr lang="en-US" sz="2000" b="1" dirty="0"/>
                    </a:p>
                  </a:txBody>
                  <a:tcPr/>
                </a:tc>
              </a:tr>
              <a:tr h="640080">
                <a:tc>
                  <a:txBody>
                    <a:bodyPr/>
                    <a:lstStyle/>
                    <a:p>
                      <a:pPr algn="ctr"/>
                      <a:r>
                        <a:rPr lang="en-US" sz="2000" b="1" dirty="0" smtClean="0"/>
                        <a:t>Anxiety</a:t>
                      </a:r>
                      <a:endParaRPr lang="en-US" sz="2000" b="1" dirty="0"/>
                    </a:p>
                  </a:txBody>
                  <a:tcPr/>
                </a:tc>
                <a:tc>
                  <a:txBody>
                    <a:bodyPr/>
                    <a:lstStyle/>
                    <a:p>
                      <a:pPr algn="ctr"/>
                      <a:r>
                        <a:rPr lang="en-US" sz="2000" b="1" dirty="0" smtClean="0"/>
                        <a:t>0.74</a:t>
                      </a:r>
                      <a:endParaRPr lang="en-US" sz="2000" b="1" dirty="0"/>
                    </a:p>
                  </a:txBody>
                  <a:tcPr/>
                </a:tc>
                <a:tc>
                  <a:txBody>
                    <a:bodyPr/>
                    <a:lstStyle/>
                    <a:p>
                      <a:pPr algn="ctr"/>
                      <a:r>
                        <a:rPr lang="en-US" sz="2000" b="1" dirty="0" smtClean="0"/>
                        <a:t>3.22</a:t>
                      </a:r>
                      <a:endParaRPr lang="en-US" sz="2000" b="1" dirty="0"/>
                    </a:p>
                  </a:txBody>
                  <a:tcPr/>
                </a:tc>
                <a:tc>
                  <a:txBody>
                    <a:bodyPr/>
                    <a:lstStyle/>
                    <a:p>
                      <a:pPr algn="ctr"/>
                      <a:r>
                        <a:rPr lang="en-US" sz="2000" b="1" dirty="0" smtClean="0">
                          <a:solidFill>
                            <a:srgbClr val="002060"/>
                          </a:solidFill>
                        </a:rPr>
                        <a:t>Moderate</a:t>
                      </a:r>
                      <a:endParaRPr lang="en-US" sz="2000" b="1" dirty="0">
                        <a:solidFill>
                          <a:srgbClr val="002060"/>
                        </a:solidFill>
                      </a:endParaRPr>
                    </a:p>
                  </a:txBody>
                  <a:tcPr/>
                </a:tc>
              </a:tr>
              <a:tr h="640080">
                <a:tc>
                  <a:txBody>
                    <a:bodyPr/>
                    <a:lstStyle/>
                    <a:p>
                      <a:pPr algn="ctr"/>
                      <a:r>
                        <a:rPr lang="en-US" sz="2000" b="1" dirty="0" smtClean="0"/>
                        <a:t>Attitude</a:t>
                      </a:r>
                      <a:endParaRPr lang="en-US" sz="2000" b="1" dirty="0"/>
                    </a:p>
                  </a:txBody>
                  <a:tcPr/>
                </a:tc>
                <a:tc>
                  <a:txBody>
                    <a:bodyPr/>
                    <a:lstStyle/>
                    <a:p>
                      <a:pPr algn="ctr"/>
                      <a:r>
                        <a:rPr lang="en-US" sz="2000" b="1" dirty="0" smtClean="0"/>
                        <a:t>0.64</a:t>
                      </a:r>
                      <a:endParaRPr lang="en-US" sz="2000" b="1" dirty="0"/>
                    </a:p>
                  </a:txBody>
                  <a:tcPr/>
                </a:tc>
                <a:tc>
                  <a:txBody>
                    <a:bodyPr/>
                    <a:lstStyle/>
                    <a:p>
                      <a:pPr algn="ctr"/>
                      <a:r>
                        <a:rPr lang="en-US" sz="2000" b="1" dirty="0" smtClean="0"/>
                        <a:t>3.12</a:t>
                      </a:r>
                      <a:endParaRPr lang="en-US" sz="2000" b="1" dirty="0"/>
                    </a:p>
                  </a:txBody>
                  <a:tcPr/>
                </a:tc>
                <a:tc>
                  <a:txBody>
                    <a:bodyPr/>
                    <a:lstStyle/>
                    <a:p>
                      <a:pPr algn="ctr"/>
                      <a:r>
                        <a:rPr lang="en-US" sz="2000" b="1" dirty="0" smtClean="0">
                          <a:solidFill>
                            <a:srgbClr val="002060"/>
                          </a:solidFill>
                        </a:rPr>
                        <a:t>Moderate</a:t>
                      </a:r>
                      <a:endParaRPr lang="en-US" sz="2000" b="1" dirty="0">
                        <a:solidFill>
                          <a:srgbClr val="002060"/>
                        </a:solidFill>
                      </a:endParaRPr>
                    </a:p>
                  </a:txBody>
                  <a:tcPr/>
                </a:tc>
              </a:tr>
              <a:tr h="640080">
                <a:tc>
                  <a:txBody>
                    <a:bodyPr/>
                    <a:lstStyle/>
                    <a:p>
                      <a:pPr algn="ctr"/>
                      <a:r>
                        <a:rPr lang="en-US" sz="2000" b="1" dirty="0" smtClean="0"/>
                        <a:t>Motivation</a:t>
                      </a:r>
                      <a:endParaRPr lang="en-US" sz="2000" b="1" dirty="0"/>
                    </a:p>
                  </a:txBody>
                  <a:tcPr/>
                </a:tc>
                <a:tc>
                  <a:txBody>
                    <a:bodyPr/>
                    <a:lstStyle/>
                    <a:p>
                      <a:pPr algn="ctr"/>
                      <a:r>
                        <a:rPr lang="en-US" sz="2000" b="1" dirty="0" smtClean="0"/>
                        <a:t>0.67</a:t>
                      </a:r>
                      <a:endParaRPr lang="en-US" sz="2000" b="1" dirty="0"/>
                    </a:p>
                  </a:txBody>
                  <a:tcPr/>
                </a:tc>
                <a:tc>
                  <a:txBody>
                    <a:bodyPr/>
                    <a:lstStyle/>
                    <a:p>
                      <a:pPr algn="ctr"/>
                      <a:r>
                        <a:rPr lang="en-US" sz="2000" b="1" dirty="0" smtClean="0"/>
                        <a:t>3.88</a:t>
                      </a:r>
                      <a:endParaRPr lang="en-US" sz="2000" b="1" dirty="0"/>
                    </a:p>
                  </a:txBody>
                  <a:tcPr/>
                </a:tc>
                <a:tc>
                  <a:txBody>
                    <a:bodyPr/>
                    <a:lstStyle/>
                    <a:p>
                      <a:pPr algn="ctr"/>
                      <a:r>
                        <a:rPr lang="en-US" sz="2000" b="1" dirty="0" smtClean="0">
                          <a:solidFill>
                            <a:srgbClr val="FF0000"/>
                          </a:solidFill>
                        </a:rPr>
                        <a:t>High</a:t>
                      </a:r>
                      <a:endParaRPr lang="en-US" sz="2000" b="1" dirty="0">
                        <a:solidFill>
                          <a:srgbClr val="FF0000"/>
                        </a:solidFill>
                      </a:endParaRPr>
                    </a:p>
                  </a:txBody>
                  <a:tcPr/>
                </a:tc>
              </a:tr>
              <a:tr h="640080">
                <a:tc>
                  <a:txBody>
                    <a:bodyPr/>
                    <a:lstStyle/>
                    <a:p>
                      <a:pPr algn="ctr"/>
                      <a:r>
                        <a:rPr lang="en-US" sz="2000" b="1" dirty="0" smtClean="0"/>
                        <a:t>Overall</a:t>
                      </a:r>
                      <a:endParaRPr lang="en-US" sz="2000" b="1" dirty="0"/>
                    </a:p>
                  </a:txBody>
                  <a:tcPr/>
                </a:tc>
                <a:tc>
                  <a:txBody>
                    <a:bodyPr/>
                    <a:lstStyle/>
                    <a:p>
                      <a:pPr algn="ctr"/>
                      <a:r>
                        <a:rPr lang="en-US" sz="2000" b="1" dirty="0" smtClean="0"/>
                        <a:t>0.43</a:t>
                      </a:r>
                      <a:endParaRPr lang="en-US" sz="2000" b="1" dirty="0"/>
                    </a:p>
                  </a:txBody>
                  <a:tcPr/>
                </a:tc>
                <a:tc>
                  <a:txBody>
                    <a:bodyPr/>
                    <a:lstStyle/>
                    <a:p>
                      <a:pPr algn="ctr"/>
                      <a:r>
                        <a:rPr lang="en-US" sz="2000" b="1" dirty="0" smtClean="0"/>
                        <a:t>3.41</a:t>
                      </a:r>
                      <a:endParaRPr lang="en-US" sz="2000" b="1" dirty="0"/>
                    </a:p>
                  </a:txBody>
                  <a:tcPr/>
                </a:tc>
                <a:tc>
                  <a:txBody>
                    <a:bodyPr/>
                    <a:lstStyle/>
                    <a:p>
                      <a:pPr algn="ctr"/>
                      <a:r>
                        <a:rPr lang="en-US" sz="2000" b="1" dirty="0" smtClean="0">
                          <a:solidFill>
                            <a:srgbClr val="002060"/>
                          </a:solidFill>
                        </a:rPr>
                        <a:t>Moderate</a:t>
                      </a:r>
                      <a:endParaRPr lang="en-US" sz="2000" b="1" dirty="0">
                        <a:solidFill>
                          <a:srgbClr val="002060"/>
                        </a:solidFill>
                      </a:endParaRPr>
                    </a:p>
                  </a:txBody>
                  <a:tcPr/>
                </a:tc>
              </a:tr>
            </a:tbl>
          </a:graphicData>
        </a:graphic>
      </p:graphicFrame>
      <p:sp>
        <p:nvSpPr>
          <p:cNvPr id="6" name="Rectangle 5"/>
          <p:cNvSpPr/>
          <p:nvPr/>
        </p:nvSpPr>
        <p:spPr>
          <a:xfrm>
            <a:off x="685800" y="4876800"/>
            <a:ext cx="7848600" cy="1752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smtClean="0">
                <a:latin typeface="Arial" pitchFamily="34" charset="0"/>
                <a:cs typeface="Arial" pitchFamily="34" charset="0"/>
              </a:rPr>
              <a:t>Conclusion: </a:t>
            </a:r>
          </a:p>
          <a:p>
            <a:pPr algn="ctr"/>
            <a:r>
              <a:rPr lang="en-US" sz="2800" b="1" i="1" dirty="0" smtClean="0">
                <a:latin typeface="Arial" pitchFamily="34" charset="0"/>
                <a:cs typeface="Arial" pitchFamily="34" charset="0"/>
              </a:rPr>
              <a:t>The level of Affective Variables of Grade Six pupils is sometimes manifested in learning the English  language.</a:t>
            </a:r>
            <a:endParaRPr lang="en-US" sz="28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172200"/>
          </a:xfrm>
        </p:spPr>
        <p:txBody>
          <a:bodyPr>
            <a:normAutofit/>
          </a:bodyPr>
          <a:lstStyle/>
          <a:p>
            <a:pPr algn="ctr">
              <a:buNone/>
            </a:pPr>
            <a:r>
              <a:rPr lang="en-US" sz="3600" b="1" i="1" dirty="0" smtClean="0">
                <a:latin typeface="Arial" pitchFamily="34" charset="0"/>
                <a:cs typeface="Arial" pitchFamily="34" charset="0"/>
              </a:rPr>
              <a:t>Second </a:t>
            </a:r>
            <a:r>
              <a:rPr lang="en-US" sz="3600" b="1" i="1" dirty="0" smtClean="0">
                <a:latin typeface="Arial" pitchFamily="34" charset="0"/>
                <a:cs typeface="Arial" pitchFamily="34" charset="0"/>
              </a:rPr>
              <a:t>Problem</a:t>
            </a:r>
            <a:r>
              <a:rPr lang="en-US" sz="3600" b="1" i="1" dirty="0" smtClean="0">
                <a:latin typeface="Arial" pitchFamily="34" charset="0"/>
                <a:cs typeface="Arial" pitchFamily="34" charset="0"/>
              </a:rPr>
              <a:t/>
            </a:r>
            <a:br>
              <a:rPr lang="en-US" sz="3600" b="1" i="1" dirty="0" smtClean="0">
                <a:latin typeface="Arial" pitchFamily="34" charset="0"/>
                <a:cs typeface="Arial" pitchFamily="34" charset="0"/>
              </a:rPr>
            </a:br>
            <a:r>
              <a:rPr lang="en-US" sz="3600" b="1" i="1" dirty="0" smtClean="0">
                <a:latin typeface="Arial" pitchFamily="34" charset="0"/>
                <a:cs typeface="Arial" pitchFamily="34" charset="0"/>
              </a:rPr>
              <a:t>What is the level of the Grade Six pupils communicative language practices in terms </a:t>
            </a:r>
            <a:r>
              <a:rPr lang="en-US" sz="3600" b="1" i="1" dirty="0" smtClean="0">
                <a:latin typeface="Arial" pitchFamily="34" charset="0"/>
                <a:cs typeface="Arial" pitchFamily="34" charset="0"/>
              </a:rPr>
              <a:t>of the following indicators:</a:t>
            </a:r>
          </a:p>
          <a:p>
            <a:pPr algn="ctr">
              <a:buNone/>
            </a:pPr>
            <a:endParaRPr lang="en-US" sz="3600" b="1" i="1" dirty="0" smtClean="0">
              <a:latin typeface="Arial" pitchFamily="34" charset="0"/>
              <a:cs typeface="Arial" pitchFamily="34" charset="0"/>
            </a:endParaRPr>
          </a:p>
          <a:p>
            <a:pPr>
              <a:buNone/>
            </a:pPr>
            <a:r>
              <a:rPr lang="en-US" sz="3600" i="1" dirty="0" smtClean="0">
                <a:latin typeface="Arial" pitchFamily="34" charset="0"/>
                <a:cs typeface="Arial" pitchFamily="34" charset="0"/>
              </a:rPr>
              <a:t>                2.1   Games</a:t>
            </a:r>
          </a:p>
          <a:p>
            <a:pPr>
              <a:buNone/>
            </a:pPr>
            <a:r>
              <a:rPr lang="en-US" sz="3600" i="1" dirty="0" smtClean="0">
                <a:latin typeface="Arial" pitchFamily="34" charset="0"/>
                <a:cs typeface="Arial" pitchFamily="34" charset="0"/>
              </a:rPr>
              <a:t>			 2.2  Role Play</a:t>
            </a:r>
          </a:p>
          <a:p>
            <a:pPr>
              <a:buNone/>
            </a:pPr>
            <a:r>
              <a:rPr lang="en-US" sz="3600" i="1" dirty="0" smtClean="0">
                <a:latin typeface="Arial" pitchFamily="34" charset="0"/>
                <a:cs typeface="Arial" pitchFamily="34" charset="0"/>
              </a:rPr>
              <a:t>	</a:t>
            </a:r>
            <a:r>
              <a:rPr lang="en-US" sz="3600" i="1" dirty="0" smtClean="0">
                <a:latin typeface="Arial" pitchFamily="34" charset="0"/>
                <a:cs typeface="Arial" pitchFamily="34" charset="0"/>
              </a:rPr>
              <a:t>	</a:t>
            </a:r>
            <a:r>
              <a:rPr lang="en-US" sz="3600" i="1" dirty="0" smtClean="0">
                <a:latin typeface="Arial" pitchFamily="34" charset="0"/>
                <a:cs typeface="Arial" pitchFamily="34" charset="0"/>
              </a:rPr>
              <a:t> </a:t>
            </a:r>
            <a:r>
              <a:rPr lang="en-US" sz="3600" i="1" dirty="0" smtClean="0">
                <a:latin typeface="Arial" pitchFamily="34" charset="0"/>
                <a:cs typeface="Arial" pitchFamily="34" charset="0"/>
              </a:rPr>
              <a:t>       2.3 Problem Solving Tasks?</a:t>
            </a:r>
            <a:endParaRPr lang="en-US" sz="3600"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2800" b="1" dirty="0" smtClean="0">
                <a:latin typeface="Arial" pitchFamily="34" charset="0"/>
                <a:cs typeface="Arial" pitchFamily="34" charset="0"/>
              </a:rPr>
              <a:t>Level of communicative language practices in terms of games</a:t>
            </a:r>
            <a:endParaRPr lang="en-US" sz="2800" b="1" dirty="0">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457200" y="1371601"/>
          <a:ext cx="8229600" cy="5350698"/>
        </p:xfrm>
        <a:graphic>
          <a:graphicData uri="http://schemas.openxmlformats.org/drawingml/2006/table">
            <a:tbl>
              <a:tblPr firstRow="1" bandRow="1">
                <a:tableStyleId>{5C22544A-7EE6-4342-B048-85BDC9FD1C3A}</a:tableStyleId>
              </a:tblPr>
              <a:tblGrid>
                <a:gridCol w="4800600"/>
                <a:gridCol w="838200"/>
                <a:gridCol w="838200"/>
                <a:gridCol w="1752600"/>
              </a:tblGrid>
              <a:tr h="671522">
                <a:tc>
                  <a:txBody>
                    <a:bodyPr/>
                    <a:lstStyle/>
                    <a:p>
                      <a:pPr algn="ctr"/>
                      <a:r>
                        <a:rPr lang="en-US" sz="2000" b="1" dirty="0" smtClean="0">
                          <a:latin typeface="Arial" pitchFamily="34" charset="0"/>
                          <a:cs typeface="Arial" pitchFamily="34" charset="0"/>
                        </a:rPr>
                        <a:t>Item</a:t>
                      </a:r>
                      <a:endParaRPr lang="en-US" sz="2000" b="1" dirty="0">
                        <a:latin typeface="Arial" pitchFamily="34" charset="0"/>
                        <a:cs typeface="Arial" pitchFamily="34" charset="0"/>
                      </a:endParaRPr>
                    </a:p>
                  </a:txBody>
                  <a:tcPr/>
                </a:tc>
                <a:tc>
                  <a:txBody>
                    <a:bodyPr/>
                    <a:lstStyle/>
                    <a:p>
                      <a:pPr algn="ctr"/>
                      <a:r>
                        <a:rPr lang="en-US" sz="2000" b="1" dirty="0" smtClean="0">
                          <a:latin typeface="Arial" pitchFamily="34" charset="0"/>
                          <a:cs typeface="Arial" pitchFamily="34" charset="0"/>
                        </a:rPr>
                        <a:t>SD</a:t>
                      </a:r>
                      <a:endParaRPr lang="en-US" sz="2000" b="1" dirty="0">
                        <a:latin typeface="Arial" pitchFamily="34" charset="0"/>
                        <a:cs typeface="Arial" pitchFamily="34" charset="0"/>
                      </a:endParaRPr>
                    </a:p>
                  </a:txBody>
                  <a:tcPr/>
                </a:tc>
                <a:tc>
                  <a:txBody>
                    <a:bodyPr/>
                    <a:lstStyle/>
                    <a:p>
                      <a:pPr algn="ctr"/>
                      <a:r>
                        <a:rPr lang="en-US" sz="2000" b="1" dirty="0" smtClean="0">
                          <a:latin typeface="Arial" pitchFamily="34" charset="0"/>
                          <a:cs typeface="Arial" pitchFamily="34" charset="0"/>
                        </a:rPr>
                        <a:t>Mean</a:t>
                      </a:r>
                      <a:endParaRPr lang="en-US" sz="2000" b="1" dirty="0">
                        <a:latin typeface="Arial" pitchFamily="34" charset="0"/>
                        <a:cs typeface="Arial" pitchFamily="34" charset="0"/>
                      </a:endParaRPr>
                    </a:p>
                  </a:txBody>
                  <a:tcPr/>
                </a:tc>
                <a:tc>
                  <a:txBody>
                    <a:bodyPr/>
                    <a:lstStyle/>
                    <a:p>
                      <a:pPr algn="ctr"/>
                      <a:r>
                        <a:rPr lang="en-US" sz="2000" b="1" dirty="0" smtClean="0">
                          <a:latin typeface="Arial" pitchFamily="34" charset="0"/>
                          <a:cs typeface="Arial" pitchFamily="34" charset="0"/>
                        </a:rPr>
                        <a:t>Descriptive Level</a:t>
                      </a:r>
                      <a:endParaRPr lang="en-US" sz="2000" b="1" dirty="0">
                        <a:latin typeface="Arial" pitchFamily="34" charset="0"/>
                        <a:cs typeface="Arial" pitchFamily="34" charset="0"/>
                      </a:endParaRPr>
                    </a:p>
                  </a:txBody>
                  <a:tcPr/>
                </a:tc>
              </a:tr>
              <a:tr h="709903">
                <a:tc>
                  <a:txBody>
                    <a:bodyPr/>
                    <a:lstStyle/>
                    <a:p>
                      <a:pPr marL="0" marR="0">
                        <a:lnSpc>
                          <a:spcPct val="115000"/>
                        </a:lnSpc>
                        <a:spcBef>
                          <a:spcPts val="0"/>
                        </a:spcBef>
                        <a:spcAft>
                          <a:spcPts val="0"/>
                        </a:spcAft>
                      </a:pPr>
                      <a:r>
                        <a:rPr lang="en-US" sz="2000" dirty="0">
                          <a:solidFill>
                            <a:srgbClr val="000000"/>
                          </a:solidFill>
                          <a:latin typeface="Arial" pitchFamily="34" charset="0"/>
                          <a:ea typeface="Calibri"/>
                          <a:cs typeface="Arial" pitchFamily="34" charset="0"/>
                        </a:rPr>
                        <a:t>1. Aiming to do better when playing games</a:t>
                      </a:r>
                      <a:endParaRPr lang="en-US" sz="2000" dirty="0">
                        <a:latin typeface="Arial" pitchFamily="34" charset="0"/>
                        <a:ea typeface="Calibri"/>
                        <a:cs typeface="Arial" pitchFamily="34" charset="0"/>
                      </a:endParaRP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1.11</a:t>
                      </a:r>
                    </a:p>
                  </a:txBody>
                  <a:tcPr marL="34925" marR="34925" marT="34925" marB="34925" anchor="ctr"/>
                </a:tc>
                <a:tc>
                  <a:txBody>
                    <a:bodyPr/>
                    <a:lstStyle/>
                    <a:p>
                      <a:pPr marL="0" marR="0" algn="ctr">
                        <a:lnSpc>
                          <a:spcPct val="115000"/>
                        </a:lnSpc>
                        <a:spcBef>
                          <a:spcPts val="0"/>
                        </a:spcBef>
                        <a:spcAft>
                          <a:spcPts val="0"/>
                        </a:spcAft>
                      </a:pPr>
                      <a:r>
                        <a:rPr lang="en-US" sz="2000">
                          <a:latin typeface="Arial" pitchFamily="34" charset="0"/>
                          <a:ea typeface="Calibri"/>
                          <a:cs typeface="Arial" pitchFamily="34" charset="0"/>
                        </a:rPr>
                        <a:t>3.47</a:t>
                      </a:r>
                    </a:p>
                  </a:txBody>
                  <a:tcPr marL="34925" marR="34925" marT="34925" marB="34925" anchor="ctr"/>
                </a:tc>
                <a:tc>
                  <a:txBody>
                    <a:bodyPr/>
                    <a:lstStyle/>
                    <a:p>
                      <a:pPr marL="0" marR="0" algn="ctr">
                        <a:lnSpc>
                          <a:spcPct val="115000"/>
                        </a:lnSpc>
                        <a:spcBef>
                          <a:spcPts val="0"/>
                        </a:spcBef>
                        <a:spcAft>
                          <a:spcPts val="0"/>
                        </a:spcAft>
                      </a:pPr>
                      <a:r>
                        <a:rPr lang="en-US" sz="2000">
                          <a:latin typeface="Arial" pitchFamily="34" charset="0"/>
                          <a:ea typeface="Calibri"/>
                          <a:cs typeface="Arial" pitchFamily="34" charset="0"/>
                        </a:rPr>
                        <a:t>Moderate</a:t>
                      </a:r>
                    </a:p>
                  </a:txBody>
                  <a:tcPr marL="34925" marR="34925" marT="34925" marB="34925" anchor="ctr"/>
                </a:tc>
              </a:tr>
              <a:tr h="709903">
                <a:tc>
                  <a:txBody>
                    <a:bodyPr/>
                    <a:lstStyle/>
                    <a:p>
                      <a:pPr marL="0" marR="0">
                        <a:lnSpc>
                          <a:spcPct val="115000"/>
                        </a:lnSpc>
                        <a:spcBef>
                          <a:spcPts val="0"/>
                        </a:spcBef>
                        <a:spcAft>
                          <a:spcPts val="0"/>
                        </a:spcAft>
                      </a:pPr>
                      <a:r>
                        <a:rPr lang="en-US" sz="2000" dirty="0">
                          <a:solidFill>
                            <a:srgbClr val="000000"/>
                          </a:solidFill>
                          <a:latin typeface="Arial" pitchFamily="34" charset="0"/>
                          <a:ea typeface="Calibri"/>
                          <a:cs typeface="Arial" pitchFamily="34" charset="0"/>
                        </a:rPr>
                        <a:t>2.Wanting to show that one is better than other children</a:t>
                      </a:r>
                      <a:endParaRPr lang="en-US" sz="2000" dirty="0">
                        <a:latin typeface="Arial" pitchFamily="34" charset="0"/>
                        <a:ea typeface="Calibri"/>
                        <a:cs typeface="Arial" pitchFamily="34" charset="0"/>
                      </a:endParaRP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1.20</a:t>
                      </a: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3.41</a:t>
                      </a: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Moderate</a:t>
                      </a:r>
                    </a:p>
                  </a:txBody>
                  <a:tcPr marL="34925" marR="34925" marT="34925" marB="34925" anchor="ctr"/>
                </a:tc>
              </a:tr>
              <a:tr h="667351">
                <a:tc>
                  <a:txBody>
                    <a:bodyPr/>
                    <a:lstStyle/>
                    <a:p>
                      <a:pPr marL="0" marR="0">
                        <a:lnSpc>
                          <a:spcPct val="115000"/>
                        </a:lnSpc>
                        <a:spcBef>
                          <a:spcPts val="0"/>
                        </a:spcBef>
                        <a:spcAft>
                          <a:spcPts val="0"/>
                        </a:spcAft>
                      </a:pPr>
                      <a:r>
                        <a:rPr lang="en-US" sz="2000">
                          <a:solidFill>
                            <a:srgbClr val="000000"/>
                          </a:solidFill>
                          <a:latin typeface="Arial" pitchFamily="34" charset="0"/>
                          <a:ea typeface="Calibri"/>
                          <a:cs typeface="Arial" pitchFamily="34" charset="0"/>
                        </a:rPr>
                        <a:t>3.Wanting to be better than other children</a:t>
                      </a:r>
                      <a:endParaRPr lang="en-US" sz="2000">
                        <a:latin typeface="Arial" pitchFamily="34" charset="0"/>
                        <a:ea typeface="Calibri"/>
                        <a:cs typeface="Arial" pitchFamily="34" charset="0"/>
                      </a:endParaRP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1.19</a:t>
                      </a: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3.43</a:t>
                      </a: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Moderate</a:t>
                      </a:r>
                    </a:p>
                  </a:txBody>
                  <a:tcPr marL="34925" marR="34925" marT="34925" marB="34925" anchor="ctr"/>
                </a:tc>
              </a:tr>
              <a:tr h="709903">
                <a:tc>
                  <a:txBody>
                    <a:bodyPr/>
                    <a:lstStyle/>
                    <a:p>
                      <a:pPr marL="0" marR="0">
                        <a:lnSpc>
                          <a:spcPct val="115000"/>
                        </a:lnSpc>
                        <a:spcBef>
                          <a:spcPts val="0"/>
                        </a:spcBef>
                        <a:spcAft>
                          <a:spcPts val="0"/>
                        </a:spcAft>
                      </a:pPr>
                      <a:r>
                        <a:rPr lang="en-US" sz="2000">
                          <a:solidFill>
                            <a:srgbClr val="000000"/>
                          </a:solidFill>
                          <a:latin typeface="Arial" pitchFamily="34" charset="0"/>
                          <a:ea typeface="Calibri"/>
                          <a:cs typeface="Arial" pitchFamily="34" charset="0"/>
                        </a:rPr>
                        <a:t>4.Wanting other children to think that one is good at the game</a:t>
                      </a:r>
                      <a:endParaRPr lang="en-US" sz="2000">
                        <a:latin typeface="Arial" pitchFamily="34" charset="0"/>
                        <a:ea typeface="Calibri"/>
                        <a:cs typeface="Arial" pitchFamily="34" charset="0"/>
                      </a:endParaRPr>
                    </a:p>
                  </a:txBody>
                  <a:tcPr marL="34925" marR="34925" marT="34925" marB="34925" anchor="ctr"/>
                </a:tc>
                <a:tc>
                  <a:txBody>
                    <a:bodyPr/>
                    <a:lstStyle/>
                    <a:p>
                      <a:pPr marL="0" marR="0" algn="ctr">
                        <a:lnSpc>
                          <a:spcPct val="115000"/>
                        </a:lnSpc>
                        <a:spcBef>
                          <a:spcPts val="0"/>
                        </a:spcBef>
                        <a:spcAft>
                          <a:spcPts val="0"/>
                        </a:spcAft>
                      </a:pPr>
                      <a:r>
                        <a:rPr lang="en-US" sz="2000">
                          <a:latin typeface="Arial" pitchFamily="34" charset="0"/>
                          <a:ea typeface="Calibri"/>
                          <a:cs typeface="Arial" pitchFamily="34" charset="0"/>
                        </a:rPr>
                        <a:t>1.11</a:t>
                      </a:r>
                    </a:p>
                  </a:txBody>
                  <a:tcPr marL="34925" marR="34925" marT="34925" marB="34925" anchor="ctr"/>
                </a:tc>
                <a:tc>
                  <a:txBody>
                    <a:bodyPr/>
                    <a:lstStyle/>
                    <a:p>
                      <a:pPr marL="0" marR="0" algn="ctr">
                        <a:lnSpc>
                          <a:spcPct val="115000"/>
                        </a:lnSpc>
                        <a:spcBef>
                          <a:spcPts val="0"/>
                        </a:spcBef>
                        <a:spcAft>
                          <a:spcPts val="0"/>
                        </a:spcAft>
                      </a:pPr>
                      <a:r>
                        <a:rPr lang="en-US" sz="2000">
                          <a:latin typeface="Arial" pitchFamily="34" charset="0"/>
                          <a:ea typeface="Calibri"/>
                          <a:cs typeface="Arial" pitchFamily="34" charset="0"/>
                        </a:rPr>
                        <a:t>3.60</a:t>
                      </a: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High</a:t>
                      </a:r>
                    </a:p>
                  </a:txBody>
                  <a:tcPr marL="34925" marR="34925" marT="34925" marB="34925" anchor="ctr"/>
                </a:tc>
              </a:tr>
              <a:tr h="1045664">
                <a:tc>
                  <a:txBody>
                    <a:bodyPr/>
                    <a:lstStyle/>
                    <a:p>
                      <a:pPr marL="0" marR="0">
                        <a:lnSpc>
                          <a:spcPct val="115000"/>
                        </a:lnSpc>
                        <a:spcBef>
                          <a:spcPts val="0"/>
                        </a:spcBef>
                        <a:spcAft>
                          <a:spcPts val="0"/>
                        </a:spcAft>
                      </a:pPr>
                      <a:r>
                        <a:rPr lang="en-US" sz="2000">
                          <a:solidFill>
                            <a:srgbClr val="000000"/>
                          </a:solidFill>
                          <a:latin typeface="Arial" pitchFamily="34" charset="0"/>
                          <a:ea typeface="Calibri"/>
                          <a:cs typeface="Arial" pitchFamily="34" charset="0"/>
                        </a:rPr>
                        <a:t>5.Wanting the teacher to think that one is smarter than other  </a:t>
                      </a:r>
                      <a:endParaRPr lang="en-US" sz="2000">
                        <a:latin typeface="Arial" pitchFamily="34" charset="0"/>
                        <a:ea typeface="Calibri"/>
                        <a:cs typeface="Arial" pitchFamily="34" charset="0"/>
                      </a:endParaRPr>
                    </a:p>
                    <a:p>
                      <a:pPr marL="0" marR="0">
                        <a:lnSpc>
                          <a:spcPct val="115000"/>
                        </a:lnSpc>
                        <a:spcBef>
                          <a:spcPts val="0"/>
                        </a:spcBef>
                        <a:spcAft>
                          <a:spcPts val="0"/>
                        </a:spcAft>
                      </a:pPr>
                      <a:r>
                        <a:rPr lang="en-US" sz="2000">
                          <a:solidFill>
                            <a:srgbClr val="000000"/>
                          </a:solidFill>
                          <a:latin typeface="Arial" pitchFamily="34" charset="0"/>
                          <a:ea typeface="Calibri"/>
                          <a:cs typeface="Arial" pitchFamily="34" charset="0"/>
                        </a:rPr>
                        <a:t>    children</a:t>
                      </a:r>
                      <a:endParaRPr lang="en-US" sz="2000">
                        <a:latin typeface="Arial" pitchFamily="34" charset="0"/>
                        <a:ea typeface="Calibri"/>
                        <a:cs typeface="Arial" pitchFamily="34" charset="0"/>
                      </a:endParaRPr>
                    </a:p>
                  </a:txBody>
                  <a:tcPr marL="34925" marR="34925" marT="34925" marB="34925" anchor="ctr"/>
                </a:tc>
                <a:tc>
                  <a:txBody>
                    <a:bodyPr/>
                    <a:lstStyle/>
                    <a:p>
                      <a:pPr marL="0" marR="0" algn="ctr">
                        <a:lnSpc>
                          <a:spcPct val="115000"/>
                        </a:lnSpc>
                        <a:spcBef>
                          <a:spcPts val="0"/>
                        </a:spcBef>
                        <a:spcAft>
                          <a:spcPts val="0"/>
                        </a:spcAft>
                      </a:pPr>
                      <a:r>
                        <a:rPr lang="en-US" sz="2000">
                          <a:latin typeface="Arial" pitchFamily="34" charset="0"/>
                          <a:ea typeface="Calibri"/>
                          <a:cs typeface="Arial" pitchFamily="34" charset="0"/>
                        </a:rPr>
                        <a:t>1.26</a:t>
                      </a:r>
                    </a:p>
                  </a:txBody>
                  <a:tcPr marL="34925" marR="34925" marT="34925" marB="34925" anchor="ctr"/>
                </a:tc>
                <a:tc>
                  <a:txBody>
                    <a:bodyPr/>
                    <a:lstStyle/>
                    <a:p>
                      <a:pPr marL="0" marR="0" algn="ctr">
                        <a:lnSpc>
                          <a:spcPct val="115000"/>
                        </a:lnSpc>
                        <a:spcBef>
                          <a:spcPts val="0"/>
                        </a:spcBef>
                        <a:spcAft>
                          <a:spcPts val="0"/>
                        </a:spcAft>
                      </a:pPr>
                      <a:r>
                        <a:rPr lang="en-US" sz="2000">
                          <a:latin typeface="Arial" pitchFamily="34" charset="0"/>
                          <a:ea typeface="Calibri"/>
                          <a:cs typeface="Arial" pitchFamily="34" charset="0"/>
                        </a:rPr>
                        <a:t>3.27</a:t>
                      </a: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Moderate</a:t>
                      </a:r>
                    </a:p>
                  </a:txBody>
                  <a:tcPr marL="34925" marR="34925" marT="34925" marB="34925" anchor="ctr"/>
                </a:tc>
              </a:tr>
              <a:tr h="667351">
                <a:tc>
                  <a:txBody>
                    <a:bodyPr/>
                    <a:lstStyle/>
                    <a:p>
                      <a:pPr marL="0" marR="0" algn="ctr">
                        <a:lnSpc>
                          <a:spcPct val="115000"/>
                        </a:lnSpc>
                        <a:spcBef>
                          <a:spcPts val="0"/>
                        </a:spcBef>
                        <a:spcAft>
                          <a:spcPts val="0"/>
                        </a:spcAft>
                      </a:pPr>
                      <a:r>
                        <a:rPr lang="en-US" sz="2000" b="1" dirty="0">
                          <a:latin typeface="Arial" pitchFamily="34" charset="0"/>
                          <a:ea typeface="Calibri"/>
                          <a:cs typeface="Arial" pitchFamily="34" charset="0"/>
                        </a:rPr>
                        <a:t>Overall</a:t>
                      </a:r>
                    </a:p>
                  </a:txBody>
                  <a:tcPr marL="34925" marR="34925" marT="34925" marB="34925" anchor="ctr"/>
                </a:tc>
                <a:tc>
                  <a:txBody>
                    <a:bodyPr/>
                    <a:lstStyle/>
                    <a:p>
                      <a:pPr marL="0" marR="0" algn="ctr">
                        <a:lnSpc>
                          <a:spcPct val="115000"/>
                        </a:lnSpc>
                        <a:spcBef>
                          <a:spcPts val="0"/>
                        </a:spcBef>
                        <a:spcAft>
                          <a:spcPts val="0"/>
                        </a:spcAft>
                      </a:pPr>
                      <a:r>
                        <a:rPr lang="en-US" sz="2000" b="1" dirty="0">
                          <a:latin typeface="Arial" pitchFamily="34" charset="0"/>
                          <a:ea typeface="Calibri"/>
                          <a:cs typeface="Arial" pitchFamily="34" charset="0"/>
                        </a:rPr>
                        <a:t>0.83</a:t>
                      </a:r>
                    </a:p>
                  </a:txBody>
                  <a:tcPr marL="34925" marR="34925" marT="34925" marB="34925" anchor="ctr"/>
                </a:tc>
                <a:tc>
                  <a:txBody>
                    <a:bodyPr/>
                    <a:lstStyle/>
                    <a:p>
                      <a:pPr marL="0" marR="0" algn="ctr">
                        <a:lnSpc>
                          <a:spcPct val="115000"/>
                        </a:lnSpc>
                        <a:spcBef>
                          <a:spcPts val="0"/>
                        </a:spcBef>
                        <a:spcAft>
                          <a:spcPts val="0"/>
                        </a:spcAft>
                      </a:pPr>
                      <a:r>
                        <a:rPr lang="en-US" sz="2000" b="1" dirty="0">
                          <a:latin typeface="Arial" pitchFamily="34" charset="0"/>
                          <a:ea typeface="Calibri"/>
                          <a:cs typeface="Arial" pitchFamily="34" charset="0"/>
                        </a:rPr>
                        <a:t>3.42</a:t>
                      </a:r>
                    </a:p>
                  </a:txBody>
                  <a:tcPr marL="34925" marR="34925" marT="34925" marB="34925" anchor="ctr"/>
                </a:tc>
                <a:tc>
                  <a:txBody>
                    <a:bodyPr/>
                    <a:lstStyle/>
                    <a:p>
                      <a:pPr marL="0" marR="0" algn="ctr">
                        <a:lnSpc>
                          <a:spcPct val="115000"/>
                        </a:lnSpc>
                        <a:spcBef>
                          <a:spcPts val="0"/>
                        </a:spcBef>
                        <a:spcAft>
                          <a:spcPts val="0"/>
                        </a:spcAft>
                      </a:pPr>
                      <a:r>
                        <a:rPr lang="en-US" sz="2000" b="1" dirty="0">
                          <a:latin typeface="Arial" pitchFamily="34" charset="0"/>
                          <a:ea typeface="Calibri"/>
                          <a:cs typeface="Arial" pitchFamily="34" charset="0"/>
                        </a:rPr>
                        <a:t>Moderate</a:t>
                      </a:r>
                    </a:p>
                  </a:txBody>
                  <a:tcPr marL="34925" marR="34925" marT="34925" marB="34925"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endParaRPr lang="en-US" sz="2400" b="1" dirty="0"/>
          </a:p>
        </p:txBody>
      </p:sp>
      <p:sp>
        <p:nvSpPr>
          <p:cNvPr id="3" name="Content Placeholder 2"/>
          <p:cNvSpPr>
            <a:spLocks noGrp="1"/>
          </p:cNvSpPr>
          <p:nvPr>
            <p:ph idx="1"/>
          </p:nvPr>
        </p:nvSpPr>
        <p:spPr>
          <a:xfrm>
            <a:off x="457200" y="457200"/>
            <a:ext cx="8229600" cy="5943600"/>
          </a:xfrm>
        </p:spPr>
        <p:txBody>
          <a:bodyPr>
            <a:noAutofit/>
          </a:bodyPr>
          <a:lstStyle/>
          <a:p>
            <a:pPr>
              <a:buNone/>
            </a:pPr>
            <a:r>
              <a:rPr lang="en-US" sz="2000" b="1" i="1" dirty="0" smtClean="0">
                <a:latin typeface="Arial" pitchFamily="34" charset="0"/>
                <a:cs typeface="Arial" pitchFamily="34" charset="0"/>
              </a:rPr>
              <a:t>2.1 Games</a:t>
            </a:r>
          </a:p>
          <a:p>
            <a:pPr>
              <a:buNone/>
            </a:pPr>
            <a:r>
              <a:rPr lang="en-US" sz="2000" b="1" i="1" dirty="0">
                <a:latin typeface="Arial" pitchFamily="34" charset="0"/>
                <a:cs typeface="Arial" pitchFamily="34" charset="0"/>
              </a:rPr>
              <a:t>	</a:t>
            </a:r>
            <a:r>
              <a:rPr lang="en-US" sz="2000" b="1" i="1" dirty="0" smtClean="0">
                <a:latin typeface="Arial" pitchFamily="34" charset="0"/>
                <a:cs typeface="Arial" pitchFamily="34" charset="0"/>
              </a:rPr>
              <a:t>	</a:t>
            </a:r>
            <a:r>
              <a:rPr lang="en-US" sz="2000" b="1" dirty="0" smtClean="0">
                <a:latin typeface="Arial" pitchFamily="34" charset="0"/>
                <a:cs typeface="Arial" pitchFamily="34" charset="0"/>
              </a:rPr>
              <a:t>1. Wanting other children to think that one is good at   the game  </a:t>
            </a:r>
          </a:p>
          <a:p>
            <a:pPr>
              <a:buNone/>
            </a:pPr>
            <a:r>
              <a:rPr lang="en-US" sz="2000" b="1" dirty="0">
                <a:latin typeface="Arial" pitchFamily="34" charset="0"/>
                <a:cs typeface="Arial" pitchFamily="34" charset="0"/>
              </a:rPr>
              <a:t>	</a:t>
            </a:r>
            <a:r>
              <a:rPr lang="en-US" sz="2000" b="1" dirty="0" smtClean="0">
                <a:latin typeface="Arial" pitchFamily="34" charset="0"/>
                <a:cs typeface="Arial" pitchFamily="34" charset="0"/>
              </a:rPr>
              <a:t>			 </a:t>
            </a:r>
            <a:r>
              <a:rPr lang="en-US" sz="2000" b="1" dirty="0" smtClean="0">
                <a:solidFill>
                  <a:srgbClr val="FF0000"/>
                </a:solidFill>
                <a:latin typeface="Arial" pitchFamily="34" charset="0"/>
                <a:cs typeface="Arial" pitchFamily="34" charset="0"/>
              </a:rPr>
              <a:t>(M- 3.60, high)</a:t>
            </a:r>
          </a:p>
          <a:p>
            <a:pPr>
              <a:buNone/>
            </a:pPr>
            <a:r>
              <a:rPr lang="en-US" sz="2000" b="1" i="1" dirty="0">
                <a:latin typeface="Arial" pitchFamily="34" charset="0"/>
                <a:cs typeface="Arial" pitchFamily="34" charset="0"/>
              </a:rPr>
              <a:t>	</a:t>
            </a:r>
            <a:r>
              <a:rPr lang="en-US" sz="2000" b="1" i="1" dirty="0" smtClean="0">
                <a:latin typeface="Arial" pitchFamily="34" charset="0"/>
                <a:cs typeface="Arial" pitchFamily="34" charset="0"/>
              </a:rPr>
              <a:t>	</a:t>
            </a:r>
            <a:r>
              <a:rPr lang="en-US" sz="2000" b="1" dirty="0" smtClean="0">
                <a:latin typeface="Arial" pitchFamily="34" charset="0"/>
                <a:cs typeface="Arial" pitchFamily="34" charset="0"/>
              </a:rPr>
              <a:t>2. Aiming to do better when playing games </a:t>
            </a:r>
          </a:p>
          <a:p>
            <a:pPr>
              <a:buNone/>
            </a:pPr>
            <a:r>
              <a:rPr lang="en-US" sz="2000" b="1" dirty="0">
                <a:latin typeface="Arial" pitchFamily="34" charset="0"/>
                <a:cs typeface="Arial" pitchFamily="34" charset="0"/>
              </a:rPr>
              <a:t>	</a:t>
            </a:r>
            <a:r>
              <a:rPr lang="en-US" sz="2000" b="1" dirty="0" smtClean="0">
                <a:latin typeface="Arial" pitchFamily="34" charset="0"/>
                <a:cs typeface="Arial" pitchFamily="34" charset="0"/>
              </a:rPr>
              <a:t>			</a:t>
            </a:r>
            <a:r>
              <a:rPr lang="en-US" sz="2000" b="1" dirty="0" smtClean="0">
                <a:solidFill>
                  <a:srgbClr val="002060"/>
                </a:solidFill>
                <a:latin typeface="Arial" pitchFamily="34" charset="0"/>
                <a:cs typeface="Arial" pitchFamily="34" charset="0"/>
              </a:rPr>
              <a:t> (M- 3.47,moderate)</a:t>
            </a:r>
          </a:p>
          <a:p>
            <a:pPr>
              <a:buNone/>
            </a:pPr>
            <a:r>
              <a:rPr lang="en-US" sz="2000" b="1" i="1" dirty="0">
                <a:latin typeface="Arial" pitchFamily="34" charset="0"/>
                <a:cs typeface="Arial" pitchFamily="34" charset="0"/>
              </a:rPr>
              <a:t>	</a:t>
            </a:r>
            <a:r>
              <a:rPr lang="en-US" sz="2000" b="1" i="1" dirty="0" smtClean="0">
                <a:latin typeface="Arial" pitchFamily="34" charset="0"/>
                <a:cs typeface="Arial" pitchFamily="34" charset="0"/>
              </a:rPr>
              <a:t>	</a:t>
            </a:r>
            <a:r>
              <a:rPr lang="en-US" sz="2000" b="1" dirty="0" smtClean="0">
                <a:latin typeface="Arial" pitchFamily="34" charset="0"/>
                <a:cs typeface="Arial" pitchFamily="34" charset="0"/>
              </a:rPr>
              <a:t>3.Wanting to show that one is better than other</a:t>
            </a:r>
          </a:p>
          <a:p>
            <a:pPr>
              <a:buNone/>
            </a:pPr>
            <a:r>
              <a:rPr lang="en-US" sz="2000" b="1" dirty="0">
                <a:latin typeface="Arial" pitchFamily="34" charset="0"/>
                <a:cs typeface="Arial" pitchFamily="34" charset="0"/>
              </a:rPr>
              <a:t> </a:t>
            </a:r>
            <a:r>
              <a:rPr lang="en-US" sz="2000" b="1" dirty="0" smtClean="0">
                <a:latin typeface="Arial" pitchFamily="34" charset="0"/>
                <a:cs typeface="Arial" pitchFamily="34" charset="0"/>
              </a:rPr>
              <a:t>                children </a:t>
            </a:r>
            <a:r>
              <a:rPr lang="en-US" sz="2000" b="1" i="1" dirty="0" smtClean="0">
                <a:latin typeface="Arial" pitchFamily="34" charset="0"/>
                <a:cs typeface="Arial" pitchFamily="34" charset="0"/>
              </a:rPr>
              <a:t> </a:t>
            </a:r>
          </a:p>
          <a:p>
            <a:pPr>
              <a:buNone/>
            </a:pPr>
            <a:r>
              <a:rPr lang="en-US" sz="2000" b="1" i="1" dirty="0">
                <a:latin typeface="Arial" pitchFamily="34" charset="0"/>
                <a:cs typeface="Arial" pitchFamily="34" charset="0"/>
              </a:rPr>
              <a:t>	</a:t>
            </a:r>
            <a:r>
              <a:rPr lang="en-US" sz="2000" b="1" i="1" dirty="0" smtClean="0">
                <a:latin typeface="Arial" pitchFamily="34" charset="0"/>
                <a:cs typeface="Arial" pitchFamily="34" charset="0"/>
              </a:rPr>
              <a:t>			</a:t>
            </a:r>
            <a:r>
              <a:rPr lang="en-US" sz="2000" b="1" dirty="0" smtClean="0">
                <a:solidFill>
                  <a:srgbClr val="002060"/>
                </a:solidFill>
                <a:latin typeface="Arial" pitchFamily="34" charset="0"/>
                <a:cs typeface="Arial" pitchFamily="34" charset="0"/>
              </a:rPr>
              <a:t>(M- 3.43,moderate</a:t>
            </a:r>
            <a:r>
              <a:rPr lang="en-US" sz="2000" b="1" i="1" dirty="0" smtClean="0">
                <a:solidFill>
                  <a:srgbClr val="002060"/>
                </a:solidFill>
                <a:latin typeface="Arial" pitchFamily="34" charset="0"/>
                <a:cs typeface="Arial" pitchFamily="34" charset="0"/>
              </a:rPr>
              <a:t>)</a:t>
            </a:r>
          </a:p>
          <a:p>
            <a:pPr>
              <a:buNone/>
            </a:pPr>
            <a:r>
              <a:rPr lang="en-US" sz="2000" b="1" i="1" dirty="0">
                <a:latin typeface="Arial" pitchFamily="34" charset="0"/>
                <a:cs typeface="Arial" pitchFamily="34" charset="0"/>
              </a:rPr>
              <a:t>	</a:t>
            </a:r>
            <a:r>
              <a:rPr lang="en-US" sz="2000" b="1" i="1" dirty="0" smtClean="0">
                <a:latin typeface="Arial" pitchFamily="34" charset="0"/>
                <a:cs typeface="Arial" pitchFamily="34" charset="0"/>
              </a:rPr>
              <a:t>	</a:t>
            </a:r>
            <a:r>
              <a:rPr lang="en-US" sz="2000" b="1" dirty="0" smtClean="0">
                <a:latin typeface="Arial" pitchFamily="34" charset="0"/>
                <a:cs typeface="Arial" pitchFamily="34" charset="0"/>
              </a:rPr>
              <a:t>4.Wanting the teacher to think that one is smarter than other </a:t>
            </a:r>
          </a:p>
          <a:p>
            <a:pPr>
              <a:buNone/>
            </a:pPr>
            <a:r>
              <a:rPr lang="en-US" sz="2000" b="1" dirty="0">
                <a:latin typeface="Arial" pitchFamily="34" charset="0"/>
                <a:cs typeface="Arial" pitchFamily="34" charset="0"/>
              </a:rPr>
              <a:t> </a:t>
            </a:r>
            <a:r>
              <a:rPr lang="en-US" sz="2000" b="1" dirty="0" smtClean="0">
                <a:latin typeface="Arial" pitchFamily="34" charset="0"/>
                <a:cs typeface="Arial" pitchFamily="34" charset="0"/>
              </a:rPr>
              <a:t>                  children</a:t>
            </a:r>
          </a:p>
          <a:p>
            <a:pPr>
              <a:buNone/>
            </a:pPr>
            <a:r>
              <a:rPr lang="en-US" sz="2000" b="1" dirty="0">
                <a:latin typeface="Arial" pitchFamily="34" charset="0"/>
                <a:cs typeface="Arial" pitchFamily="34" charset="0"/>
              </a:rPr>
              <a:t>	</a:t>
            </a:r>
            <a:r>
              <a:rPr lang="en-US" sz="2000" b="1" dirty="0" smtClean="0">
                <a:latin typeface="Arial" pitchFamily="34" charset="0"/>
                <a:cs typeface="Arial" pitchFamily="34" charset="0"/>
              </a:rPr>
              <a:t>			</a:t>
            </a:r>
            <a:r>
              <a:rPr lang="en-US" sz="2000" b="1" dirty="0" smtClean="0">
                <a:solidFill>
                  <a:srgbClr val="002060"/>
                </a:solidFill>
                <a:latin typeface="Arial" pitchFamily="34" charset="0"/>
                <a:cs typeface="Arial" pitchFamily="34" charset="0"/>
              </a:rPr>
              <a:t>  (M-3.41, moderate</a:t>
            </a:r>
            <a:r>
              <a:rPr lang="en-US" sz="2000" b="1" i="1" dirty="0" smtClean="0">
                <a:solidFill>
                  <a:srgbClr val="002060"/>
                </a:solidFill>
                <a:latin typeface="Arial" pitchFamily="34" charset="0"/>
                <a:cs typeface="Arial" pitchFamily="34" charset="0"/>
              </a:rPr>
              <a:t>)</a:t>
            </a:r>
          </a:p>
          <a:p>
            <a:pPr>
              <a:buNone/>
            </a:pPr>
            <a:r>
              <a:rPr lang="en-US" sz="2000" b="1" i="1" dirty="0">
                <a:latin typeface="Arial" pitchFamily="34" charset="0"/>
                <a:cs typeface="Arial" pitchFamily="34" charset="0"/>
              </a:rPr>
              <a:t>	</a:t>
            </a:r>
            <a:r>
              <a:rPr lang="en-US" sz="2000" b="1" i="1" dirty="0" smtClean="0">
                <a:latin typeface="Arial" pitchFamily="34" charset="0"/>
                <a:cs typeface="Arial" pitchFamily="34" charset="0"/>
              </a:rPr>
              <a:t>	</a:t>
            </a:r>
            <a:r>
              <a:rPr lang="en-US" sz="2000" b="1" dirty="0" smtClean="0">
                <a:latin typeface="Arial" pitchFamily="34" charset="0"/>
                <a:cs typeface="Arial" pitchFamily="34" charset="0"/>
              </a:rPr>
              <a:t>5.Wanting to show that one is better than other children</a:t>
            </a:r>
          </a:p>
          <a:p>
            <a:pPr>
              <a:buNone/>
            </a:pPr>
            <a:r>
              <a:rPr lang="en-US" sz="2000" b="1" dirty="0">
                <a:latin typeface="Arial" pitchFamily="34" charset="0"/>
                <a:cs typeface="Arial" pitchFamily="34" charset="0"/>
              </a:rPr>
              <a:t>	</a:t>
            </a:r>
            <a:r>
              <a:rPr lang="en-US" sz="2000" b="1" dirty="0" smtClean="0">
                <a:latin typeface="Arial" pitchFamily="34" charset="0"/>
                <a:cs typeface="Arial" pitchFamily="34" charset="0"/>
              </a:rPr>
              <a:t>			</a:t>
            </a:r>
            <a:r>
              <a:rPr lang="en-US" sz="2000" b="1" dirty="0" smtClean="0">
                <a:solidFill>
                  <a:srgbClr val="002060"/>
                </a:solidFill>
                <a:latin typeface="Arial" pitchFamily="34" charset="0"/>
                <a:cs typeface="Arial" pitchFamily="34" charset="0"/>
              </a:rPr>
              <a:t> ( M-3.27, moderate)</a:t>
            </a:r>
          </a:p>
          <a:p>
            <a:pPr>
              <a:buNone/>
            </a:pP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1800" b="1" dirty="0" smtClean="0">
                <a:latin typeface="Arial" pitchFamily="34" charset="0"/>
                <a:cs typeface="Arial" pitchFamily="34" charset="0"/>
              </a:rPr>
              <a:t>Level of Communicative Language Practices of Grade Six Pupils</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b="1" dirty="0" smtClean="0">
                <a:latin typeface="Arial" pitchFamily="34" charset="0"/>
                <a:cs typeface="Arial" pitchFamily="34" charset="0"/>
              </a:rPr>
              <a:t>in terms of Role Playing</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endParaRPr lang="en-US" sz="2400" dirty="0">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457200" y="914401"/>
          <a:ext cx="8229600" cy="5709295"/>
        </p:xfrm>
        <a:graphic>
          <a:graphicData uri="http://schemas.openxmlformats.org/drawingml/2006/table">
            <a:tbl>
              <a:tblPr firstRow="1" bandRow="1">
                <a:tableStyleId>{5C22544A-7EE6-4342-B048-85BDC9FD1C3A}</a:tableStyleId>
              </a:tblPr>
              <a:tblGrid>
                <a:gridCol w="5029200"/>
                <a:gridCol w="762000"/>
                <a:gridCol w="838200"/>
                <a:gridCol w="1600200"/>
              </a:tblGrid>
              <a:tr h="681248">
                <a:tc>
                  <a:txBody>
                    <a:bodyPr/>
                    <a:lstStyle/>
                    <a:p>
                      <a:pPr algn="ctr"/>
                      <a:r>
                        <a:rPr lang="en-US" sz="2000" dirty="0" smtClean="0">
                          <a:latin typeface="Arial" pitchFamily="34" charset="0"/>
                          <a:cs typeface="Arial" pitchFamily="34" charset="0"/>
                        </a:rPr>
                        <a:t>Item</a:t>
                      </a:r>
                      <a:endParaRPr lang="en-US" sz="2000" dirty="0">
                        <a:latin typeface="Arial" pitchFamily="34" charset="0"/>
                        <a:cs typeface="Arial" pitchFamily="34" charset="0"/>
                      </a:endParaRPr>
                    </a:p>
                  </a:txBody>
                  <a:tcPr/>
                </a:tc>
                <a:tc>
                  <a:txBody>
                    <a:bodyPr/>
                    <a:lstStyle/>
                    <a:p>
                      <a:pPr algn="ctr"/>
                      <a:r>
                        <a:rPr lang="en-US" sz="2000" dirty="0" smtClean="0">
                          <a:latin typeface="Arial" pitchFamily="34" charset="0"/>
                          <a:cs typeface="Arial" pitchFamily="34" charset="0"/>
                        </a:rPr>
                        <a:t>SD</a:t>
                      </a:r>
                      <a:endParaRPr lang="en-US" sz="2000" dirty="0">
                        <a:latin typeface="Arial" pitchFamily="34" charset="0"/>
                        <a:cs typeface="Arial" pitchFamily="34" charset="0"/>
                      </a:endParaRPr>
                    </a:p>
                  </a:txBody>
                  <a:tcPr/>
                </a:tc>
                <a:tc>
                  <a:txBody>
                    <a:bodyPr/>
                    <a:lstStyle/>
                    <a:p>
                      <a:pPr algn="ctr"/>
                      <a:r>
                        <a:rPr lang="en-US" sz="2000" dirty="0" smtClean="0">
                          <a:latin typeface="Arial" pitchFamily="34" charset="0"/>
                          <a:cs typeface="Arial" pitchFamily="34" charset="0"/>
                        </a:rPr>
                        <a:t>Mean</a:t>
                      </a:r>
                      <a:endParaRPr lang="en-US" sz="2000" dirty="0">
                        <a:latin typeface="Arial" pitchFamily="34" charset="0"/>
                        <a:cs typeface="Arial" pitchFamily="34" charset="0"/>
                      </a:endParaRPr>
                    </a:p>
                  </a:txBody>
                  <a:tcPr/>
                </a:tc>
                <a:tc>
                  <a:txBody>
                    <a:bodyPr/>
                    <a:lstStyle/>
                    <a:p>
                      <a:pPr algn="ctr"/>
                      <a:r>
                        <a:rPr lang="en-US" sz="2000" dirty="0" smtClean="0">
                          <a:latin typeface="Arial" pitchFamily="34" charset="0"/>
                          <a:cs typeface="Arial" pitchFamily="34" charset="0"/>
                        </a:rPr>
                        <a:t>Descriptive level</a:t>
                      </a:r>
                      <a:endParaRPr lang="en-US" sz="2000" dirty="0">
                        <a:latin typeface="Arial" pitchFamily="34" charset="0"/>
                        <a:cs typeface="Arial" pitchFamily="34" charset="0"/>
                      </a:endParaRPr>
                    </a:p>
                  </a:txBody>
                  <a:tcPr/>
                </a:tc>
              </a:tr>
              <a:tr h="612840">
                <a:tc>
                  <a:txBody>
                    <a:bodyPr/>
                    <a:lstStyle/>
                    <a:p>
                      <a:pPr marL="0" marR="0">
                        <a:lnSpc>
                          <a:spcPct val="115000"/>
                        </a:lnSpc>
                        <a:spcBef>
                          <a:spcPts val="0"/>
                        </a:spcBef>
                        <a:spcAft>
                          <a:spcPts val="0"/>
                        </a:spcAft>
                      </a:pPr>
                      <a:r>
                        <a:rPr lang="en-US" sz="2000" dirty="0">
                          <a:solidFill>
                            <a:srgbClr val="000000"/>
                          </a:solidFill>
                          <a:latin typeface="Arial" pitchFamily="34" charset="0"/>
                          <a:ea typeface="Calibri"/>
                          <a:cs typeface="Arial" pitchFamily="34" charset="0"/>
                        </a:rPr>
                        <a:t> 1.Enjoying role-playing objects</a:t>
                      </a:r>
                      <a:endParaRPr lang="en-US" sz="2000" dirty="0">
                        <a:latin typeface="Arial" pitchFamily="34" charset="0"/>
                        <a:ea typeface="Calibri"/>
                        <a:cs typeface="Arial" pitchFamily="34" charset="0"/>
                      </a:endParaRPr>
                    </a:p>
                  </a:txBody>
                  <a:tcPr marL="34925" marR="34925" marT="34925" marB="34925" anchor="ctr"/>
                </a:tc>
                <a:tc>
                  <a:txBody>
                    <a:bodyPr/>
                    <a:lstStyle/>
                    <a:p>
                      <a:pPr marL="0" marR="0">
                        <a:lnSpc>
                          <a:spcPct val="115000"/>
                        </a:lnSpc>
                        <a:spcBef>
                          <a:spcPts val="0"/>
                        </a:spcBef>
                        <a:spcAft>
                          <a:spcPts val="0"/>
                        </a:spcAft>
                      </a:pPr>
                      <a:r>
                        <a:rPr lang="en-US" sz="2000" dirty="0">
                          <a:latin typeface="Arial" pitchFamily="34" charset="0"/>
                          <a:ea typeface="Calibri"/>
                          <a:cs typeface="Arial" pitchFamily="34" charset="0"/>
                        </a:rPr>
                        <a:t>1.07</a:t>
                      </a:r>
                    </a:p>
                  </a:txBody>
                  <a:tcPr marL="34925" marR="34925" marT="34925" marB="34925" anchor="ctr"/>
                </a:tc>
                <a:tc>
                  <a:txBody>
                    <a:bodyPr/>
                    <a:lstStyle/>
                    <a:p>
                      <a:pPr marL="0" marR="0">
                        <a:lnSpc>
                          <a:spcPct val="115000"/>
                        </a:lnSpc>
                        <a:spcBef>
                          <a:spcPts val="0"/>
                        </a:spcBef>
                        <a:spcAft>
                          <a:spcPts val="0"/>
                        </a:spcAft>
                      </a:pPr>
                      <a:r>
                        <a:rPr lang="en-US" sz="2000">
                          <a:latin typeface="Arial" pitchFamily="34" charset="0"/>
                          <a:ea typeface="Calibri"/>
                          <a:cs typeface="Arial" pitchFamily="34" charset="0"/>
                        </a:rPr>
                        <a:t>3.97</a:t>
                      </a:r>
                    </a:p>
                  </a:txBody>
                  <a:tcPr marL="34925" marR="34925" marT="34925" marB="34925" anchor="ctr"/>
                </a:tc>
                <a:tc>
                  <a:txBody>
                    <a:bodyPr/>
                    <a:lstStyle/>
                    <a:p>
                      <a:pPr marL="0" marR="0">
                        <a:lnSpc>
                          <a:spcPct val="115000"/>
                        </a:lnSpc>
                        <a:spcBef>
                          <a:spcPts val="0"/>
                        </a:spcBef>
                        <a:spcAft>
                          <a:spcPts val="0"/>
                        </a:spcAft>
                      </a:pPr>
                      <a:r>
                        <a:rPr lang="en-US" sz="2000">
                          <a:latin typeface="Arial" pitchFamily="34" charset="0"/>
                          <a:ea typeface="Calibri"/>
                          <a:cs typeface="Arial" pitchFamily="34" charset="0"/>
                        </a:rPr>
                        <a:t>High</a:t>
                      </a:r>
                    </a:p>
                  </a:txBody>
                  <a:tcPr marL="34925" marR="34925" marT="34925" marB="34925" anchor="ctr"/>
                </a:tc>
              </a:tr>
              <a:tr h="890065">
                <a:tc>
                  <a:txBody>
                    <a:bodyPr/>
                    <a:lstStyle/>
                    <a:p>
                      <a:pPr marL="0" marR="0">
                        <a:lnSpc>
                          <a:spcPct val="115000"/>
                        </a:lnSpc>
                        <a:spcBef>
                          <a:spcPts val="0"/>
                        </a:spcBef>
                        <a:spcAft>
                          <a:spcPts val="0"/>
                        </a:spcAft>
                      </a:pPr>
                      <a:r>
                        <a:rPr lang="en-US" sz="2000" dirty="0">
                          <a:solidFill>
                            <a:srgbClr val="000000"/>
                          </a:solidFill>
                          <a:latin typeface="Arial" pitchFamily="34" charset="0"/>
                          <a:ea typeface="Calibri"/>
                          <a:cs typeface="Arial" pitchFamily="34" charset="0"/>
                        </a:rPr>
                        <a:t> 2.Preferring to do projects that   include role-playing  </a:t>
                      </a:r>
                      <a:r>
                        <a:rPr lang="en-US" sz="2000" dirty="0" smtClean="0">
                          <a:solidFill>
                            <a:srgbClr val="000000"/>
                          </a:solidFill>
                          <a:latin typeface="Arial" pitchFamily="34" charset="0"/>
                          <a:ea typeface="Calibri"/>
                          <a:cs typeface="Arial" pitchFamily="34" charset="0"/>
                        </a:rPr>
                        <a:t>activity</a:t>
                      </a:r>
                      <a:endParaRPr lang="en-US" sz="2000" dirty="0">
                        <a:latin typeface="Arial" pitchFamily="34" charset="0"/>
                        <a:ea typeface="Calibri"/>
                        <a:cs typeface="Arial" pitchFamily="34" charset="0"/>
                      </a:endParaRPr>
                    </a:p>
                  </a:txBody>
                  <a:tcPr marL="34925" marR="34925" marT="34925" marB="34925" anchor="ctr"/>
                </a:tc>
                <a:tc>
                  <a:txBody>
                    <a:bodyPr/>
                    <a:lstStyle/>
                    <a:p>
                      <a:pPr marL="0" marR="0">
                        <a:lnSpc>
                          <a:spcPct val="115000"/>
                        </a:lnSpc>
                        <a:spcBef>
                          <a:spcPts val="0"/>
                        </a:spcBef>
                        <a:spcAft>
                          <a:spcPts val="0"/>
                        </a:spcAft>
                      </a:pPr>
                      <a:r>
                        <a:rPr lang="en-US" sz="2000" dirty="0">
                          <a:latin typeface="Arial" pitchFamily="34" charset="0"/>
                          <a:ea typeface="Calibri"/>
                          <a:cs typeface="Arial" pitchFamily="34" charset="0"/>
                        </a:rPr>
                        <a:t>1.15</a:t>
                      </a:r>
                    </a:p>
                  </a:txBody>
                  <a:tcPr marL="34925" marR="34925" marT="34925" marB="34925" anchor="ctr"/>
                </a:tc>
                <a:tc>
                  <a:txBody>
                    <a:bodyPr/>
                    <a:lstStyle/>
                    <a:p>
                      <a:pPr marL="0" marR="0">
                        <a:lnSpc>
                          <a:spcPct val="115000"/>
                        </a:lnSpc>
                        <a:spcBef>
                          <a:spcPts val="0"/>
                        </a:spcBef>
                        <a:spcAft>
                          <a:spcPts val="0"/>
                        </a:spcAft>
                      </a:pPr>
                      <a:r>
                        <a:rPr lang="en-US" sz="2000" dirty="0">
                          <a:latin typeface="Arial" pitchFamily="34" charset="0"/>
                          <a:ea typeface="Calibri"/>
                          <a:cs typeface="Arial" pitchFamily="34" charset="0"/>
                        </a:rPr>
                        <a:t>3.47</a:t>
                      </a:r>
                    </a:p>
                  </a:txBody>
                  <a:tcPr marL="34925" marR="34925" marT="34925" marB="34925" anchor="ctr"/>
                </a:tc>
                <a:tc>
                  <a:txBody>
                    <a:bodyPr/>
                    <a:lstStyle/>
                    <a:p>
                      <a:pPr marL="0" marR="0">
                        <a:lnSpc>
                          <a:spcPct val="115000"/>
                        </a:lnSpc>
                        <a:spcBef>
                          <a:spcPts val="0"/>
                        </a:spcBef>
                        <a:spcAft>
                          <a:spcPts val="0"/>
                        </a:spcAft>
                      </a:pPr>
                      <a:r>
                        <a:rPr lang="en-US" sz="2000" dirty="0">
                          <a:latin typeface="Arial" pitchFamily="34" charset="0"/>
                          <a:ea typeface="Calibri"/>
                          <a:cs typeface="Arial" pitchFamily="34" charset="0"/>
                        </a:rPr>
                        <a:t>Moderate</a:t>
                      </a:r>
                    </a:p>
                  </a:txBody>
                  <a:tcPr marL="34925" marR="34925" marT="34925" marB="34925" anchor="ctr"/>
                </a:tc>
              </a:tr>
              <a:tr h="720186">
                <a:tc>
                  <a:txBody>
                    <a:bodyPr/>
                    <a:lstStyle/>
                    <a:p>
                      <a:pPr marL="0" marR="0">
                        <a:lnSpc>
                          <a:spcPct val="115000"/>
                        </a:lnSpc>
                        <a:spcBef>
                          <a:spcPts val="0"/>
                        </a:spcBef>
                        <a:spcAft>
                          <a:spcPts val="0"/>
                        </a:spcAft>
                      </a:pPr>
                      <a:r>
                        <a:rPr lang="en-US" sz="2000" dirty="0">
                          <a:solidFill>
                            <a:srgbClr val="000000"/>
                          </a:solidFill>
                          <a:latin typeface="Arial" pitchFamily="34" charset="0"/>
                          <a:ea typeface="Calibri"/>
                          <a:cs typeface="Arial" pitchFamily="34" charset="0"/>
                        </a:rPr>
                        <a:t> 3.Role playing helps in remembering  information</a:t>
                      </a:r>
                      <a:endParaRPr lang="en-US" sz="2000" dirty="0">
                        <a:latin typeface="Arial" pitchFamily="34" charset="0"/>
                        <a:ea typeface="Calibri"/>
                        <a:cs typeface="Arial" pitchFamily="34" charset="0"/>
                      </a:endParaRPr>
                    </a:p>
                  </a:txBody>
                  <a:tcPr marL="34925" marR="34925" marT="34925" marB="34925" anchor="ctr"/>
                </a:tc>
                <a:tc>
                  <a:txBody>
                    <a:bodyPr/>
                    <a:lstStyle/>
                    <a:p>
                      <a:pPr marL="0" marR="0">
                        <a:lnSpc>
                          <a:spcPct val="115000"/>
                        </a:lnSpc>
                        <a:spcBef>
                          <a:spcPts val="0"/>
                        </a:spcBef>
                        <a:spcAft>
                          <a:spcPts val="0"/>
                        </a:spcAft>
                      </a:pPr>
                      <a:r>
                        <a:rPr lang="en-US" sz="2000">
                          <a:latin typeface="Arial" pitchFamily="34" charset="0"/>
                          <a:ea typeface="Calibri"/>
                          <a:cs typeface="Arial" pitchFamily="34" charset="0"/>
                        </a:rPr>
                        <a:t>1.18</a:t>
                      </a:r>
                    </a:p>
                  </a:txBody>
                  <a:tcPr marL="34925" marR="34925" marT="34925" marB="34925" anchor="ctr"/>
                </a:tc>
                <a:tc>
                  <a:txBody>
                    <a:bodyPr/>
                    <a:lstStyle/>
                    <a:p>
                      <a:pPr marL="0" marR="0">
                        <a:lnSpc>
                          <a:spcPct val="115000"/>
                        </a:lnSpc>
                        <a:spcBef>
                          <a:spcPts val="0"/>
                        </a:spcBef>
                        <a:spcAft>
                          <a:spcPts val="0"/>
                        </a:spcAft>
                      </a:pPr>
                      <a:r>
                        <a:rPr lang="en-US" sz="2000">
                          <a:latin typeface="Arial" pitchFamily="34" charset="0"/>
                          <a:ea typeface="Calibri"/>
                          <a:cs typeface="Arial" pitchFamily="34" charset="0"/>
                        </a:rPr>
                        <a:t>3.30</a:t>
                      </a:r>
                    </a:p>
                  </a:txBody>
                  <a:tcPr marL="34925" marR="34925" marT="34925" marB="34925" anchor="ctr"/>
                </a:tc>
                <a:tc>
                  <a:txBody>
                    <a:bodyPr/>
                    <a:lstStyle/>
                    <a:p>
                      <a:pPr marL="0" marR="0">
                        <a:lnSpc>
                          <a:spcPct val="115000"/>
                        </a:lnSpc>
                        <a:spcBef>
                          <a:spcPts val="0"/>
                        </a:spcBef>
                        <a:spcAft>
                          <a:spcPts val="0"/>
                        </a:spcAft>
                      </a:pPr>
                      <a:r>
                        <a:rPr lang="en-US" sz="2000">
                          <a:latin typeface="Arial" pitchFamily="34" charset="0"/>
                          <a:ea typeface="Calibri"/>
                          <a:cs typeface="Arial" pitchFamily="34" charset="0"/>
                        </a:rPr>
                        <a:t>Moderate</a:t>
                      </a:r>
                    </a:p>
                  </a:txBody>
                  <a:tcPr marL="34925" marR="34925" marT="34925" marB="34925" anchor="ctr"/>
                </a:tc>
              </a:tr>
              <a:tr h="1060810">
                <a:tc>
                  <a:txBody>
                    <a:bodyPr/>
                    <a:lstStyle/>
                    <a:p>
                      <a:pPr marL="0" marR="0">
                        <a:lnSpc>
                          <a:spcPct val="115000"/>
                        </a:lnSpc>
                        <a:spcBef>
                          <a:spcPts val="0"/>
                        </a:spcBef>
                        <a:spcAft>
                          <a:spcPts val="0"/>
                        </a:spcAft>
                      </a:pPr>
                      <a:r>
                        <a:rPr lang="en-US" sz="2000" dirty="0">
                          <a:solidFill>
                            <a:srgbClr val="000000"/>
                          </a:solidFill>
                          <a:latin typeface="Arial" pitchFamily="34" charset="0"/>
                          <a:ea typeface="Calibri"/>
                          <a:cs typeface="Arial" pitchFamily="34" charset="0"/>
                        </a:rPr>
                        <a:t> 4.Enjoying working with others  during </a:t>
                      </a:r>
                      <a:r>
                        <a:rPr lang="en-US" sz="2000" dirty="0" smtClean="0">
                          <a:solidFill>
                            <a:srgbClr val="000000"/>
                          </a:solidFill>
                          <a:latin typeface="Arial" pitchFamily="34" charset="0"/>
                          <a:ea typeface="Calibri"/>
                          <a:cs typeface="Arial" pitchFamily="34" charset="0"/>
                        </a:rPr>
                        <a:t>role-playing</a:t>
                      </a:r>
                      <a:r>
                        <a:rPr lang="en-US" sz="2000" baseline="0" dirty="0" smtClean="0">
                          <a:solidFill>
                            <a:srgbClr val="000000"/>
                          </a:solidFill>
                          <a:latin typeface="Arial" pitchFamily="34" charset="0"/>
                          <a:ea typeface="Calibri"/>
                          <a:cs typeface="Arial" pitchFamily="34" charset="0"/>
                        </a:rPr>
                        <a:t> </a:t>
                      </a:r>
                      <a:r>
                        <a:rPr lang="en-US" sz="2000" dirty="0" smtClean="0">
                          <a:solidFill>
                            <a:srgbClr val="000000"/>
                          </a:solidFill>
                          <a:latin typeface="Arial" pitchFamily="34" charset="0"/>
                          <a:ea typeface="Calibri"/>
                          <a:cs typeface="Arial" pitchFamily="34" charset="0"/>
                        </a:rPr>
                        <a:t>projects</a:t>
                      </a:r>
                      <a:endParaRPr lang="en-US" sz="2000" dirty="0">
                        <a:latin typeface="Arial" pitchFamily="34" charset="0"/>
                        <a:ea typeface="Calibri"/>
                        <a:cs typeface="Arial" pitchFamily="34" charset="0"/>
                      </a:endParaRPr>
                    </a:p>
                  </a:txBody>
                  <a:tcPr marL="34925" marR="34925" marT="34925" marB="34925" anchor="ctr"/>
                </a:tc>
                <a:tc>
                  <a:txBody>
                    <a:bodyPr/>
                    <a:lstStyle/>
                    <a:p>
                      <a:pPr marL="0" marR="0">
                        <a:lnSpc>
                          <a:spcPct val="115000"/>
                        </a:lnSpc>
                        <a:spcBef>
                          <a:spcPts val="0"/>
                        </a:spcBef>
                        <a:spcAft>
                          <a:spcPts val="0"/>
                        </a:spcAft>
                      </a:pPr>
                      <a:r>
                        <a:rPr lang="en-US" sz="2000">
                          <a:latin typeface="Arial" pitchFamily="34" charset="0"/>
                          <a:ea typeface="Calibri"/>
                          <a:cs typeface="Arial" pitchFamily="34" charset="0"/>
                        </a:rPr>
                        <a:t>1.18</a:t>
                      </a:r>
                    </a:p>
                  </a:txBody>
                  <a:tcPr marL="34925" marR="34925" marT="34925" marB="34925" anchor="ctr"/>
                </a:tc>
                <a:tc>
                  <a:txBody>
                    <a:bodyPr/>
                    <a:lstStyle/>
                    <a:p>
                      <a:pPr marL="0" marR="0">
                        <a:lnSpc>
                          <a:spcPct val="115000"/>
                        </a:lnSpc>
                        <a:spcBef>
                          <a:spcPts val="0"/>
                        </a:spcBef>
                        <a:spcAft>
                          <a:spcPts val="0"/>
                        </a:spcAft>
                      </a:pPr>
                      <a:r>
                        <a:rPr lang="en-US" sz="2000">
                          <a:latin typeface="Arial" pitchFamily="34" charset="0"/>
                          <a:ea typeface="Calibri"/>
                          <a:cs typeface="Arial" pitchFamily="34" charset="0"/>
                        </a:rPr>
                        <a:t>3.78</a:t>
                      </a:r>
                    </a:p>
                  </a:txBody>
                  <a:tcPr marL="34925" marR="34925" marT="34925" marB="34925" anchor="ctr"/>
                </a:tc>
                <a:tc>
                  <a:txBody>
                    <a:bodyPr/>
                    <a:lstStyle/>
                    <a:p>
                      <a:pPr marL="0" marR="0">
                        <a:lnSpc>
                          <a:spcPct val="115000"/>
                        </a:lnSpc>
                        <a:spcBef>
                          <a:spcPts val="0"/>
                        </a:spcBef>
                        <a:spcAft>
                          <a:spcPts val="0"/>
                        </a:spcAft>
                      </a:pPr>
                      <a:r>
                        <a:rPr lang="en-US" sz="2000" dirty="0">
                          <a:latin typeface="Arial" pitchFamily="34" charset="0"/>
                          <a:ea typeface="Calibri"/>
                          <a:cs typeface="Arial" pitchFamily="34" charset="0"/>
                        </a:rPr>
                        <a:t>High</a:t>
                      </a:r>
                    </a:p>
                  </a:txBody>
                  <a:tcPr marL="34925" marR="34925" marT="34925" marB="34925" anchor="ctr"/>
                </a:tc>
              </a:tr>
              <a:tr h="1060810">
                <a:tc>
                  <a:txBody>
                    <a:bodyPr/>
                    <a:lstStyle/>
                    <a:p>
                      <a:pPr marL="0" marR="0">
                        <a:lnSpc>
                          <a:spcPct val="115000"/>
                        </a:lnSpc>
                        <a:spcBef>
                          <a:spcPts val="0"/>
                        </a:spcBef>
                        <a:spcAft>
                          <a:spcPts val="0"/>
                        </a:spcAft>
                      </a:pPr>
                      <a:r>
                        <a:rPr lang="en-US" sz="2000" dirty="0">
                          <a:solidFill>
                            <a:srgbClr val="000000"/>
                          </a:solidFill>
                          <a:latin typeface="Arial" pitchFamily="34" charset="0"/>
                          <a:ea typeface="Calibri"/>
                          <a:cs typeface="Arial" pitchFamily="34" charset="0"/>
                        </a:rPr>
                        <a:t> 5.Preferring hands-on activities compared to lecture  </a:t>
                      </a:r>
                      <a:r>
                        <a:rPr lang="en-US" sz="2000" dirty="0" smtClean="0">
                          <a:solidFill>
                            <a:srgbClr val="000000"/>
                          </a:solidFill>
                          <a:latin typeface="Arial" pitchFamily="34" charset="0"/>
                          <a:ea typeface="Calibri"/>
                          <a:cs typeface="Arial" pitchFamily="34" charset="0"/>
                        </a:rPr>
                        <a:t>or  rote learning.</a:t>
                      </a:r>
                      <a:endParaRPr lang="en-US" sz="2000" dirty="0">
                        <a:latin typeface="Arial" pitchFamily="34" charset="0"/>
                        <a:ea typeface="Calibri"/>
                        <a:cs typeface="Arial" pitchFamily="34" charset="0"/>
                      </a:endParaRPr>
                    </a:p>
                  </a:txBody>
                  <a:tcPr marL="34925" marR="34925" marT="34925" marB="34925" anchor="ctr"/>
                </a:tc>
                <a:tc>
                  <a:txBody>
                    <a:bodyPr/>
                    <a:lstStyle/>
                    <a:p>
                      <a:pPr marL="0" marR="0">
                        <a:lnSpc>
                          <a:spcPct val="115000"/>
                        </a:lnSpc>
                        <a:spcBef>
                          <a:spcPts val="0"/>
                        </a:spcBef>
                        <a:spcAft>
                          <a:spcPts val="0"/>
                        </a:spcAft>
                      </a:pPr>
                      <a:r>
                        <a:rPr lang="en-US" sz="2000">
                          <a:latin typeface="Arial" pitchFamily="34" charset="0"/>
                          <a:ea typeface="Calibri"/>
                          <a:cs typeface="Arial" pitchFamily="34" charset="0"/>
                        </a:rPr>
                        <a:t>1.16</a:t>
                      </a:r>
                    </a:p>
                  </a:txBody>
                  <a:tcPr marL="34925" marR="34925" marT="34925" marB="34925" anchor="ctr"/>
                </a:tc>
                <a:tc>
                  <a:txBody>
                    <a:bodyPr/>
                    <a:lstStyle/>
                    <a:p>
                      <a:pPr marL="0" marR="0">
                        <a:lnSpc>
                          <a:spcPct val="115000"/>
                        </a:lnSpc>
                        <a:spcBef>
                          <a:spcPts val="0"/>
                        </a:spcBef>
                        <a:spcAft>
                          <a:spcPts val="0"/>
                        </a:spcAft>
                      </a:pPr>
                      <a:r>
                        <a:rPr lang="en-US" sz="2000">
                          <a:latin typeface="Arial" pitchFamily="34" charset="0"/>
                          <a:ea typeface="Calibri"/>
                          <a:cs typeface="Arial" pitchFamily="34" charset="0"/>
                        </a:rPr>
                        <a:t>3.32</a:t>
                      </a:r>
                    </a:p>
                  </a:txBody>
                  <a:tcPr marL="34925" marR="34925" marT="34925" marB="34925" anchor="ctr"/>
                </a:tc>
                <a:tc>
                  <a:txBody>
                    <a:bodyPr/>
                    <a:lstStyle/>
                    <a:p>
                      <a:pPr marL="0" marR="0">
                        <a:lnSpc>
                          <a:spcPct val="115000"/>
                        </a:lnSpc>
                        <a:spcBef>
                          <a:spcPts val="0"/>
                        </a:spcBef>
                        <a:spcAft>
                          <a:spcPts val="0"/>
                        </a:spcAft>
                      </a:pPr>
                      <a:r>
                        <a:rPr lang="en-US" sz="2000">
                          <a:latin typeface="Arial" pitchFamily="34" charset="0"/>
                          <a:ea typeface="Calibri"/>
                          <a:cs typeface="Arial" pitchFamily="34" charset="0"/>
                        </a:rPr>
                        <a:t>Moderate</a:t>
                      </a:r>
                    </a:p>
                  </a:txBody>
                  <a:tcPr marL="34925" marR="34925" marT="34925" marB="34925" anchor="ctr"/>
                </a:tc>
              </a:tr>
              <a:tr h="612840">
                <a:tc>
                  <a:txBody>
                    <a:bodyPr/>
                    <a:lstStyle/>
                    <a:p>
                      <a:pPr marL="0" marR="0" algn="ctr">
                        <a:lnSpc>
                          <a:spcPct val="115000"/>
                        </a:lnSpc>
                        <a:spcBef>
                          <a:spcPts val="0"/>
                        </a:spcBef>
                        <a:spcAft>
                          <a:spcPts val="0"/>
                        </a:spcAft>
                      </a:pPr>
                      <a:r>
                        <a:rPr lang="en-US" sz="2000" b="1" dirty="0">
                          <a:latin typeface="Arial" pitchFamily="34" charset="0"/>
                          <a:ea typeface="Calibri"/>
                          <a:cs typeface="Arial" pitchFamily="34" charset="0"/>
                        </a:rPr>
                        <a:t>Overall</a:t>
                      </a:r>
                    </a:p>
                  </a:txBody>
                  <a:tcPr marL="34925" marR="34925" marT="34925" marB="34925" anchor="ctr"/>
                </a:tc>
                <a:tc>
                  <a:txBody>
                    <a:bodyPr/>
                    <a:lstStyle/>
                    <a:p>
                      <a:pPr marL="0" marR="0" algn="ctr">
                        <a:lnSpc>
                          <a:spcPct val="115000"/>
                        </a:lnSpc>
                        <a:spcBef>
                          <a:spcPts val="0"/>
                        </a:spcBef>
                        <a:spcAft>
                          <a:spcPts val="0"/>
                        </a:spcAft>
                      </a:pPr>
                      <a:r>
                        <a:rPr lang="en-US" sz="2000" b="1" dirty="0">
                          <a:latin typeface="Arial" pitchFamily="34" charset="0"/>
                          <a:ea typeface="Calibri"/>
                          <a:cs typeface="Arial" pitchFamily="34" charset="0"/>
                        </a:rPr>
                        <a:t>0.67</a:t>
                      </a:r>
                    </a:p>
                  </a:txBody>
                  <a:tcPr marL="34925" marR="34925" marT="34925" marB="34925" anchor="ctr"/>
                </a:tc>
                <a:tc>
                  <a:txBody>
                    <a:bodyPr/>
                    <a:lstStyle/>
                    <a:p>
                      <a:pPr marL="0" marR="0" algn="ctr">
                        <a:lnSpc>
                          <a:spcPct val="115000"/>
                        </a:lnSpc>
                        <a:spcBef>
                          <a:spcPts val="0"/>
                        </a:spcBef>
                        <a:spcAft>
                          <a:spcPts val="0"/>
                        </a:spcAft>
                      </a:pPr>
                      <a:r>
                        <a:rPr lang="en-US" sz="2000" b="1" dirty="0">
                          <a:latin typeface="Arial" pitchFamily="34" charset="0"/>
                          <a:ea typeface="Calibri"/>
                          <a:cs typeface="Arial" pitchFamily="34" charset="0"/>
                        </a:rPr>
                        <a:t>3.57</a:t>
                      </a:r>
                    </a:p>
                  </a:txBody>
                  <a:tcPr marL="34925" marR="34925" marT="34925" marB="34925" anchor="ctr"/>
                </a:tc>
                <a:tc>
                  <a:txBody>
                    <a:bodyPr/>
                    <a:lstStyle/>
                    <a:p>
                      <a:pPr marL="0" marR="0" algn="ctr">
                        <a:lnSpc>
                          <a:spcPct val="115000"/>
                        </a:lnSpc>
                        <a:spcBef>
                          <a:spcPts val="0"/>
                        </a:spcBef>
                        <a:spcAft>
                          <a:spcPts val="0"/>
                        </a:spcAft>
                      </a:pPr>
                      <a:r>
                        <a:rPr lang="en-US" sz="2000" b="1" dirty="0">
                          <a:latin typeface="Arial" pitchFamily="34" charset="0"/>
                          <a:ea typeface="Calibri"/>
                          <a:cs typeface="Arial" pitchFamily="34" charset="0"/>
                        </a:rPr>
                        <a:t>High</a:t>
                      </a:r>
                    </a:p>
                  </a:txBody>
                  <a:tcPr marL="34925" marR="34925" marT="34925" marB="34925" anchor="ct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sz="2800" b="1" i="1" dirty="0">
              <a:latin typeface="Arial" pitchFamily="34" charset="0"/>
              <a:cs typeface="Arial" pitchFamily="34" charset="0"/>
            </a:endParaRPr>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pPr>
              <a:buNone/>
            </a:pPr>
            <a:r>
              <a:rPr lang="en-US" dirty="0" smtClean="0">
                <a:latin typeface="Arial" pitchFamily="34" charset="0"/>
                <a:cs typeface="Arial" pitchFamily="34" charset="0"/>
              </a:rPr>
              <a:t>2.2 </a:t>
            </a:r>
            <a:r>
              <a:rPr lang="en-US" b="1" i="1" dirty="0" smtClean="0">
                <a:latin typeface="Arial" pitchFamily="34" charset="0"/>
                <a:cs typeface="Arial" pitchFamily="34" charset="0"/>
              </a:rPr>
              <a:t>Role Playing</a:t>
            </a:r>
          </a:p>
          <a:p>
            <a:pPr>
              <a:buNone/>
            </a:pPr>
            <a:r>
              <a:rPr lang="en-US" b="1" i="1" dirty="0" smtClean="0">
                <a:latin typeface="Arial" pitchFamily="34" charset="0"/>
                <a:cs typeface="Arial" pitchFamily="34" charset="0"/>
              </a:rPr>
              <a:t>			</a:t>
            </a:r>
            <a:r>
              <a:rPr lang="en-US" b="1" dirty="0" smtClean="0">
                <a:latin typeface="Arial" pitchFamily="34" charset="0"/>
                <a:cs typeface="Arial" pitchFamily="34" charset="0"/>
              </a:rPr>
              <a:t>1. Enjoying role-playing objects</a:t>
            </a:r>
          </a:p>
          <a:p>
            <a:pPr>
              <a:buNone/>
            </a:pPr>
            <a:r>
              <a:rPr lang="en-US" b="1" i="1" dirty="0" smtClean="0">
                <a:latin typeface="Arial" pitchFamily="34" charset="0"/>
                <a:cs typeface="Arial" pitchFamily="34" charset="0"/>
              </a:rPr>
              <a:t>				</a:t>
            </a:r>
            <a:r>
              <a:rPr lang="en-US" b="1" dirty="0" smtClean="0">
                <a:solidFill>
                  <a:srgbClr val="FF0000"/>
                </a:solidFill>
                <a:latin typeface="Arial" pitchFamily="34" charset="0"/>
                <a:cs typeface="Arial" pitchFamily="34" charset="0"/>
              </a:rPr>
              <a:t>(M-3.97, High)</a:t>
            </a:r>
          </a:p>
          <a:p>
            <a:pPr>
              <a:buNone/>
            </a:pPr>
            <a:r>
              <a:rPr lang="en-US" b="1" i="1" dirty="0" smtClean="0">
                <a:latin typeface="Arial" pitchFamily="34" charset="0"/>
                <a:cs typeface="Arial" pitchFamily="34" charset="0"/>
              </a:rPr>
              <a:t>			</a:t>
            </a:r>
            <a:r>
              <a:rPr lang="en-US" b="1" dirty="0" smtClean="0">
                <a:latin typeface="Arial" pitchFamily="34" charset="0"/>
                <a:cs typeface="Arial" pitchFamily="34" charset="0"/>
              </a:rPr>
              <a:t>2.Enjoying working with others during role-</a:t>
            </a:r>
          </a:p>
          <a:p>
            <a:pPr>
              <a:buNone/>
            </a:pPr>
            <a:r>
              <a:rPr lang="en-US" b="1" dirty="0" smtClean="0">
                <a:latin typeface="Arial" pitchFamily="34" charset="0"/>
                <a:cs typeface="Arial" pitchFamily="34" charset="0"/>
              </a:rPr>
              <a:t>                 playing projects</a:t>
            </a:r>
          </a:p>
          <a:p>
            <a:pPr>
              <a:buNone/>
            </a:pPr>
            <a:r>
              <a:rPr lang="en-US" b="1" dirty="0" smtClean="0">
                <a:latin typeface="Arial" pitchFamily="34" charset="0"/>
                <a:cs typeface="Arial" pitchFamily="34" charset="0"/>
              </a:rPr>
              <a:t>				</a:t>
            </a:r>
            <a:r>
              <a:rPr lang="en-US" b="1" dirty="0" smtClean="0">
                <a:solidFill>
                  <a:srgbClr val="FF0000"/>
                </a:solidFill>
                <a:latin typeface="Arial" pitchFamily="34" charset="0"/>
                <a:cs typeface="Arial" pitchFamily="34" charset="0"/>
              </a:rPr>
              <a:t>(M- 1.18,High)</a:t>
            </a:r>
          </a:p>
          <a:p>
            <a:pPr>
              <a:buNone/>
            </a:pPr>
            <a:r>
              <a:rPr lang="en-US" b="1" dirty="0" smtClean="0">
                <a:latin typeface="Arial" pitchFamily="34" charset="0"/>
                <a:cs typeface="Arial" pitchFamily="34" charset="0"/>
              </a:rPr>
              <a:t>			3.Preferring to do projects that include role</a:t>
            </a:r>
          </a:p>
          <a:p>
            <a:pPr>
              <a:buNone/>
            </a:pPr>
            <a:r>
              <a:rPr lang="en-US" b="1" dirty="0" smtClean="0">
                <a:latin typeface="Arial" pitchFamily="34" charset="0"/>
                <a:cs typeface="Arial" pitchFamily="34" charset="0"/>
              </a:rPr>
              <a:t>                 playing activity</a:t>
            </a:r>
          </a:p>
          <a:p>
            <a:pPr>
              <a:buNone/>
            </a:pPr>
            <a:r>
              <a:rPr lang="en-US" b="1" dirty="0" smtClean="0">
                <a:latin typeface="Arial" pitchFamily="34" charset="0"/>
                <a:cs typeface="Arial" pitchFamily="34" charset="0"/>
              </a:rPr>
              <a:t>				</a:t>
            </a:r>
            <a:r>
              <a:rPr lang="en-US" b="1" dirty="0" smtClean="0">
                <a:solidFill>
                  <a:srgbClr val="002060"/>
                </a:solidFill>
                <a:latin typeface="Arial" pitchFamily="34" charset="0"/>
                <a:cs typeface="Arial" pitchFamily="34" charset="0"/>
              </a:rPr>
              <a:t>(M-3.47, Moderate)</a:t>
            </a:r>
          </a:p>
          <a:p>
            <a:pPr>
              <a:buNone/>
            </a:pPr>
            <a:r>
              <a:rPr lang="en-US" b="1" dirty="0" smtClean="0">
                <a:latin typeface="Arial" pitchFamily="34" charset="0"/>
                <a:cs typeface="Arial" pitchFamily="34" charset="0"/>
              </a:rPr>
              <a:t>			4. Preferring hands-on activities compared to</a:t>
            </a:r>
          </a:p>
          <a:p>
            <a:pPr>
              <a:buNone/>
            </a:pPr>
            <a:r>
              <a:rPr lang="en-US" b="1" dirty="0" smtClean="0">
                <a:latin typeface="Arial" pitchFamily="34" charset="0"/>
                <a:cs typeface="Arial" pitchFamily="34" charset="0"/>
              </a:rPr>
              <a:t>                 lecture or rote learning</a:t>
            </a:r>
          </a:p>
          <a:p>
            <a:pPr>
              <a:buNone/>
            </a:pPr>
            <a:r>
              <a:rPr lang="en-US" b="1" dirty="0" smtClean="0">
                <a:latin typeface="Arial" pitchFamily="34" charset="0"/>
                <a:cs typeface="Arial" pitchFamily="34" charset="0"/>
              </a:rPr>
              <a:t>				</a:t>
            </a:r>
            <a:r>
              <a:rPr lang="en-US" b="1" dirty="0" smtClean="0">
                <a:solidFill>
                  <a:srgbClr val="002060"/>
                </a:solidFill>
                <a:latin typeface="Arial" pitchFamily="34" charset="0"/>
                <a:cs typeface="Arial" pitchFamily="34" charset="0"/>
              </a:rPr>
              <a:t>(M-3.32, Moderate)</a:t>
            </a:r>
          </a:p>
          <a:p>
            <a:pPr>
              <a:buNone/>
            </a:pPr>
            <a:r>
              <a:rPr lang="en-US" b="1" dirty="0" smtClean="0">
                <a:latin typeface="Arial" pitchFamily="34" charset="0"/>
                <a:cs typeface="Arial" pitchFamily="34" charset="0"/>
              </a:rPr>
              <a:t>			5.Role Playing helps in remembering</a:t>
            </a:r>
          </a:p>
          <a:p>
            <a:pPr>
              <a:buNone/>
            </a:pPr>
            <a:r>
              <a:rPr lang="en-US" b="1" dirty="0" smtClean="0">
                <a:latin typeface="Arial" pitchFamily="34" charset="0"/>
                <a:cs typeface="Arial" pitchFamily="34" charset="0"/>
              </a:rPr>
              <a:t>                 information</a:t>
            </a:r>
          </a:p>
          <a:p>
            <a:pPr>
              <a:buNone/>
            </a:pPr>
            <a:r>
              <a:rPr lang="en-US" b="1" dirty="0" smtClean="0">
                <a:latin typeface="Arial" pitchFamily="34" charset="0"/>
                <a:cs typeface="Arial" pitchFamily="34" charset="0"/>
              </a:rPr>
              <a:t>				</a:t>
            </a:r>
            <a:r>
              <a:rPr lang="en-US" b="1" dirty="0" smtClean="0">
                <a:solidFill>
                  <a:srgbClr val="002060"/>
                </a:solidFill>
                <a:latin typeface="Arial" pitchFamily="34" charset="0"/>
                <a:cs typeface="Arial" pitchFamily="34" charset="0"/>
              </a:rPr>
              <a:t>(M-3.30, Moderate)</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000" b="1" dirty="0" smtClean="0">
                <a:latin typeface="Arial" pitchFamily="34" charset="0"/>
                <a:cs typeface="Arial" pitchFamily="34" charset="0"/>
              </a:rPr>
              <a:t>Level of Communicative Language Practices of Grade Six Pupils</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in terms of Problem-Solving Tasks</a:t>
            </a:r>
            <a:endParaRPr lang="en-US" sz="2000" b="1" dirty="0">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304800" y="1219200"/>
          <a:ext cx="8382000" cy="5351780"/>
        </p:xfrm>
        <a:graphic>
          <a:graphicData uri="http://schemas.openxmlformats.org/drawingml/2006/table">
            <a:tbl>
              <a:tblPr firstRow="1" bandRow="1">
                <a:tableStyleId>{5C22544A-7EE6-4342-B048-85BDC9FD1C3A}</a:tableStyleId>
              </a:tblPr>
              <a:tblGrid>
                <a:gridCol w="5105400"/>
                <a:gridCol w="685800"/>
                <a:gridCol w="838200"/>
                <a:gridCol w="1752600"/>
              </a:tblGrid>
              <a:tr h="762000">
                <a:tc>
                  <a:txBody>
                    <a:bodyPr/>
                    <a:lstStyle/>
                    <a:p>
                      <a:pPr algn="ctr"/>
                      <a:r>
                        <a:rPr lang="en-US" sz="2000" b="1" dirty="0" smtClean="0">
                          <a:latin typeface="Arial" pitchFamily="34" charset="0"/>
                          <a:cs typeface="Arial" pitchFamily="34" charset="0"/>
                        </a:rPr>
                        <a:t>Item</a:t>
                      </a:r>
                      <a:endParaRPr lang="en-US" sz="2000" b="1" dirty="0">
                        <a:latin typeface="Arial" pitchFamily="34" charset="0"/>
                        <a:cs typeface="Arial" pitchFamily="34" charset="0"/>
                      </a:endParaRPr>
                    </a:p>
                  </a:txBody>
                  <a:tcPr/>
                </a:tc>
                <a:tc>
                  <a:txBody>
                    <a:bodyPr/>
                    <a:lstStyle/>
                    <a:p>
                      <a:pPr algn="ctr"/>
                      <a:r>
                        <a:rPr lang="en-US" sz="2000" b="1" dirty="0" smtClean="0">
                          <a:latin typeface="Arial" pitchFamily="34" charset="0"/>
                          <a:cs typeface="Arial" pitchFamily="34" charset="0"/>
                        </a:rPr>
                        <a:t>SD</a:t>
                      </a:r>
                      <a:endParaRPr lang="en-US" sz="2000" b="1" dirty="0">
                        <a:latin typeface="Arial" pitchFamily="34" charset="0"/>
                        <a:cs typeface="Arial" pitchFamily="34" charset="0"/>
                      </a:endParaRPr>
                    </a:p>
                  </a:txBody>
                  <a:tcPr/>
                </a:tc>
                <a:tc>
                  <a:txBody>
                    <a:bodyPr/>
                    <a:lstStyle/>
                    <a:p>
                      <a:pPr algn="ctr"/>
                      <a:r>
                        <a:rPr lang="en-US" sz="2000" b="1" dirty="0" smtClean="0">
                          <a:latin typeface="Arial" pitchFamily="34" charset="0"/>
                          <a:cs typeface="Arial" pitchFamily="34" charset="0"/>
                        </a:rPr>
                        <a:t>Mean</a:t>
                      </a:r>
                      <a:endParaRPr lang="en-US" sz="2000" b="1" dirty="0">
                        <a:latin typeface="Arial" pitchFamily="34" charset="0"/>
                        <a:cs typeface="Arial" pitchFamily="34" charset="0"/>
                      </a:endParaRPr>
                    </a:p>
                  </a:txBody>
                  <a:tcPr/>
                </a:tc>
                <a:tc>
                  <a:txBody>
                    <a:bodyPr/>
                    <a:lstStyle/>
                    <a:p>
                      <a:pPr algn="ctr"/>
                      <a:r>
                        <a:rPr lang="en-US" sz="2000" b="1" dirty="0" smtClean="0">
                          <a:latin typeface="Arial" pitchFamily="34" charset="0"/>
                          <a:cs typeface="Arial" pitchFamily="34" charset="0"/>
                        </a:rPr>
                        <a:t>Descriptive level</a:t>
                      </a:r>
                      <a:endParaRPr lang="en-US" sz="2000" b="1" dirty="0">
                        <a:latin typeface="Arial" pitchFamily="34" charset="0"/>
                        <a:cs typeface="Arial" pitchFamily="34" charset="0"/>
                      </a:endParaRPr>
                    </a:p>
                  </a:txBody>
                  <a:tcPr/>
                </a:tc>
              </a:tr>
              <a:tr h="762000">
                <a:tc>
                  <a:txBody>
                    <a:bodyPr/>
                    <a:lstStyle/>
                    <a:p>
                      <a:pPr marL="0" marR="0">
                        <a:lnSpc>
                          <a:spcPct val="115000"/>
                        </a:lnSpc>
                        <a:spcBef>
                          <a:spcPts val="0"/>
                        </a:spcBef>
                        <a:spcAft>
                          <a:spcPts val="0"/>
                        </a:spcAft>
                      </a:pPr>
                      <a:r>
                        <a:rPr lang="en-US" sz="2000" dirty="0">
                          <a:solidFill>
                            <a:srgbClr val="000000"/>
                          </a:solidFill>
                          <a:latin typeface="Arial" pitchFamily="34" charset="0"/>
                          <a:ea typeface="Calibri"/>
                          <a:cs typeface="Arial" pitchFamily="34" charset="0"/>
                        </a:rPr>
                        <a:t> 1.Discussing ideas in class</a:t>
                      </a:r>
                      <a:endParaRPr lang="en-US" sz="2000" dirty="0">
                        <a:latin typeface="Arial" pitchFamily="34" charset="0"/>
                        <a:ea typeface="Calibri"/>
                        <a:cs typeface="Arial" pitchFamily="34" charset="0"/>
                      </a:endParaRP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1.17</a:t>
                      </a: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3.01</a:t>
                      </a:r>
                    </a:p>
                  </a:txBody>
                  <a:tcPr marL="34925" marR="34925" marT="34925" marB="34925" anchor="ctr"/>
                </a:tc>
                <a:tc>
                  <a:txBody>
                    <a:bodyPr/>
                    <a:lstStyle/>
                    <a:p>
                      <a:pPr marL="0" marR="0" algn="ctr">
                        <a:lnSpc>
                          <a:spcPct val="115000"/>
                        </a:lnSpc>
                        <a:spcBef>
                          <a:spcPts val="0"/>
                        </a:spcBef>
                        <a:spcAft>
                          <a:spcPts val="0"/>
                        </a:spcAft>
                      </a:pPr>
                      <a:r>
                        <a:rPr lang="en-US" sz="2000">
                          <a:latin typeface="Arial" pitchFamily="34" charset="0"/>
                          <a:ea typeface="Calibri"/>
                          <a:cs typeface="Arial" pitchFamily="34" charset="0"/>
                        </a:rPr>
                        <a:t>Moderate</a:t>
                      </a:r>
                    </a:p>
                  </a:txBody>
                  <a:tcPr marL="34925" marR="34925" marT="34925" marB="34925" anchor="ctr"/>
                </a:tc>
              </a:tr>
              <a:tr h="762000">
                <a:tc>
                  <a:txBody>
                    <a:bodyPr/>
                    <a:lstStyle/>
                    <a:p>
                      <a:pPr marL="0" marR="0">
                        <a:lnSpc>
                          <a:spcPct val="115000"/>
                        </a:lnSpc>
                        <a:spcBef>
                          <a:spcPts val="0"/>
                        </a:spcBef>
                        <a:spcAft>
                          <a:spcPts val="0"/>
                        </a:spcAft>
                      </a:pPr>
                      <a:r>
                        <a:rPr lang="en-US" sz="2000" dirty="0">
                          <a:solidFill>
                            <a:srgbClr val="000000"/>
                          </a:solidFill>
                          <a:latin typeface="Arial" pitchFamily="34" charset="0"/>
                          <a:ea typeface="Calibri"/>
                          <a:cs typeface="Arial" pitchFamily="34" charset="0"/>
                        </a:rPr>
                        <a:t> 2.Giving opinions during class discussions</a:t>
                      </a:r>
                      <a:endParaRPr lang="en-US" sz="2000" dirty="0">
                        <a:latin typeface="Arial" pitchFamily="34" charset="0"/>
                        <a:ea typeface="Calibri"/>
                        <a:cs typeface="Arial" pitchFamily="34" charset="0"/>
                      </a:endParaRPr>
                    </a:p>
                  </a:txBody>
                  <a:tcPr marL="34925" marR="34925" marT="34925" marB="34925" anchor="ctr"/>
                </a:tc>
                <a:tc>
                  <a:txBody>
                    <a:bodyPr/>
                    <a:lstStyle/>
                    <a:p>
                      <a:pPr marL="0" marR="0" algn="ctr">
                        <a:lnSpc>
                          <a:spcPct val="115000"/>
                        </a:lnSpc>
                        <a:spcBef>
                          <a:spcPts val="0"/>
                        </a:spcBef>
                        <a:spcAft>
                          <a:spcPts val="0"/>
                        </a:spcAft>
                      </a:pPr>
                      <a:r>
                        <a:rPr lang="en-US" sz="2000">
                          <a:latin typeface="Arial" pitchFamily="34" charset="0"/>
                          <a:ea typeface="Calibri"/>
                          <a:cs typeface="Arial" pitchFamily="34" charset="0"/>
                        </a:rPr>
                        <a:t>1.12</a:t>
                      </a: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3.07</a:t>
                      </a:r>
                    </a:p>
                  </a:txBody>
                  <a:tcPr marL="34925" marR="34925" marT="34925" marB="34925" anchor="ctr"/>
                </a:tc>
                <a:tc>
                  <a:txBody>
                    <a:bodyPr/>
                    <a:lstStyle/>
                    <a:p>
                      <a:pPr marL="0" marR="0" algn="ctr">
                        <a:lnSpc>
                          <a:spcPct val="115000"/>
                        </a:lnSpc>
                        <a:spcBef>
                          <a:spcPts val="0"/>
                        </a:spcBef>
                        <a:spcAft>
                          <a:spcPts val="0"/>
                        </a:spcAft>
                      </a:pPr>
                      <a:r>
                        <a:rPr lang="en-US" sz="2000">
                          <a:latin typeface="Arial" pitchFamily="34" charset="0"/>
                          <a:ea typeface="Calibri"/>
                          <a:cs typeface="Arial" pitchFamily="34" charset="0"/>
                        </a:rPr>
                        <a:t>Moderate</a:t>
                      </a:r>
                    </a:p>
                  </a:txBody>
                  <a:tcPr marL="34925" marR="34925" marT="34925" marB="34925" anchor="ctr"/>
                </a:tc>
              </a:tr>
              <a:tr h="762000">
                <a:tc>
                  <a:txBody>
                    <a:bodyPr/>
                    <a:lstStyle/>
                    <a:p>
                      <a:pPr marL="0" marR="0">
                        <a:lnSpc>
                          <a:spcPct val="115000"/>
                        </a:lnSpc>
                        <a:spcBef>
                          <a:spcPts val="0"/>
                        </a:spcBef>
                        <a:spcAft>
                          <a:spcPts val="0"/>
                        </a:spcAft>
                      </a:pPr>
                      <a:r>
                        <a:rPr lang="en-US" sz="2000" dirty="0">
                          <a:solidFill>
                            <a:srgbClr val="000000"/>
                          </a:solidFill>
                          <a:latin typeface="Arial" pitchFamily="34" charset="0"/>
                          <a:ea typeface="Calibri"/>
                          <a:cs typeface="Arial" pitchFamily="34" charset="0"/>
                        </a:rPr>
                        <a:t> 3.Asking questions to the teacher</a:t>
                      </a:r>
                      <a:endParaRPr lang="en-US" sz="2000" dirty="0">
                        <a:latin typeface="Arial" pitchFamily="34" charset="0"/>
                        <a:ea typeface="Calibri"/>
                        <a:cs typeface="Arial" pitchFamily="34" charset="0"/>
                      </a:endParaRPr>
                    </a:p>
                  </a:txBody>
                  <a:tcPr marL="34925" marR="34925" marT="34925" marB="34925" anchor="ctr"/>
                </a:tc>
                <a:tc>
                  <a:txBody>
                    <a:bodyPr/>
                    <a:lstStyle/>
                    <a:p>
                      <a:pPr marL="0" marR="0" algn="ctr">
                        <a:lnSpc>
                          <a:spcPct val="115000"/>
                        </a:lnSpc>
                        <a:spcBef>
                          <a:spcPts val="0"/>
                        </a:spcBef>
                        <a:spcAft>
                          <a:spcPts val="0"/>
                        </a:spcAft>
                      </a:pPr>
                      <a:r>
                        <a:rPr lang="en-US" sz="2000">
                          <a:latin typeface="Arial" pitchFamily="34" charset="0"/>
                          <a:ea typeface="Calibri"/>
                          <a:cs typeface="Arial" pitchFamily="34" charset="0"/>
                        </a:rPr>
                        <a:t>1.22</a:t>
                      </a:r>
                    </a:p>
                  </a:txBody>
                  <a:tcPr marL="34925" marR="34925" marT="34925" marB="34925" anchor="ctr"/>
                </a:tc>
                <a:tc>
                  <a:txBody>
                    <a:bodyPr/>
                    <a:lstStyle/>
                    <a:p>
                      <a:pPr marL="0" marR="0" algn="ctr">
                        <a:lnSpc>
                          <a:spcPct val="115000"/>
                        </a:lnSpc>
                        <a:spcBef>
                          <a:spcPts val="0"/>
                        </a:spcBef>
                        <a:spcAft>
                          <a:spcPts val="0"/>
                        </a:spcAft>
                      </a:pPr>
                      <a:r>
                        <a:rPr lang="en-US" sz="2000">
                          <a:latin typeface="Arial" pitchFamily="34" charset="0"/>
                          <a:ea typeface="Calibri"/>
                          <a:cs typeface="Arial" pitchFamily="34" charset="0"/>
                        </a:rPr>
                        <a:t>2.88</a:t>
                      </a: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Moderate</a:t>
                      </a:r>
                    </a:p>
                  </a:txBody>
                  <a:tcPr marL="34925" marR="34925" marT="34925" marB="34925" anchor="ctr"/>
                </a:tc>
              </a:tr>
              <a:tr h="762000">
                <a:tc>
                  <a:txBody>
                    <a:bodyPr/>
                    <a:lstStyle/>
                    <a:p>
                      <a:pPr marL="0" marR="0">
                        <a:lnSpc>
                          <a:spcPct val="115000"/>
                        </a:lnSpc>
                        <a:spcBef>
                          <a:spcPts val="0"/>
                        </a:spcBef>
                        <a:spcAft>
                          <a:spcPts val="0"/>
                        </a:spcAft>
                      </a:pPr>
                      <a:r>
                        <a:rPr lang="en-US" sz="2000" dirty="0">
                          <a:solidFill>
                            <a:srgbClr val="000000"/>
                          </a:solidFill>
                          <a:latin typeface="Arial" pitchFamily="34" charset="0"/>
                          <a:ea typeface="Calibri"/>
                          <a:cs typeface="Arial" pitchFamily="34" charset="0"/>
                        </a:rPr>
                        <a:t> 4.Using ideas and suggestions  during discussions.</a:t>
                      </a:r>
                      <a:endParaRPr lang="en-US" sz="2000" dirty="0">
                        <a:latin typeface="Arial" pitchFamily="34" charset="0"/>
                        <a:ea typeface="Calibri"/>
                        <a:cs typeface="Arial" pitchFamily="34" charset="0"/>
                      </a:endParaRPr>
                    </a:p>
                  </a:txBody>
                  <a:tcPr marL="34925" marR="34925" marT="34925" marB="34925" anchor="ctr"/>
                </a:tc>
                <a:tc>
                  <a:txBody>
                    <a:bodyPr/>
                    <a:lstStyle/>
                    <a:p>
                      <a:pPr marL="0" marR="0" algn="ctr">
                        <a:lnSpc>
                          <a:spcPct val="115000"/>
                        </a:lnSpc>
                        <a:spcBef>
                          <a:spcPts val="0"/>
                        </a:spcBef>
                        <a:spcAft>
                          <a:spcPts val="0"/>
                        </a:spcAft>
                      </a:pPr>
                      <a:r>
                        <a:rPr lang="en-US" sz="2000">
                          <a:latin typeface="Arial" pitchFamily="34" charset="0"/>
                          <a:ea typeface="Calibri"/>
                          <a:cs typeface="Arial" pitchFamily="34" charset="0"/>
                        </a:rPr>
                        <a:t>1.22</a:t>
                      </a:r>
                    </a:p>
                  </a:txBody>
                  <a:tcPr marL="34925" marR="34925" marT="34925" marB="34925" anchor="ctr"/>
                </a:tc>
                <a:tc>
                  <a:txBody>
                    <a:bodyPr/>
                    <a:lstStyle/>
                    <a:p>
                      <a:pPr marL="0" marR="0" algn="ctr">
                        <a:lnSpc>
                          <a:spcPct val="115000"/>
                        </a:lnSpc>
                        <a:spcBef>
                          <a:spcPts val="0"/>
                        </a:spcBef>
                        <a:spcAft>
                          <a:spcPts val="0"/>
                        </a:spcAft>
                      </a:pPr>
                      <a:r>
                        <a:rPr lang="en-US" sz="2000">
                          <a:latin typeface="Arial" pitchFamily="34" charset="0"/>
                          <a:ea typeface="Calibri"/>
                          <a:cs typeface="Arial" pitchFamily="34" charset="0"/>
                        </a:rPr>
                        <a:t>2.83</a:t>
                      </a: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Moderate</a:t>
                      </a:r>
                    </a:p>
                  </a:txBody>
                  <a:tcPr marL="34925" marR="34925" marT="34925" marB="34925" anchor="ctr"/>
                </a:tc>
              </a:tr>
              <a:tr h="762000">
                <a:tc>
                  <a:txBody>
                    <a:bodyPr/>
                    <a:lstStyle/>
                    <a:p>
                      <a:pPr marL="0" marR="0">
                        <a:lnSpc>
                          <a:spcPct val="115000"/>
                        </a:lnSpc>
                        <a:spcBef>
                          <a:spcPts val="0"/>
                        </a:spcBef>
                        <a:spcAft>
                          <a:spcPts val="0"/>
                        </a:spcAft>
                      </a:pPr>
                      <a:r>
                        <a:rPr lang="en-US" sz="2000">
                          <a:solidFill>
                            <a:srgbClr val="000000"/>
                          </a:solidFill>
                          <a:latin typeface="Arial" pitchFamily="34" charset="0"/>
                          <a:ea typeface="Calibri"/>
                          <a:cs typeface="Arial" pitchFamily="34" charset="0"/>
                        </a:rPr>
                        <a:t> 5.Being asked to explain how one solves problems.</a:t>
                      </a:r>
                      <a:endParaRPr lang="en-US" sz="2000">
                        <a:latin typeface="Arial" pitchFamily="34" charset="0"/>
                        <a:ea typeface="Calibri"/>
                        <a:cs typeface="Arial" pitchFamily="34" charset="0"/>
                      </a:endParaRPr>
                    </a:p>
                  </a:txBody>
                  <a:tcPr marL="34925" marR="34925" marT="34925" marB="34925" anchor="ctr"/>
                </a:tc>
                <a:tc>
                  <a:txBody>
                    <a:bodyPr/>
                    <a:lstStyle/>
                    <a:p>
                      <a:pPr marL="0" marR="0" algn="ctr">
                        <a:lnSpc>
                          <a:spcPct val="115000"/>
                        </a:lnSpc>
                        <a:spcBef>
                          <a:spcPts val="0"/>
                        </a:spcBef>
                        <a:spcAft>
                          <a:spcPts val="0"/>
                        </a:spcAft>
                      </a:pPr>
                      <a:r>
                        <a:rPr lang="en-US" sz="2000">
                          <a:latin typeface="Arial" pitchFamily="34" charset="0"/>
                          <a:ea typeface="Calibri"/>
                          <a:cs typeface="Arial" pitchFamily="34" charset="0"/>
                        </a:rPr>
                        <a:t>1.22</a:t>
                      </a: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3.04</a:t>
                      </a:r>
                    </a:p>
                  </a:txBody>
                  <a:tcPr marL="34925" marR="34925" marT="34925" marB="34925" anchor="ctr"/>
                </a:tc>
                <a:tc>
                  <a:txBody>
                    <a:bodyPr/>
                    <a:lstStyle/>
                    <a:p>
                      <a:pPr marL="0" marR="0" algn="ctr">
                        <a:lnSpc>
                          <a:spcPct val="115000"/>
                        </a:lnSpc>
                        <a:spcBef>
                          <a:spcPts val="0"/>
                        </a:spcBef>
                        <a:spcAft>
                          <a:spcPts val="0"/>
                        </a:spcAft>
                      </a:pPr>
                      <a:r>
                        <a:rPr lang="en-US" sz="2000" dirty="0">
                          <a:latin typeface="Arial" pitchFamily="34" charset="0"/>
                          <a:ea typeface="Calibri"/>
                          <a:cs typeface="Arial" pitchFamily="34" charset="0"/>
                        </a:rPr>
                        <a:t>Moderate</a:t>
                      </a:r>
                    </a:p>
                  </a:txBody>
                  <a:tcPr marL="34925" marR="34925" marT="34925" marB="34925" anchor="ctr"/>
                </a:tc>
              </a:tr>
              <a:tr h="762000">
                <a:tc>
                  <a:txBody>
                    <a:bodyPr/>
                    <a:lstStyle/>
                    <a:p>
                      <a:pPr marL="0" marR="0" algn="ctr">
                        <a:lnSpc>
                          <a:spcPct val="115000"/>
                        </a:lnSpc>
                        <a:spcBef>
                          <a:spcPts val="0"/>
                        </a:spcBef>
                        <a:spcAft>
                          <a:spcPts val="0"/>
                        </a:spcAft>
                      </a:pPr>
                      <a:r>
                        <a:rPr lang="en-US" sz="2000" b="1" dirty="0">
                          <a:latin typeface="Arial" pitchFamily="34" charset="0"/>
                          <a:ea typeface="Calibri"/>
                          <a:cs typeface="Arial" pitchFamily="34" charset="0"/>
                        </a:rPr>
                        <a:t>Overall</a:t>
                      </a:r>
                    </a:p>
                  </a:txBody>
                  <a:tcPr marL="34925" marR="34925" marT="34925" marB="34925" anchor="ctr"/>
                </a:tc>
                <a:tc>
                  <a:txBody>
                    <a:bodyPr/>
                    <a:lstStyle/>
                    <a:p>
                      <a:pPr marL="0" marR="0" algn="ctr">
                        <a:lnSpc>
                          <a:spcPct val="115000"/>
                        </a:lnSpc>
                        <a:spcBef>
                          <a:spcPts val="0"/>
                        </a:spcBef>
                        <a:spcAft>
                          <a:spcPts val="0"/>
                        </a:spcAft>
                      </a:pPr>
                      <a:r>
                        <a:rPr lang="en-US" sz="2000" b="1" dirty="0">
                          <a:latin typeface="Arial" pitchFamily="34" charset="0"/>
                          <a:ea typeface="Calibri"/>
                          <a:cs typeface="Arial" pitchFamily="34" charset="0"/>
                        </a:rPr>
                        <a:t>0.85</a:t>
                      </a:r>
                    </a:p>
                  </a:txBody>
                  <a:tcPr marL="34925" marR="34925" marT="34925" marB="34925" anchor="ctr"/>
                </a:tc>
                <a:tc>
                  <a:txBody>
                    <a:bodyPr/>
                    <a:lstStyle/>
                    <a:p>
                      <a:pPr marL="0" marR="0" algn="ctr">
                        <a:lnSpc>
                          <a:spcPct val="115000"/>
                        </a:lnSpc>
                        <a:spcBef>
                          <a:spcPts val="0"/>
                        </a:spcBef>
                        <a:spcAft>
                          <a:spcPts val="0"/>
                        </a:spcAft>
                      </a:pPr>
                      <a:r>
                        <a:rPr lang="en-US" sz="2000" b="1" dirty="0">
                          <a:latin typeface="Arial" pitchFamily="34" charset="0"/>
                          <a:ea typeface="Calibri"/>
                          <a:cs typeface="Arial" pitchFamily="34" charset="0"/>
                        </a:rPr>
                        <a:t>2.96</a:t>
                      </a:r>
                    </a:p>
                  </a:txBody>
                  <a:tcPr marL="34925" marR="34925" marT="34925" marB="34925" anchor="ctr"/>
                </a:tc>
                <a:tc>
                  <a:txBody>
                    <a:bodyPr/>
                    <a:lstStyle/>
                    <a:p>
                      <a:pPr marL="0" marR="0" algn="ctr">
                        <a:lnSpc>
                          <a:spcPct val="115000"/>
                        </a:lnSpc>
                        <a:spcBef>
                          <a:spcPts val="0"/>
                        </a:spcBef>
                        <a:spcAft>
                          <a:spcPts val="0"/>
                        </a:spcAft>
                      </a:pPr>
                      <a:r>
                        <a:rPr lang="en-US" sz="2000" b="1" dirty="0">
                          <a:latin typeface="Arial" pitchFamily="34" charset="0"/>
                          <a:ea typeface="Calibri"/>
                          <a:cs typeface="Arial" pitchFamily="34" charset="0"/>
                        </a:rPr>
                        <a:t>Moderate</a:t>
                      </a:r>
                    </a:p>
                  </a:txBody>
                  <a:tcPr marL="34925" marR="34925" marT="34925" marB="34925" anchor="ct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normAutofit fontScale="85000" lnSpcReduction="20000"/>
          </a:bodyPr>
          <a:lstStyle/>
          <a:p>
            <a:pPr>
              <a:buNone/>
            </a:pPr>
            <a:r>
              <a:rPr lang="en-US" dirty="0" smtClean="0"/>
              <a:t>2.3 </a:t>
            </a:r>
            <a:r>
              <a:rPr lang="en-US" b="1" i="1" dirty="0" smtClean="0"/>
              <a:t>Problem-Solving Tasks</a:t>
            </a:r>
          </a:p>
          <a:p>
            <a:pPr>
              <a:buNone/>
            </a:pPr>
            <a:r>
              <a:rPr lang="en-US" b="1" i="1" dirty="0" smtClean="0"/>
              <a:t>			</a:t>
            </a:r>
            <a:r>
              <a:rPr lang="en-US" b="1" dirty="0" smtClean="0"/>
              <a:t>1.Giving opinions during class discussions</a:t>
            </a:r>
          </a:p>
          <a:p>
            <a:pPr>
              <a:buNone/>
            </a:pPr>
            <a:r>
              <a:rPr lang="en-US" b="1" dirty="0" smtClean="0"/>
              <a:t>				</a:t>
            </a:r>
            <a:r>
              <a:rPr lang="en-US" b="1" dirty="0" smtClean="0">
                <a:solidFill>
                  <a:srgbClr val="002060"/>
                </a:solidFill>
              </a:rPr>
              <a:t>(M-3.07, Moderate)</a:t>
            </a:r>
          </a:p>
          <a:p>
            <a:pPr>
              <a:buNone/>
            </a:pPr>
            <a:r>
              <a:rPr lang="en-US" b="1" dirty="0" smtClean="0"/>
              <a:t>			2.Being asked to explain how one solves</a:t>
            </a:r>
          </a:p>
          <a:p>
            <a:pPr>
              <a:buNone/>
            </a:pPr>
            <a:r>
              <a:rPr lang="en-US" b="1" dirty="0" smtClean="0"/>
              <a:t>                          problems </a:t>
            </a:r>
          </a:p>
          <a:p>
            <a:pPr>
              <a:buNone/>
            </a:pPr>
            <a:r>
              <a:rPr lang="en-US" b="1" dirty="0" smtClean="0"/>
              <a:t>				</a:t>
            </a:r>
            <a:r>
              <a:rPr lang="en-US" b="1" dirty="0" smtClean="0">
                <a:solidFill>
                  <a:srgbClr val="002060"/>
                </a:solidFill>
              </a:rPr>
              <a:t>(M-3.04, Moderate)</a:t>
            </a:r>
          </a:p>
          <a:p>
            <a:pPr>
              <a:buNone/>
            </a:pPr>
            <a:r>
              <a:rPr lang="en-US" b="1" dirty="0" smtClean="0"/>
              <a:t>			3. Discussing ideas in class</a:t>
            </a:r>
          </a:p>
          <a:p>
            <a:pPr>
              <a:buNone/>
            </a:pPr>
            <a:r>
              <a:rPr lang="en-US" b="1" dirty="0" smtClean="0"/>
              <a:t>				</a:t>
            </a:r>
            <a:r>
              <a:rPr lang="en-US" b="1" dirty="0" smtClean="0">
                <a:solidFill>
                  <a:srgbClr val="002060"/>
                </a:solidFill>
              </a:rPr>
              <a:t>(M-3.01, Moderate)</a:t>
            </a:r>
          </a:p>
          <a:p>
            <a:pPr>
              <a:buNone/>
            </a:pPr>
            <a:r>
              <a:rPr lang="en-US" b="1" dirty="0" smtClean="0"/>
              <a:t>			4. Asking questions to the teacher</a:t>
            </a:r>
          </a:p>
          <a:p>
            <a:pPr>
              <a:buNone/>
            </a:pPr>
            <a:r>
              <a:rPr lang="en-US" b="1" dirty="0" smtClean="0"/>
              <a:t>				</a:t>
            </a:r>
            <a:r>
              <a:rPr lang="en-US" b="1" dirty="0" smtClean="0">
                <a:solidFill>
                  <a:srgbClr val="002060"/>
                </a:solidFill>
              </a:rPr>
              <a:t>(M-2.88, Moderate)</a:t>
            </a:r>
          </a:p>
          <a:p>
            <a:pPr>
              <a:buNone/>
            </a:pPr>
            <a:r>
              <a:rPr lang="en-US" b="1" dirty="0" smtClean="0"/>
              <a:t>			5. Using ideas and suggestions during</a:t>
            </a:r>
          </a:p>
          <a:p>
            <a:pPr>
              <a:buNone/>
            </a:pPr>
            <a:r>
              <a:rPr lang="en-US" b="1" dirty="0" smtClean="0"/>
              <a:t>                           discussions</a:t>
            </a:r>
          </a:p>
          <a:p>
            <a:pPr>
              <a:buNone/>
            </a:pPr>
            <a:r>
              <a:rPr lang="en-US" b="1" dirty="0" smtClean="0"/>
              <a:t>				</a:t>
            </a:r>
            <a:r>
              <a:rPr lang="en-US" b="1" dirty="0" smtClean="0">
                <a:solidFill>
                  <a:srgbClr val="002060"/>
                </a:solidFill>
              </a:rPr>
              <a:t>(M-2.83, Moderate)</a:t>
            </a:r>
            <a:endParaRPr lang="en-US" b="1"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latin typeface="Arial Rounded MT Bold" pitchFamily="34" charset="0"/>
              </a:rPr>
              <a:t>RATIONALE</a:t>
            </a:r>
            <a:endParaRPr lang="en-US" dirty="0">
              <a:latin typeface="Arial Rounded MT Bold" pitchFamily="34" charset="0"/>
            </a:endParaRPr>
          </a:p>
        </p:txBody>
      </p:sp>
      <p:graphicFrame>
        <p:nvGraphicFramePr>
          <p:cNvPr id="6" name="Content Placeholder 5"/>
          <p:cNvGraphicFramePr>
            <a:graphicFrameLocks noGrp="1"/>
          </p:cNvGraphicFramePr>
          <p:nvPr>
            <p:ph idx="1"/>
          </p:nvPr>
        </p:nvGraphicFramePr>
        <p:xfrm>
          <a:off x="0" y="838200"/>
          <a:ext cx="91440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3600" b="1" dirty="0" smtClean="0"/>
              <a:t>Summary on the level of Communicative Language Practices of Grade Six Pupils</a:t>
            </a:r>
            <a:endParaRPr lang="en-US" sz="3600" b="1" dirty="0"/>
          </a:p>
        </p:txBody>
      </p:sp>
      <p:graphicFrame>
        <p:nvGraphicFramePr>
          <p:cNvPr id="4" name="Content Placeholder 3"/>
          <p:cNvGraphicFramePr>
            <a:graphicFrameLocks noGrp="1"/>
          </p:cNvGraphicFramePr>
          <p:nvPr>
            <p:ph idx="1"/>
          </p:nvPr>
        </p:nvGraphicFramePr>
        <p:xfrm>
          <a:off x="457200" y="1371600"/>
          <a:ext cx="8229600" cy="3581400"/>
        </p:xfrm>
        <a:graphic>
          <a:graphicData uri="http://schemas.openxmlformats.org/drawingml/2006/table">
            <a:tbl>
              <a:tblPr firstRow="1" bandRow="1">
                <a:tableStyleId>{5C22544A-7EE6-4342-B048-85BDC9FD1C3A}</a:tableStyleId>
              </a:tblPr>
              <a:tblGrid>
                <a:gridCol w="4038600"/>
                <a:gridCol w="990600"/>
                <a:gridCol w="1143000"/>
                <a:gridCol w="2057400"/>
              </a:tblGrid>
              <a:tr h="716280">
                <a:tc>
                  <a:txBody>
                    <a:bodyPr/>
                    <a:lstStyle/>
                    <a:p>
                      <a:pPr algn="ctr"/>
                      <a:r>
                        <a:rPr lang="en-US" sz="2000" b="1" dirty="0" smtClean="0">
                          <a:latin typeface="Arial" pitchFamily="34" charset="0"/>
                          <a:cs typeface="Arial" pitchFamily="34" charset="0"/>
                        </a:rPr>
                        <a:t>Item</a:t>
                      </a:r>
                      <a:endParaRPr lang="en-US" sz="2000" b="1" dirty="0">
                        <a:latin typeface="Arial" pitchFamily="34" charset="0"/>
                        <a:cs typeface="Arial" pitchFamily="34" charset="0"/>
                      </a:endParaRPr>
                    </a:p>
                  </a:txBody>
                  <a:tcPr/>
                </a:tc>
                <a:tc>
                  <a:txBody>
                    <a:bodyPr/>
                    <a:lstStyle/>
                    <a:p>
                      <a:pPr algn="ctr"/>
                      <a:r>
                        <a:rPr lang="en-US" sz="2000" b="1" dirty="0" smtClean="0">
                          <a:latin typeface="Arial" pitchFamily="34" charset="0"/>
                          <a:cs typeface="Arial" pitchFamily="34" charset="0"/>
                        </a:rPr>
                        <a:t>SD</a:t>
                      </a:r>
                      <a:endParaRPr lang="en-US" sz="2000" b="1" dirty="0">
                        <a:latin typeface="Arial" pitchFamily="34" charset="0"/>
                        <a:cs typeface="Arial" pitchFamily="34" charset="0"/>
                      </a:endParaRPr>
                    </a:p>
                  </a:txBody>
                  <a:tcPr/>
                </a:tc>
                <a:tc>
                  <a:txBody>
                    <a:bodyPr/>
                    <a:lstStyle/>
                    <a:p>
                      <a:pPr algn="ctr"/>
                      <a:r>
                        <a:rPr lang="en-US" sz="2000" b="1" dirty="0" smtClean="0">
                          <a:latin typeface="Arial" pitchFamily="34" charset="0"/>
                          <a:cs typeface="Arial" pitchFamily="34" charset="0"/>
                        </a:rPr>
                        <a:t>Mean</a:t>
                      </a:r>
                      <a:endParaRPr lang="en-US" sz="2000" b="1" dirty="0">
                        <a:latin typeface="Arial" pitchFamily="34" charset="0"/>
                        <a:cs typeface="Arial" pitchFamily="34" charset="0"/>
                      </a:endParaRPr>
                    </a:p>
                  </a:txBody>
                  <a:tcPr/>
                </a:tc>
                <a:tc>
                  <a:txBody>
                    <a:bodyPr/>
                    <a:lstStyle/>
                    <a:p>
                      <a:pPr algn="ctr"/>
                      <a:r>
                        <a:rPr lang="en-US" sz="2000" b="1" dirty="0" smtClean="0">
                          <a:latin typeface="Arial" pitchFamily="34" charset="0"/>
                          <a:cs typeface="Arial" pitchFamily="34" charset="0"/>
                        </a:rPr>
                        <a:t>Descriptive Level</a:t>
                      </a:r>
                      <a:endParaRPr lang="en-US" sz="2000" b="1" dirty="0">
                        <a:latin typeface="Arial" pitchFamily="34" charset="0"/>
                        <a:cs typeface="Arial" pitchFamily="34" charset="0"/>
                      </a:endParaRPr>
                    </a:p>
                  </a:txBody>
                  <a:tcPr/>
                </a:tc>
              </a:tr>
              <a:tr h="716280">
                <a:tc>
                  <a:txBody>
                    <a:bodyPr/>
                    <a:lstStyle/>
                    <a:p>
                      <a:pPr algn="ctr"/>
                      <a:r>
                        <a:rPr lang="en-US" sz="2000" b="1" dirty="0" smtClean="0">
                          <a:latin typeface="Arial" pitchFamily="34" charset="0"/>
                          <a:cs typeface="Arial" pitchFamily="34" charset="0"/>
                        </a:rPr>
                        <a:t>Games</a:t>
                      </a:r>
                      <a:endParaRPr lang="en-US" sz="2000" b="1" dirty="0">
                        <a:latin typeface="Arial" pitchFamily="34" charset="0"/>
                        <a:cs typeface="Arial" pitchFamily="34" charset="0"/>
                      </a:endParaRPr>
                    </a:p>
                  </a:txBody>
                  <a:tcPr/>
                </a:tc>
                <a:tc>
                  <a:txBody>
                    <a:bodyPr/>
                    <a:lstStyle/>
                    <a:p>
                      <a:pPr algn="ctr"/>
                      <a:r>
                        <a:rPr lang="en-US" sz="2000" b="1" dirty="0" smtClean="0">
                          <a:latin typeface="Arial" pitchFamily="34" charset="0"/>
                          <a:cs typeface="Arial" pitchFamily="34" charset="0"/>
                        </a:rPr>
                        <a:t>0.83</a:t>
                      </a:r>
                      <a:endParaRPr lang="en-US" sz="2000" b="1" dirty="0">
                        <a:latin typeface="Arial" pitchFamily="34" charset="0"/>
                        <a:cs typeface="Arial" pitchFamily="34" charset="0"/>
                      </a:endParaRPr>
                    </a:p>
                  </a:txBody>
                  <a:tcPr/>
                </a:tc>
                <a:tc>
                  <a:txBody>
                    <a:bodyPr/>
                    <a:lstStyle/>
                    <a:p>
                      <a:pPr algn="ctr"/>
                      <a:r>
                        <a:rPr lang="en-US" sz="2000" b="1" dirty="0" smtClean="0">
                          <a:latin typeface="Arial" pitchFamily="34" charset="0"/>
                          <a:cs typeface="Arial" pitchFamily="34" charset="0"/>
                        </a:rPr>
                        <a:t>3.43</a:t>
                      </a:r>
                      <a:endParaRPr lang="en-US" sz="2000" b="1" dirty="0">
                        <a:latin typeface="Arial" pitchFamily="34" charset="0"/>
                        <a:cs typeface="Arial" pitchFamily="34" charset="0"/>
                      </a:endParaRPr>
                    </a:p>
                  </a:txBody>
                  <a:tcPr/>
                </a:tc>
                <a:tc>
                  <a:txBody>
                    <a:bodyPr/>
                    <a:lstStyle/>
                    <a:p>
                      <a:pPr algn="ctr"/>
                      <a:r>
                        <a:rPr lang="en-US" sz="2000" b="1" dirty="0" smtClean="0">
                          <a:solidFill>
                            <a:srgbClr val="002060"/>
                          </a:solidFill>
                          <a:latin typeface="Arial" pitchFamily="34" charset="0"/>
                          <a:cs typeface="Arial" pitchFamily="34" charset="0"/>
                        </a:rPr>
                        <a:t>Moderate</a:t>
                      </a:r>
                      <a:endParaRPr lang="en-US" sz="2000" b="1" dirty="0">
                        <a:solidFill>
                          <a:srgbClr val="002060"/>
                        </a:solidFill>
                        <a:latin typeface="Arial" pitchFamily="34" charset="0"/>
                        <a:cs typeface="Arial" pitchFamily="34" charset="0"/>
                      </a:endParaRPr>
                    </a:p>
                  </a:txBody>
                  <a:tcPr/>
                </a:tc>
              </a:tr>
              <a:tr h="716280">
                <a:tc>
                  <a:txBody>
                    <a:bodyPr/>
                    <a:lstStyle/>
                    <a:p>
                      <a:pPr algn="ctr"/>
                      <a:r>
                        <a:rPr lang="en-US" sz="2000" b="1" dirty="0" smtClean="0">
                          <a:latin typeface="Arial" pitchFamily="34" charset="0"/>
                          <a:cs typeface="Arial" pitchFamily="34" charset="0"/>
                        </a:rPr>
                        <a:t>Role-Playing</a:t>
                      </a:r>
                      <a:endParaRPr lang="en-US" sz="2000" b="1" dirty="0">
                        <a:latin typeface="Arial" pitchFamily="34" charset="0"/>
                        <a:cs typeface="Arial" pitchFamily="34" charset="0"/>
                      </a:endParaRPr>
                    </a:p>
                  </a:txBody>
                  <a:tcPr/>
                </a:tc>
                <a:tc>
                  <a:txBody>
                    <a:bodyPr/>
                    <a:lstStyle/>
                    <a:p>
                      <a:pPr algn="ctr"/>
                      <a:r>
                        <a:rPr lang="en-US" sz="2000" b="1" dirty="0" smtClean="0">
                          <a:latin typeface="Arial" pitchFamily="34" charset="0"/>
                          <a:cs typeface="Arial" pitchFamily="34" charset="0"/>
                        </a:rPr>
                        <a:t>0.67</a:t>
                      </a:r>
                      <a:endParaRPr lang="en-US" sz="2000" b="1" dirty="0">
                        <a:latin typeface="Arial" pitchFamily="34" charset="0"/>
                        <a:cs typeface="Arial" pitchFamily="34" charset="0"/>
                      </a:endParaRPr>
                    </a:p>
                  </a:txBody>
                  <a:tcPr/>
                </a:tc>
                <a:tc>
                  <a:txBody>
                    <a:bodyPr/>
                    <a:lstStyle/>
                    <a:p>
                      <a:pPr algn="ctr"/>
                      <a:r>
                        <a:rPr lang="en-US" sz="2000" b="1" dirty="0" smtClean="0">
                          <a:latin typeface="Arial" pitchFamily="34" charset="0"/>
                          <a:cs typeface="Arial" pitchFamily="34" charset="0"/>
                        </a:rPr>
                        <a:t>3.57</a:t>
                      </a:r>
                      <a:endParaRPr lang="en-US" sz="2000" b="1" dirty="0">
                        <a:latin typeface="Arial" pitchFamily="34" charset="0"/>
                        <a:cs typeface="Arial" pitchFamily="34" charset="0"/>
                      </a:endParaRPr>
                    </a:p>
                  </a:txBody>
                  <a:tcPr/>
                </a:tc>
                <a:tc>
                  <a:txBody>
                    <a:bodyPr/>
                    <a:lstStyle/>
                    <a:p>
                      <a:pPr algn="ctr"/>
                      <a:r>
                        <a:rPr lang="en-US" sz="2000" b="1" dirty="0" smtClean="0">
                          <a:solidFill>
                            <a:srgbClr val="FF0000"/>
                          </a:solidFill>
                          <a:latin typeface="Arial" pitchFamily="34" charset="0"/>
                          <a:cs typeface="Arial" pitchFamily="34" charset="0"/>
                        </a:rPr>
                        <a:t>High</a:t>
                      </a:r>
                      <a:endParaRPr lang="en-US" sz="2000" b="1" dirty="0">
                        <a:solidFill>
                          <a:srgbClr val="FF0000"/>
                        </a:solidFill>
                        <a:latin typeface="Arial" pitchFamily="34" charset="0"/>
                        <a:cs typeface="Arial" pitchFamily="34" charset="0"/>
                      </a:endParaRPr>
                    </a:p>
                  </a:txBody>
                  <a:tcPr/>
                </a:tc>
              </a:tr>
              <a:tr h="716280">
                <a:tc>
                  <a:txBody>
                    <a:bodyPr/>
                    <a:lstStyle/>
                    <a:p>
                      <a:pPr algn="ctr"/>
                      <a:r>
                        <a:rPr lang="en-US" sz="2000" b="1" dirty="0" smtClean="0">
                          <a:latin typeface="Arial" pitchFamily="34" charset="0"/>
                          <a:cs typeface="Arial" pitchFamily="34" charset="0"/>
                        </a:rPr>
                        <a:t>Problem-Solving Tasks</a:t>
                      </a:r>
                      <a:endParaRPr lang="en-US" sz="2000" b="1" dirty="0">
                        <a:latin typeface="Arial" pitchFamily="34" charset="0"/>
                        <a:cs typeface="Arial" pitchFamily="34" charset="0"/>
                      </a:endParaRPr>
                    </a:p>
                  </a:txBody>
                  <a:tcPr/>
                </a:tc>
                <a:tc>
                  <a:txBody>
                    <a:bodyPr/>
                    <a:lstStyle/>
                    <a:p>
                      <a:pPr algn="ctr"/>
                      <a:r>
                        <a:rPr lang="en-US" sz="2000" b="1" dirty="0" smtClean="0">
                          <a:latin typeface="Arial" pitchFamily="34" charset="0"/>
                          <a:cs typeface="Arial" pitchFamily="34" charset="0"/>
                        </a:rPr>
                        <a:t>0.85</a:t>
                      </a:r>
                      <a:endParaRPr lang="en-US" sz="2000" b="1" dirty="0">
                        <a:latin typeface="Arial" pitchFamily="34" charset="0"/>
                        <a:cs typeface="Arial" pitchFamily="34" charset="0"/>
                      </a:endParaRPr>
                    </a:p>
                  </a:txBody>
                  <a:tcPr/>
                </a:tc>
                <a:tc>
                  <a:txBody>
                    <a:bodyPr/>
                    <a:lstStyle/>
                    <a:p>
                      <a:pPr algn="ctr"/>
                      <a:r>
                        <a:rPr lang="en-US" sz="2000" b="1" dirty="0" smtClean="0">
                          <a:latin typeface="Arial" pitchFamily="34" charset="0"/>
                          <a:cs typeface="Arial" pitchFamily="34" charset="0"/>
                        </a:rPr>
                        <a:t>2.96</a:t>
                      </a:r>
                      <a:endParaRPr lang="en-US" sz="2000" b="1" dirty="0">
                        <a:latin typeface="Arial" pitchFamily="34" charset="0"/>
                        <a:cs typeface="Arial" pitchFamily="34" charset="0"/>
                      </a:endParaRPr>
                    </a:p>
                  </a:txBody>
                  <a:tcPr/>
                </a:tc>
                <a:tc>
                  <a:txBody>
                    <a:bodyPr/>
                    <a:lstStyle/>
                    <a:p>
                      <a:pPr algn="ctr"/>
                      <a:r>
                        <a:rPr lang="en-US" sz="2000" b="1" dirty="0" smtClean="0">
                          <a:solidFill>
                            <a:srgbClr val="002060"/>
                          </a:solidFill>
                          <a:latin typeface="Arial" pitchFamily="34" charset="0"/>
                          <a:cs typeface="Arial" pitchFamily="34" charset="0"/>
                        </a:rPr>
                        <a:t>Moderate</a:t>
                      </a:r>
                      <a:endParaRPr lang="en-US" sz="2000" b="1" dirty="0">
                        <a:solidFill>
                          <a:srgbClr val="002060"/>
                        </a:solidFill>
                        <a:latin typeface="Arial" pitchFamily="34" charset="0"/>
                        <a:cs typeface="Arial" pitchFamily="34" charset="0"/>
                      </a:endParaRPr>
                    </a:p>
                  </a:txBody>
                  <a:tcPr/>
                </a:tc>
              </a:tr>
              <a:tr h="716280">
                <a:tc>
                  <a:txBody>
                    <a:bodyPr/>
                    <a:lstStyle/>
                    <a:p>
                      <a:pPr algn="ctr"/>
                      <a:r>
                        <a:rPr lang="en-US" sz="2000" b="1" dirty="0" smtClean="0">
                          <a:latin typeface="Arial" pitchFamily="34" charset="0"/>
                          <a:cs typeface="Arial" pitchFamily="34" charset="0"/>
                        </a:rPr>
                        <a:t>Overall</a:t>
                      </a:r>
                      <a:endParaRPr lang="en-US" sz="2000" b="1" dirty="0">
                        <a:latin typeface="Arial" pitchFamily="34" charset="0"/>
                        <a:cs typeface="Arial" pitchFamily="34" charset="0"/>
                      </a:endParaRPr>
                    </a:p>
                  </a:txBody>
                  <a:tcPr/>
                </a:tc>
                <a:tc>
                  <a:txBody>
                    <a:bodyPr/>
                    <a:lstStyle/>
                    <a:p>
                      <a:pPr algn="ctr"/>
                      <a:r>
                        <a:rPr lang="en-US" sz="2000" b="1" dirty="0" smtClean="0">
                          <a:latin typeface="Arial" pitchFamily="34" charset="0"/>
                          <a:cs typeface="Arial" pitchFamily="34" charset="0"/>
                        </a:rPr>
                        <a:t>0.53</a:t>
                      </a:r>
                      <a:endParaRPr lang="en-US" sz="2000" b="1" dirty="0">
                        <a:latin typeface="Arial" pitchFamily="34" charset="0"/>
                        <a:cs typeface="Arial" pitchFamily="34" charset="0"/>
                      </a:endParaRPr>
                    </a:p>
                  </a:txBody>
                  <a:tcPr/>
                </a:tc>
                <a:tc>
                  <a:txBody>
                    <a:bodyPr/>
                    <a:lstStyle/>
                    <a:p>
                      <a:pPr algn="ctr"/>
                      <a:r>
                        <a:rPr lang="en-US" sz="2000" b="1" dirty="0" smtClean="0">
                          <a:latin typeface="Arial" pitchFamily="34" charset="0"/>
                          <a:cs typeface="Arial" pitchFamily="34" charset="0"/>
                        </a:rPr>
                        <a:t>3.32</a:t>
                      </a:r>
                      <a:endParaRPr lang="en-US" sz="2000" b="1" dirty="0">
                        <a:latin typeface="Arial" pitchFamily="34" charset="0"/>
                        <a:cs typeface="Arial" pitchFamily="34" charset="0"/>
                      </a:endParaRPr>
                    </a:p>
                  </a:txBody>
                  <a:tcPr/>
                </a:tc>
                <a:tc>
                  <a:txBody>
                    <a:bodyPr/>
                    <a:lstStyle/>
                    <a:p>
                      <a:pPr algn="ctr"/>
                      <a:r>
                        <a:rPr lang="en-US" sz="2000" b="1" dirty="0" smtClean="0">
                          <a:solidFill>
                            <a:srgbClr val="002060"/>
                          </a:solidFill>
                          <a:latin typeface="Arial" pitchFamily="34" charset="0"/>
                          <a:cs typeface="Arial" pitchFamily="34" charset="0"/>
                        </a:rPr>
                        <a:t>Moderate</a:t>
                      </a:r>
                      <a:endParaRPr lang="en-US" sz="2000" b="1" dirty="0">
                        <a:solidFill>
                          <a:srgbClr val="002060"/>
                        </a:solidFill>
                        <a:latin typeface="Arial" pitchFamily="34" charset="0"/>
                        <a:cs typeface="Arial" pitchFamily="34" charset="0"/>
                      </a:endParaRPr>
                    </a:p>
                  </a:txBody>
                  <a:tcPr/>
                </a:tc>
              </a:tr>
            </a:tbl>
          </a:graphicData>
        </a:graphic>
      </p:graphicFrame>
      <p:sp>
        <p:nvSpPr>
          <p:cNvPr id="5" name="Rectangle 4"/>
          <p:cNvSpPr/>
          <p:nvPr/>
        </p:nvSpPr>
        <p:spPr>
          <a:xfrm>
            <a:off x="304800" y="4724400"/>
            <a:ext cx="8534400" cy="21336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b="1" dirty="0" smtClean="0">
                <a:latin typeface="Arial" pitchFamily="34" charset="0"/>
                <a:cs typeface="Arial" pitchFamily="34" charset="0"/>
              </a:rPr>
              <a:t>Conclusion</a:t>
            </a:r>
          </a:p>
          <a:p>
            <a:pPr algn="ctr"/>
            <a:r>
              <a:rPr lang="en-US" sz="2400" b="1" i="1" dirty="0" smtClean="0">
                <a:latin typeface="Arial" pitchFamily="34" charset="0"/>
                <a:cs typeface="Arial" pitchFamily="34" charset="0"/>
              </a:rPr>
              <a:t>The level of Communicative Language Practices of grade six pupils in learning the English Language is applied sometimes.</a:t>
            </a:r>
          </a:p>
          <a:p>
            <a:pPr algn="ctr"/>
            <a:endParaRPr lang="en-U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r>
              <a:rPr lang="en-US" sz="2200" b="1" dirty="0" smtClean="0">
                <a:latin typeface="Arial" pitchFamily="34" charset="0"/>
                <a:cs typeface="Arial" pitchFamily="34" charset="0"/>
              </a:rPr>
              <a:t>Significance on the Relationship between Affective Variables of Grade Six Pupils and their Communicative language practice</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457200" y="1371600"/>
          <a:ext cx="8229600" cy="5067300"/>
        </p:xfrm>
        <a:graphic>
          <a:graphicData uri="http://schemas.openxmlformats.org/drawingml/2006/table">
            <a:tbl>
              <a:tblPr firstRow="1" bandRow="1">
                <a:tableStyleId>{5C22544A-7EE6-4342-B048-85BDC9FD1C3A}</a:tableStyleId>
              </a:tblPr>
              <a:tblGrid>
                <a:gridCol w="3352800"/>
                <a:gridCol w="1219200"/>
                <a:gridCol w="1295400"/>
                <a:gridCol w="1295400"/>
                <a:gridCol w="1066800"/>
              </a:tblGrid>
              <a:tr h="825500">
                <a:tc rowSpan="2">
                  <a:txBody>
                    <a:bodyPr/>
                    <a:lstStyle/>
                    <a:p>
                      <a:pPr marL="0" marR="0" algn="ctr">
                        <a:lnSpc>
                          <a:spcPct val="115000"/>
                        </a:lnSpc>
                        <a:spcBef>
                          <a:spcPts val="0"/>
                        </a:spcBef>
                        <a:spcAft>
                          <a:spcPts val="0"/>
                        </a:spcAft>
                      </a:pPr>
                      <a:endParaRPr lang="en-US" sz="1800" smtClean="0">
                        <a:latin typeface="Arial" pitchFamily="34" charset="0"/>
                        <a:ea typeface="Calibri"/>
                        <a:cs typeface="Arial" pitchFamily="34" charset="0"/>
                      </a:endParaRPr>
                    </a:p>
                    <a:p>
                      <a:pPr marL="0" marR="0" algn="ctr">
                        <a:lnSpc>
                          <a:spcPct val="115000"/>
                        </a:lnSpc>
                        <a:spcBef>
                          <a:spcPts val="0"/>
                        </a:spcBef>
                        <a:spcAft>
                          <a:spcPts val="0"/>
                        </a:spcAft>
                      </a:pPr>
                      <a:r>
                        <a:rPr lang="en-US" sz="1800" smtClean="0">
                          <a:latin typeface="Arial" pitchFamily="34" charset="0"/>
                          <a:ea typeface="Calibri"/>
                          <a:cs typeface="Arial" pitchFamily="34" charset="0"/>
                        </a:rPr>
                        <a:t>Affective Variables</a:t>
                      </a:r>
                      <a:endParaRPr lang="en-US" sz="1800" dirty="0">
                        <a:latin typeface="Arial" pitchFamily="34" charset="0"/>
                        <a:ea typeface="Calibri"/>
                        <a:cs typeface="Arial" pitchFamily="34" charset="0"/>
                      </a:endParaRPr>
                    </a:p>
                  </a:txBody>
                  <a:tcPr marL="68580" marR="68580" marT="0" marB="0" anchor="ctr"/>
                </a:tc>
                <a:tc gridSpan="4">
                  <a:txBody>
                    <a:bodyPr/>
                    <a:lstStyle/>
                    <a:p>
                      <a:pPr marL="0" marR="0" algn="ctr">
                        <a:lnSpc>
                          <a:spcPct val="115000"/>
                        </a:lnSpc>
                        <a:spcBef>
                          <a:spcPts val="0"/>
                        </a:spcBef>
                        <a:spcAft>
                          <a:spcPts val="0"/>
                        </a:spcAft>
                      </a:pPr>
                      <a:endParaRPr lang="en-US" sz="1800" dirty="0">
                        <a:latin typeface="Arial" pitchFamily="34" charset="0"/>
                        <a:ea typeface="Calibri"/>
                        <a:cs typeface="Arial" pitchFamily="34" charset="0"/>
                      </a:endParaRPr>
                    </a:p>
                    <a:p>
                      <a:pPr marL="0" marR="0" algn="ctr">
                        <a:lnSpc>
                          <a:spcPct val="115000"/>
                        </a:lnSpc>
                        <a:spcBef>
                          <a:spcPts val="0"/>
                        </a:spcBef>
                        <a:spcAft>
                          <a:spcPts val="0"/>
                        </a:spcAft>
                      </a:pPr>
                      <a:r>
                        <a:rPr lang="en-US" sz="1800" i="1" dirty="0">
                          <a:latin typeface="Arial" pitchFamily="34" charset="0"/>
                          <a:ea typeface="Calibri"/>
                          <a:cs typeface="Arial" pitchFamily="34" charset="0"/>
                        </a:rPr>
                        <a:t>Communicative Language Practices</a:t>
                      </a:r>
                      <a:endParaRPr lang="en-US" sz="1800" dirty="0">
                        <a:latin typeface="Arial" pitchFamily="34" charset="0"/>
                        <a:ea typeface="Calibri"/>
                        <a:cs typeface="Arial"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825500">
                <a:tc vMerge="1">
                  <a:txBody>
                    <a:bodyPr/>
                    <a:lstStyle/>
                    <a:p>
                      <a:endParaRPr lang="en-US"/>
                    </a:p>
                  </a:txBody>
                  <a:tcPr/>
                </a:tc>
                <a:tc>
                  <a:txBody>
                    <a:bodyPr/>
                    <a:lstStyle/>
                    <a:p>
                      <a:pPr marL="0" marR="0" algn="ctr">
                        <a:lnSpc>
                          <a:spcPct val="115000"/>
                        </a:lnSpc>
                        <a:spcBef>
                          <a:spcPts val="0"/>
                        </a:spcBef>
                        <a:spcAft>
                          <a:spcPts val="0"/>
                        </a:spcAft>
                      </a:pPr>
                      <a:r>
                        <a:rPr lang="en-US" sz="1800" dirty="0">
                          <a:latin typeface="Arial" pitchFamily="34" charset="0"/>
                          <a:ea typeface="Calibri"/>
                          <a:cs typeface="Arial" pitchFamily="34" charset="0"/>
                        </a:rPr>
                        <a:t>Games</a:t>
                      </a:r>
                    </a:p>
                  </a:txBody>
                  <a:tcPr marL="68580" marR="68580" marT="0" marB="0" anchor="ctr"/>
                </a:tc>
                <a:tc>
                  <a:txBody>
                    <a:bodyPr/>
                    <a:lstStyle/>
                    <a:p>
                      <a:pPr marL="0" marR="0" algn="ctr">
                        <a:lnSpc>
                          <a:spcPct val="115000"/>
                        </a:lnSpc>
                        <a:spcBef>
                          <a:spcPts val="0"/>
                        </a:spcBef>
                        <a:spcAft>
                          <a:spcPts val="0"/>
                        </a:spcAft>
                      </a:pPr>
                      <a:r>
                        <a:rPr lang="en-US" sz="1800" dirty="0">
                          <a:latin typeface="Arial" pitchFamily="34" charset="0"/>
                          <a:ea typeface="Calibri"/>
                          <a:cs typeface="Arial" pitchFamily="34" charset="0"/>
                        </a:rPr>
                        <a:t>Role Playing</a:t>
                      </a:r>
                    </a:p>
                  </a:txBody>
                  <a:tcPr marL="68580" marR="68580" marT="0" marB="0" anchor="ctr"/>
                </a:tc>
                <a:tc>
                  <a:txBody>
                    <a:bodyPr/>
                    <a:lstStyle/>
                    <a:p>
                      <a:pPr marL="0" marR="0" algn="ctr">
                        <a:lnSpc>
                          <a:spcPct val="115000"/>
                        </a:lnSpc>
                        <a:spcBef>
                          <a:spcPts val="0"/>
                        </a:spcBef>
                        <a:spcAft>
                          <a:spcPts val="0"/>
                        </a:spcAft>
                      </a:pPr>
                      <a:r>
                        <a:rPr lang="en-US" sz="1800" dirty="0">
                          <a:latin typeface="Arial" pitchFamily="34" charset="0"/>
                          <a:ea typeface="Calibri"/>
                          <a:cs typeface="Arial" pitchFamily="34" charset="0"/>
                        </a:rPr>
                        <a:t>Problem-Solving</a:t>
                      </a:r>
                    </a:p>
                  </a:txBody>
                  <a:tcPr marL="68580" marR="68580" marT="0" marB="0" anchor="ctr"/>
                </a:tc>
                <a:tc>
                  <a:txBody>
                    <a:bodyPr/>
                    <a:lstStyle/>
                    <a:p>
                      <a:pPr marL="0" marR="0" algn="ctr">
                        <a:lnSpc>
                          <a:spcPct val="115000"/>
                        </a:lnSpc>
                        <a:spcBef>
                          <a:spcPts val="0"/>
                        </a:spcBef>
                        <a:spcAft>
                          <a:spcPts val="0"/>
                        </a:spcAft>
                      </a:pPr>
                      <a:r>
                        <a:rPr lang="en-US" sz="1800">
                          <a:latin typeface="Arial" pitchFamily="34" charset="0"/>
                          <a:ea typeface="Calibri"/>
                          <a:cs typeface="Arial" pitchFamily="34" charset="0"/>
                        </a:rPr>
                        <a:t>Overall</a:t>
                      </a:r>
                    </a:p>
                  </a:txBody>
                  <a:tcPr marL="68580" marR="68580" marT="0" marB="0" anchor="ctr"/>
                </a:tc>
              </a:tr>
              <a:tr h="939800">
                <a:tc>
                  <a:txBody>
                    <a:bodyPr/>
                    <a:lstStyle/>
                    <a:p>
                      <a:pPr marL="0" marR="0" algn="ctr">
                        <a:lnSpc>
                          <a:spcPct val="115000"/>
                        </a:lnSpc>
                        <a:spcBef>
                          <a:spcPts val="0"/>
                        </a:spcBef>
                        <a:spcAft>
                          <a:spcPts val="0"/>
                        </a:spcAft>
                      </a:pPr>
                      <a:r>
                        <a:rPr lang="en-US" sz="1800" smtClean="0">
                          <a:latin typeface="Arial" pitchFamily="34" charset="0"/>
                          <a:ea typeface="Calibri"/>
                          <a:cs typeface="Arial" pitchFamily="34" charset="0"/>
                        </a:rPr>
                        <a:t>Anxiety</a:t>
                      </a:r>
                      <a:endParaRPr lang="en-US" sz="1800">
                        <a:latin typeface="Arial" pitchFamily="34" charset="0"/>
                        <a:ea typeface="Calibri"/>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en-US" sz="1800">
                          <a:latin typeface="Arial" pitchFamily="34" charset="0"/>
                          <a:ea typeface="Calibri"/>
                          <a:cs typeface="Arial" pitchFamily="34" charset="0"/>
                        </a:rPr>
                        <a:t>.045</a:t>
                      </a:r>
                    </a:p>
                    <a:p>
                      <a:pPr marL="0" marR="0" algn="ctr">
                        <a:lnSpc>
                          <a:spcPct val="115000"/>
                        </a:lnSpc>
                        <a:spcBef>
                          <a:spcPts val="0"/>
                        </a:spcBef>
                        <a:spcAft>
                          <a:spcPts val="0"/>
                        </a:spcAft>
                      </a:pPr>
                      <a:r>
                        <a:rPr lang="en-US" sz="1800">
                          <a:latin typeface="Arial" pitchFamily="34" charset="0"/>
                          <a:ea typeface="Calibri"/>
                          <a:cs typeface="Arial" pitchFamily="34" charset="0"/>
                        </a:rPr>
                        <a:t>(.000)</a:t>
                      </a:r>
                    </a:p>
                  </a:txBody>
                  <a:tcPr marL="68580" marR="68580" marT="0" marB="0" anchor="ctr"/>
                </a:tc>
                <a:tc>
                  <a:txBody>
                    <a:bodyPr/>
                    <a:lstStyle/>
                    <a:p>
                      <a:pPr marL="0" marR="0" algn="ctr">
                        <a:lnSpc>
                          <a:spcPct val="115000"/>
                        </a:lnSpc>
                        <a:spcBef>
                          <a:spcPts val="0"/>
                        </a:spcBef>
                        <a:spcAft>
                          <a:spcPts val="0"/>
                        </a:spcAft>
                      </a:pPr>
                      <a:r>
                        <a:rPr lang="en-US" sz="1800" dirty="0">
                          <a:latin typeface="Arial" pitchFamily="34" charset="0"/>
                          <a:ea typeface="Calibri"/>
                          <a:cs typeface="Arial" pitchFamily="34" charset="0"/>
                        </a:rPr>
                        <a:t>.022</a:t>
                      </a:r>
                    </a:p>
                    <a:p>
                      <a:pPr marL="0" marR="0" algn="ctr">
                        <a:lnSpc>
                          <a:spcPct val="115000"/>
                        </a:lnSpc>
                        <a:spcBef>
                          <a:spcPts val="0"/>
                        </a:spcBef>
                        <a:spcAft>
                          <a:spcPts val="0"/>
                        </a:spcAft>
                      </a:pPr>
                      <a:r>
                        <a:rPr lang="en-US" sz="1800" dirty="0">
                          <a:latin typeface="Arial" pitchFamily="34" charset="0"/>
                          <a:ea typeface="Calibri"/>
                          <a:cs typeface="Arial" pitchFamily="34" charset="0"/>
                        </a:rPr>
                        <a:t>(.687)</a:t>
                      </a:r>
                    </a:p>
                  </a:txBody>
                  <a:tcPr marL="68580" marR="68580" marT="0" marB="0" anchor="ctr"/>
                </a:tc>
                <a:tc>
                  <a:txBody>
                    <a:bodyPr/>
                    <a:lstStyle/>
                    <a:p>
                      <a:pPr marL="0" marR="0" algn="ctr">
                        <a:lnSpc>
                          <a:spcPct val="115000"/>
                        </a:lnSpc>
                        <a:spcBef>
                          <a:spcPts val="0"/>
                        </a:spcBef>
                        <a:spcAft>
                          <a:spcPts val="0"/>
                        </a:spcAft>
                      </a:pPr>
                      <a:r>
                        <a:rPr lang="en-US" sz="1800" dirty="0">
                          <a:latin typeface="Arial" pitchFamily="34" charset="0"/>
                          <a:ea typeface="Calibri"/>
                          <a:cs typeface="Arial" pitchFamily="34" charset="0"/>
                        </a:rPr>
                        <a:t>-.222*</a:t>
                      </a:r>
                    </a:p>
                    <a:p>
                      <a:pPr marL="0" marR="0" algn="ctr">
                        <a:lnSpc>
                          <a:spcPct val="115000"/>
                        </a:lnSpc>
                        <a:spcBef>
                          <a:spcPts val="0"/>
                        </a:spcBef>
                        <a:spcAft>
                          <a:spcPts val="0"/>
                        </a:spcAft>
                      </a:pPr>
                      <a:r>
                        <a:rPr lang="en-US" sz="1800" dirty="0">
                          <a:latin typeface="Arial" pitchFamily="34" charset="0"/>
                          <a:ea typeface="Calibri"/>
                          <a:cs typeface="Arial" pitchFamily="34" charset="0"/>
                        </a:rPr>
                        <a:t>(.000)</a:t>
                      </a:r>
                    </a:p>
                  </a:txBody>
                  <a:tcPr marL="68580" marR="68580" marT="0" marB="0" anchor="ctr"/>
                </a:tc>
                <a:tc>
                  <a:txBody>
                    <a:bodyPr/>
                    <a:lstStyle/>
                    <a:p>
                      <a:pPr marL="0" marR="0" algn="ctr">
                        <a:lnSpc>
                          <a:spcPct val="115000"/>
                        </a:lnSpc>
                        <a:spcBef>
                          <a:spcPts val="0"/>
                        </a:spcBef>
                        <a:spcAft>
                          <a:spcPts val="0"/>
                        </a:spcAft>
                      </a:pPr>
                      <a:r>
                        <a:rPr lang="en-US" sz="1800" dirty="0">
                          <a:latin typeface="Arial" pitchFamily="34" charset="0"/>
                          <a:ea typeface="Calibri"/>
                          <a:cs typeface="Arial" pitchFamily="34" charset="0"/>
                        </a:rPr>
                        <a:t>-.085</a:t>
                      </a:r>
                    </a:p>
                    <a:p>
                      <a:pPr marL="0" marR="0" algn="ctr">
                        <a:lnSpc>
                          <a:spcPct val="115000"/>
                        </a:lnSpc>
                        <a:spcBef>
                          <a:spcPts val="0"/>
                        </a:spcBef>
                        <a:spcAft>
                          <a:spcPts val="0"/>
                        </a:spcAft>
                      </a:pPr>
                      <a:r>
                        <a:rPr lang="en-US" sz="1800" dirty="0">
                          <a:latin typeface="Arial" pitchFamily="34" charset="0"/>
                          <a:ea typeface="Calibri"/>
                          <a:cs typeface="Arial" pitchFamily="34" charset="0"/>
                        </a:rPr>
                        <a:t>(.125)</a:t>
                      </a:r>
                    </a:p>
                  </a:txBody>
                  <a:tcPr marL="68580" marR="68580" marT="0" marB="0" anchor="ctr"/>
                </a:tc>
              </a:tr>
              <a:tr h="825500">
                <a:tc>
                  <a:txBody>
                    <a:bodyPr/>
                    <a:lstStyle/>
                    <a:p>
                      <a:pPr marL="0" marR="0" algn="ctr">
                        <a:lnSpc>
                          <a:spcPct val="115000"/>
                        </a:lnSpc>
                        <a:spcBef>
                          <a:spcPts val="0"/>
                        </a:spcBef>
                        <a:spcAft>
                          <a:spcPts val="0"/>
                        </a:spcAft>
                      </a:pPr>
                      <a:r>
                        <a:rPr lang="en-US" sz="1800" smtClean="0">
                          <a:latin typeface="Arial" pitchFamily="34" charset="0"/>
                          <a:ea typeface="Calibri"/>
                          <a:cs typeface="Arial" pitchFamily="34" charset="0"/>
                        </a:rPr>
                        <a:t>Attitudes</a:t>
                      </a:r>
                      <a:endParaRPr lang="en-US" sz="1800">
                        <a:latin typeface="Arial" pitchFamily="34" charset="0"/>
                        <a:ea typeface="Calibri"/>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en-US" sz="1800">
                          <a:latin typeface="Arial" pitchFamily="34" charset="0"/>
                          <a:ea typeface="Calibri"/>
                          <a:cs typeface="Arial" pitchFamily="34" charset="0"/>
                        </a:rPr>
                        <a:t>.217*</a:t>
                      </a:r>
                    </a:p>
                    <a:p>
                      <a:pPr marL="0" marR="0" algn="ctr">
                        <a:lnSpc>
                          <a:spcPct val="115000"/>
                        </a:lnSpc>
                        <a:spcBef>
                          <a:spcPts val="0"/>
                        </a:spcBef>
                        <a:spcAft>
                          <a:spcPts val="0"/>
                        </a:spcAft>
                      </a:pPr>
                      <a:r>
                        <a:rPr lang="en-US" sz="1800">
                          <a:latin typeface="Arial" pitchFamily="34" charset="0"/>
                          <a:ea typeface="Calibri"/>
                          <a:cs typeface="Arial" pitchFamily="34" charset="0"/>
                        </a:rPr>
                        <a:t>(.000)</a:t>
                      </a:r>
                    </a:p>
                  </a:txBody>
                  <a:tcPr marL="68580" marR="68580" marT="0" marB="0" anchor="ctr"/>
                </a:tc>
                <a:tc>
                  <a:txBody>
                    <a:bodyPr/>
                    <a:lstStyle/>
                    <a:p>
                      <a:pPr marL="0" marR="0" algn="ctr">
                        <a:lnSpc>
                          <a:spcPct val="115000"/>
                        </a:lnSpc>
                        <a:spcBef>
                          <a:spcPts val="0"/>
                        </a:spcBef>
                        <a:spcAft>
                          <a:spcPts val="0"/>
                        </a:spcAft>
                      </a:pPr>
                      <a:r>
                        <a:rPr lang="en-US" sz="1800">
                          <a:latin typeface="Arial" pitchFamily="34" charset="0"/>
                          <a:ea typeface="Calibri"/>
                          <a:cs typeface="Arial" pitchFamily="34" charset="0"/>
                        </a:rPr>
                        <a:t>.228*</a:t>
                      </a:r>
                    </a:p>
                    <a:p>
                      <a:pPr marL="0" marR="0" algn="ctr">
                        <a:lnSpc>
                          <a:spcPct val="115000"/>
                        </a:lnSpc>
                        <a:spcBef>
                          <a:spcPts val="0"/>
                        </a:spcBef>
                        <a:spcAft>
                          <a:spcPts val="0"/>
                        </a:spcAft>
                      </a:pPr>
                      <a:r>
                        <a:rPr lang="en-US" sz="1800">
                          <a:latin typeface="Arial" pitchFamily="34" charset="0"/>
                          <a:ea typeface="Calibri"/>
                          <a:cs typeface="Arial" pitchFamily="34" charset="0"/>
                        </a:rPr>
                        <a:t>(.000)</a:t>
                      </a:r>
                    </a:p>
                  </a:txBody>
                  <a:tcPr marL="68580" marR="68580" marT="0" marB="0" anchor="ctr"/>
                </a:tc>
                <a:tc>
                  <a:txBody>
                    <a:bodyPr/>
                    <a:lstStyle/>
                    <a:p>
                      <a:pPr marL="0" marR="0" algn="ctr">
                        <a:lnSpc>
                          <a:spcPct val="115000"/>
                        </a:lnSpc>
                        <a:spcBef>
                          <a:spcPts val="0"/>
                        </a:spcBef>
                        <a:spcAft>
                          <a:spcPts val="0"/>
                        </a:spcAft>
                      </a:pPr>
                      <a:r>
                        <a:rPr lang="en-US" sz="1800">
                          <a:latin typeface="Arial" pitchFamily="34" charset="0"/>
                          <a:ea typeface="Calibri"/>
                          <a:cs typeface="Arial" pitchFamily="34" charset="0"/>
                        </a:rPr>
                        <a:t>.211*</a:t>
                      </a:r>
                    </a:p>
                    <a:p>
                      <a:pPr marL="0" marR="0" algn="ctr">
                        <a:lnSpc>
                          <a:spcPct val="115000"/>
                        </a:lnSpc>
                        <a:spcBef>
                          <a:spcPts val="0"/>
                        </a:spcBef>
                        <a:spcAft>
                          <a:spcPts val="0"/>
                        </a:spcAft>
                      </a:pPr>
                      <a:r>
                        <a:rPr lang="en-US" sz="1800">
                          <a:latin typeface="Arial" pitchFamily="34" charset="0"/>
                          <a:ea typeface="Calibri"/>
                          <a:cs typeface="Arial" pitchFamily="34" charset="0"/>
                        </a:rPr>
                        <a:t>(.000)</a:t>
                      </a:r>
                    </a:p>
                  </a:txBody>
                  <a:tcPr marL="68580" marR="68580" marT="0" marB="0" anchor="ctr"/>
                </a:tc>
                <a:tc>
                  <a:txBody>
                    <a:bodyPr/>
                    <a:lstStyle/>
                    <a:p>
                      <a:pPr marL="0" marR="0" algn="ctr">
                        <a:lnSpc>
                          <a:spcPct val="115000"/>
                        </a:lnSpc>
                        <a:spcBef>
                          <a:spcPts val="0"/>
                        </a:spcBef>
                        <a:spcAft>
                          <a:spcPts val="0"/>
                        </a:spcAft>
                      </a:pPr>
                      <a:r>
                        <a:rPr lang="en-US" sz="1800" dirty="0">
                          <a:latin typeface="Arial" pitchFamily="34" charset="0"/>
                          <a:ea typeface="Calibri"/>
                          <a:cs typeface="Arial" pitchFamily="34" charset="0"/>
                        </a:rPr>
                        <a:t>.320*</a:t>
                      </a:r>
                    </a:p>
                    <a:p>
                      <a:pPr marL="0" marR="0" algn="ctr">
                        <a:lnSpc>
                          <a:spcPct val="115000"/>
                        </a:lnSpc>
                        <a:spcBef>
                          <a:spcPts val="0"/>
                        </a:spcBef>
                        <a:spcAft>
                          <a:spcPts val="0"/>
                        </a:spcAft>
                      </a:pPr>
                      <a:r>
                        <a:rPr lang="en-US" sz="1800" dirty="0">
                          <a:latin typeface="Arial" pitchFamily="34" charset="0"/>
                          <a:ea typeface="Calibri"/>
                          <a:cs typeface="Arial" pitchFamily="34" charset="0"/>
                        </a:rPr>
                        <a:t>(.000)</a:t>
                      </a:r>
                    </a:p>
                  </a:txBody>
                  <a:tcPr marL="68580" marR="68580" marT="0" marB="0" anchor="ctr"/>
                </a:tc>
              </a:tr>
              <a:tr h="825500">
                <a:tc>
                  <a:txBody>
                    <a:bodyPr/>
                    <a:lstStyle/>
                    <a:p>
                      <a:pPr marL="0" marR="0" algn="ctr">
                        <a:lnSpc>
                          <a:spcPct val="115000"/>
                        </a:lnSpc>
                        <a:spcBef>
                          <a:spcPts val="0"/>
                        </a:spcBef>
                        <a:spcAft>
                          <a:spcPts val="0"/>
                        </a:spcAft>
                      </a:pPr>
                      <a:r>
                        <a:rPr lang="en-US" sz="1800" smtClean="0">
                          <a:latin typeface="Arial" pitchFamily="34" charset="0"/>
                          <a:ea typeface="Calibri"/>
                          <a:cs typeface="Arial" pitchFamily="34" charset="0"/>
                        </a:rPr>
                        <a:t>Motivation</a:t>
                      </a:r>
                      <a:endParaRPr lang="en-US" sz="1800">
                        <a:latin typeface="Arial" pitchFamily="34" charset="0"/>
                        <a:ea typeface="Calibri"/>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en-US" sz="1800">
                          <a:latin typeface="Arial" pitchFamily="34" charset="0"/>
                          <a:ea typeface="Calibri"/>
                          <a:cs typeface="Arial" pitchFamily="34" charset="0"/>
                        </a:rPr>
                        <a:t>.282*</a:t>
                      </a:r>
                    </a:p>
                    <a:p>
                      <a:pPr marL="0" marR="0" algn="ctr">
                        <a:lnSpc>
                          <a:spcPct val="115000"/>
                        </a:lnSpc>
                        <a:spcBef>
                          <a:spcPts val="0"/>
                        </a:spcBef>
                        <a:spcAft>
                          <a:spcPts val="0"/>
                        </a:spcAft>
                      </a:pPr>
                      <a:r>
                        <a:rPr lang="en-US" sz="1800">
                          <a:latin typeface="Arial" pitchFamily="34" charset="0"/>
                          <a:ea typeface="Calibri"/>
                          <a:cs typeface="Arial" pitchFamily="34" charset="0"/>
                        </a:rPr>
                        <a:t>(.000)</a:t>
                      </a:r>
                    </a:p>
                  </a:txBody>
                  <a:tcPr marL="68580" marR="68580" marT="0" marB="0" anchor="ctr"/>
                </a:tc>
                <a:tc>
                  <a:txBody>
                    <a:bodyPr/>
                    <a:lstStyle/>
                    <a:p>
                      <a:pPr marL="0" marR="0" algn="ctr">
                        <a:lnSpc>
                          <a:spcPct val="115000"/>
                        </a:lnSpc>
                        <a:spcBef>
                          <a:spcPts val="0"/>
                        </a:spcBef>
                        <a:spcAft>
                          <a:spcPts val="0"/>
                        </a:spcAft>
                      </a:pPr>
                      <a:r>
                        <a:rPr lang="en-US" sz="1800">
                          <a:latin typeface="Arial" pitchFamily="34" charset="0"/>
                          <a:ea typeface="Calibri"/>
                          <a:cs typeface="Arial" pitchFamily="34" charset="0"/>
                        </a:rPr>
                        <a:t>.371*</a:t>
                      </a:r>
                    </a:p>
                    <a:p>
                      <a:pPr marL="0" marR="0" algn="ctr">
                        <a:lnSpc>
                          <a:spcPct val="115000"/>
                        </a:lnSpc>
                        <a:spcBef>
                          <a:spcPts val="0"/>
                        </a:spcBef>
                        <a:spcAft>
                          <a:spcPts val="0"/>
                        </a:spcAft>
                      </a:pPr>
                      <a:r>
                        <a:rPr lang="en-US" sz="1800">
                          <a:latin typeface="Arial" pitchFamily="34" charset="0"/>
                          <a:ea typeface="Calibri"/>
                          <a:cs typeface="Arial" pitchFamily="34" charset="0"/>
                        </a:rPr>
                        <a:t>(.000)</a:t>
                      </a:r>
                    </a:p>
                  </a:txBody>
                  <a:tcPr marL="68580" marR="68580" marT="0" marB="0" anchor="ctr"/>
                </a:tc>
                <a:tc>
                  <a:txBody>
                    <a:bodyPr/>
                    <a:lstStyle/>
                    <a:p>
                      <a:pPr marL="0" marR="0" algn="ctr">
                        <a:lnSpc>
                          <a:spcPct val="115000"/>
                        </a:lnSpc>
                        <a:spcBef>
                          <a:spcPts val="0"/>
                        </a:spcBef>
                        <a:spcAft>
                          <a:spcPts val="0"/>
                        </a:spcAft>
                      </a:pPr>
                      <a:r>
                        <a:rPr lang="en-US" sz="1800">
                          <a:latin typeface="Arial" pitchFamily="34" charset="0"/>
                          <a:ea typeface="Calibri"/>
                          <a:cs typeface="Arial" pitchFamily="34" charset="0"/>
                        </a:rPr>
                        <a:t>.155*</a:t>
                      </a:r>
                    </a:p>
                    <a:p>
                      <a:pPr marL="0" marR="0" algn="ctr">
                        <a:lnSpc>
                          <a:spcPct val="115000"/>
                        </a:lnSpc>
                        <a:spcBef>
                          <a:spcPts val="0"/>
                        </a:spcBef>
                        <a:spcAft>
                          <a:spcPts val="0"/>
                        </a:spcAft>
                      </a:pPr>
                      <a:r>
                        <a:rPr lang="en-US" sz="1800">
                          <a:latin typeface="Arial" pitchFamily="34" charset="0"/>
                          <a:ea typeface="Calibri"/>
                          <a:cs typeface="Arial" pitchFamily="34" charset="0"/>
                        </a:rPr>
                        <a:t>(.005)</a:t>
                      </a:r>
                    </a:p>
                  </a:txBody>
                  <a:tcPr marL="68580" marR="68580" marT="0" marB="0" anchor="ctr"/>
                </a:tc>
                <a:tc>
                  <a:txBody>
                    <a:bodyPr/>
                    <a:lstStyle/>
                    <a:p>
                      <a:pPr marL="0" marR="0" algn="ctr">
                        <a:lnSpc>
                          <a:spcPct val="115000"/>
                        </a:lnSpc>
                        <a:spcBef>
                          <a:spcPts val="0"/>
                        </a:spcBef>
                        <a:spcAft>
                          <a:spcPts val="0"/>
                        </a:spcAft>
                      </a:pPr>
                      <a:r>
                        <a:rPr lang="en-US" sz="1800" dirty="0">
                          <a:latin typeface="Arial" pitchFamily="34" charset="0"/>
                          <a:ea typeface="Calibri"/>
                          <a:cs typeface="Arial" pitchFamily="34" charset="0"/>
                        </a:rPr>
                        <a:t>.383*</a:t>
                      </a:r>
                    </a:p>
                    <a:p>
                      <a:pPr marL="0" marR="0" algn="ctr">
                        <a:lnSpc>
                          <a:spcPct val="115000"/>
                        </a:lnSpc>
                        <a:spcBef>
                          <a:spcPts val="0"/>
                        </a:spcBef>
                        <a:spcAft>
                          <a:spcPts val="0"/>
                        </a:spcAft>
                      </a:pPr>
                      <a:r>
                        <a:rPr lang="en-US" sz="1800" dirty="0">
                          <a:latin typeface="Arial" pitchFamily="34" charset="0"/>
                          <a:ea typeface="Calibri"/>
                          <a:cs typeface="Arial" pitchFamily="34" charset="0"/>
                        </a:rPr>
                        <a:t>(.000)</a:t>
                      </a:r>
                    </a:p>
                  </a:txBody>
                  <a:tcPr marL="68580" marR="68580" marT="0" marB="0" anchor="ctr"/>
                </a:tc>
              </a:tr>
              <a:tr h="825500">
                <a:tc>
                  <a:txBody>
                    <a:bodyPr/>
                    <a:lstStyle/>
                    <a:p>
                      <a:pPr marL="0" marR="0" algn="ctr">
                        <a:lnSpc>
                          <a:spcPct val="115000"/>
                        </a:lnSpc>
                        <a:spcBef>
                          <a:spcPts val="0"/>
                        </a:spcBef>
                        <a:spcAft>
                          <a:spcPts val="0"/>
                        </a:spcAft>
                      </a:pPr>
                      <a:r>
                        <a:rPr lang="en-US" sz="1800" dirty="0" smtClean="0">
                          <a:latin typeface="Arial" pitchFamily="34" charset="0"/>
                          <a:ea typeface="Calibri"/>
                          <a:cs typeface="Arial" pitchFamily="34" charset="0"/>
                        </a:rPr>
                        <a:t>Overall</a:t>
                      </a:r>
                      <a:endParaRPr lang="en-US" sz="1800" dirty="0">
                        <a:latin typeface="Arial" pitchFamily="34" charset="0"/>
                        <a:ea typeface="Calibri"/>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en-US" sz="1800">
                          <a:latin typeface="Arial" pitchFamily="34" charset="0"/>
                          <a:ea typeface="Calibri"/>
                          <a:cs typeface="Arial" pitchFamily="34" charset="0"/>
                        </a:rPr>
                        <a:t>.278*</a:t>
                      </a:r>
                    </a:p>
                    <a:p>
                      <a:pPr marL="0" marR="0" algn="ctr">
                        <a:lnSpc>
                          <a:spcPct val="115000"/>
                        </a:lnSpc>
                        <a:spcBef>
                          <a:spcPts val="0"/>
                        </a:spcBef>
                        <a:spcAft>
                          <a:spcPts val="0"/>
                        </a:spcAft>
                      </a:pPr>
                      <a:r>
                        <a:rPr lang="en-US" sz="1800">
                          <a:latin typeface="Arial" pitchFamily="34" charset="0"/>
                          <a:ea typeface="Calibri"/>
                          <a:cs typeface="Arial" pitchFamily="34" charset="0"/>
                        </a:rPr>
                        <a:t>(.000)</a:t>
                      </a:r>
                    </a:p>
                  </a:txBody>
                  <a:tcPr marL="68580" marR="68580" marT="0" marB="0" anchor="ctr"/>
                </a:tc>
                <a:tc>
                  <a:txBody>
                    <a:bodyPr/>
                    <a:lstStyle/>
                    <a:p>
                      <a:pPr marL="0" marR="0" algn="ctr">
                        <a:lnSpc>
                          <a:spcPct val="115000"/>
                        </a:lnSpc>
                        <a:spcBef>
                          <a:spcPts val="0"/>
                        </a:spcBef>
                        <a:spcAft>
                          <a:spcPts val="0"/>
                        </a:spcAft>
                      </a:pPr>
                      <a:r>
                        <a:rPr lang="en-US" sz="1800">
                          <a:latin typeface="Arial" pitchFamily="34" charset="0"/>
                          <a:ea typeface="Calibri"/>
                          <a:cs typeface="Arial" pitchFamily="34" charset="0"/>
                        </a:rPr>
                        <a:t>.317*</a:t>
                      </a:r>
                    </a:p>
                    <a:p>
                      <a:pPr marL="0" marR="0" algn="ctr">
                        <a:lnSpc>
                          <a:spcPct val="115000"/>
                        </a:lnSpc>
                        <a:spcBef>
                          <a:spcPts val="0"/>
                        </a:spcBef>
                        <a:spcAft>
                          <a:spcPts val="0"/>
                        </a:spcAft>
                      </a:pPr>
                      <a:r>
                        <a:rPr lang="en-US" sz="1800">
                          <a:latin typeface="Arial" pitchFamily="34" charset="0"/>
                          <a:ea typeface="Calibri"/>
                          <a:cs typeface="Arial" pitchFamily="34" charset="0"/>
                        </a:rPr>
                        <a:t>(.000)</a:t>
                      </a:r>
                    </a:p>
                  </a:txBody>
                  <a:tcPr marL="68580" marR="68580" marT="0" marB="0" anchor="ctr"/>
                </a:tc>
                <a:tc>
                  <a:txBody>
                    <a:bodyPr/>
                    <a:lstStyle/>
                    <a:p>
                      <a:pPr marL="0" marR="0" algn="ctr">
                        <a:lnSpc>
                          <a:spcPct val="115000"/>
                        </a:lnSpc>
                        <a:spcBef>
                          <a:spcPts val="0"/>
                        </a:spcBef>
                        <a:spcAft>
                          <a:spcPts val="0"/>
                        </a:spcAft>
                      </a:pPr>
                      <a:r>
                        <a:rPr lang="en-US" sz="1800">
                          <a:latin typeface="Arial" pitchFamily="34" charset="0"/>
                          <a:ea typeface="Calibri"/>
                          <a:cs typeface="Arial" pitchFamily="34" charset="0"/>
                        </a:rPr>
                        <a:t>.059</a:t>
                      </a:r>
                    </a:p>
                    <a:p>
                      <a:pPr marL="0" marR="0" algn="ctr">
                        <a:lnSpc>
                          <a:spcPct val="115000"/>
                        </a:lnSpc>
                        <a:spcBef>
                          <a:spcPts val="0"/>
                        </a:spcBef>
                        <a:spcAft>
                          <a:spcPts val="0"/>
                        </a:spcAft>
                      </a:pPr>
                      <a:r>
                        <a:rPr lang="en-US" sz="1800">
                          <a:latin typeface="Arial" pitchFamily="34" charset="0"/>
                          <a:ea typeface="Calibri"/>
                          <a:cs typeface="Arial" pitchFamily="34" charset="0"/>
                        </a:rPr>
                        <a:t>(.293)</a:t>
                      </a:r>
                    </a:p>
                  </a:txBody>
                  <a:tcPr marL="68580" marR="68580" marT="0" marB="0" anchor="ctr"/>
                </a:tc>
                <a:tc>
                  <a:txBody>
                    <a:bodyPr/>
                    <a:lstStyle/>
                    <a:p>
                      <a:pPr marL="0" marR="0" algn="ctr">
                        <a:lnSpc>
                          <a:spcPct val="115000"/>
                        </a:lnSpc>
                        <a:spcBef>
                          <a:spcPts val="0"/>
                        </a:spcBef>
                        <a:spcAft>
                          <a:spcPts val="0"/>
                        </a:spcAft>
                      </a:pPr>
                      <a:r>
                        <a:rPr lang="en-US" sz="1800" dirty="0">
                          <a:latin typeface="Arial" pitchFamily="34" charset="0"/>
                          <a:ea typeface="Calibri"/>
                          <a:cs typeface="Arial" pitchFamily="34" charset="0"/>
                        </a:rPr>
                        <a:t>.308*</a:t>
                      </a:r>
                    </a:p>
                    <a:p>
                      <a:pPr marL="0" marR="0" algn="ctr">
                        <a:lnSpc>
                          <a:spcPct val="115000"/>
                        </a:lnSpc>
                        <a:spcBef>
                          <a:spcPts val="0"/>
                        </a:spcBef>
                        <a:spcAft>
                          <a:spcPts val="0"/>
                        </a:spcAft>
                      </a:pPr>
                      <a:r>
                        <a:rPr lang="en-US" sz="1800" dirty="0">
                          <a:latin typeface="Arial" pitchFamily="34" charset="0"/>
                          <a:ea typeface="Calibri"/>
                          <a:cs typeface="Arial" pitchFamily="34" charset="0"/>
                        </a:rPr>
                        <a:t>(.000)</a:t>
                      </a:r>
                    </a:p>
                  </a:txBody>
                  <a:tcPr marL="68580" marR="68580" marT="0" marB="0" anchor="ctr"/>
                </a:tc>
              </a:tr>
            </a:tbl>
          </a:graphicData>
        </a:graphic>
      </p:graphicFrame>
      <p:sp>
        <p:nvSpPr>
          <p:cNvPr id="2049" name="Rectangle 1"/>
          <p:cNvSpPr>
            <a:spLocks noChangeArrowheads="1"/>
          </p:cNvSpPr>
          <p:nvPr/>
        </p:nvSpPr>
        <p:spPr bwMode="auto">
          <a:xfrm>
            <a:off x="0" y="6619220"/>
            <a:ext cx="91440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*significant at .05 significance level</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i="1" dirty="0" smtClean="0"/>
              <a:t>Significance on the Relationship between affective Variables of Grade Six Pupils and their Communicative Language practice</a:t>
            </a:r>
            <a:endParaRPr lang="en-US" sz="3200" b="1" i="1" dirty="0"/>
          </a:p>
        </p:txBody>
      </p:sp>
      <p:sp>
        <p:nvSpPr>
          <p:cNvPr id="3" name="Content Placeholder 2"/>
          <p:cNvSpPr>
            <a:spLocks noGrp="1"/>
          </p:cNvSpPr>
          <p:nvPr>
            <p:ph idx="1"/>
          </p:nvPr>
        </p:nvSpPr>
        <p:spPr/>
        <p:txBody>
          <a:bodyPr>
            <a:normAutofit/>
          </a:bodyPr>
          <a:lstStyle/>
          <a:p>
            <a:pPr>
              <a:buNone/>
            </a:pPr>
            <a:endParaRPr lang="en-US" b="1" i="1" dirty="0" smtClean="0">
              <a:latin typeface="Arial" pitchFamily="34" charset="0"/>
              <a:cs typeface="Arial" pitchFamily="34" charset="0"/>
            </a:endParaRPr>
          </a:p>
          <a:p>
            <a:pPr>
              <a:buNone/>
            </a:pPr>
            <a:r>
              <a:rPr lang="en-US" b="1" i="1" dirty="0" smtClean="0">
                <a:latin typeface="Arial" pitchFamily="34" charset="0"/>
                <a:cs typeface="Arial" pitchFamily="34" charset="0"/>
              </a:rPr>
              <a:t>                Highest correlation</a:t>
            </a:r>
          </a:p>
          <a:p>
            <a:pPr>
              <a:buNone/>
            </a:pPr>
            <a:r>
              <a:rPr lang="en-US" sz="2000" b="1" dirty="0" smtClean="0">
                <a:solidFill>
                  <a:srgbClr val="FF0000"/>
                </a:solidFill>
                <a:latin typeface="Arial" pitchFamily="34" charset="0"/>
                <a:cs typeface="Arial" pitchFamily="34" charset="0"/>
              </a:rPr>
              <a:t>  Between Motivation  &amp; Overall Communicative language practice</a:t>
            </a:r>
            <a:r>
              <a:rPr lang="en-US" sz="2000" b="1" dirty="0" smtClean="0">
                <a:latin typeface="Arial" pitchFamily="34" charset="0"/>
                <a:cs typeface="Arial" pitchFamily="34" charset="0"/>
              </a:rPr>
              <a:t> </a:t>
            </a:r>
          </a:p>
          <a:p>
            <a:pPr lvl="4">
              <a:buNone/>
            </a:pPr>
            <a:r>
              <a:rPr lang="en-US" dirty="0" smtClean="0">
                <a:latin typeface="Arial" pitchFamily="34" charset="0"/>
                <a:cs typeface="Arial" pitchFamily="34" charset="0"/>
              </a:rPr>
              <a:t>(r-value of 0.308, sig at 0.125)         </a:t>
            </a:r>
          </a:p>
          <a:p>
            <a:pPr lvl="4">
              <a:buNone/>
            </a:pPr>
            <a:r>
              <a:rPr lang="en-US" dirty="0" smtClean="0">
                <a:latin typeface="Arial" pitchFamily="34" charset="0"/>
                <a:cs typeface="Arial" pitchFamily="34" charset="0"/>
              </a:rPr>
              <a:t>                    </a:t>
            </a:r>
          </a:p>
          <a:p>
            <a:pPr lvl="4">
              <a:buNone/>
            </a:pPr>
            <a:r>
              <a:rPr lang="en-US" dirty="0" smtClean="0">
                <a:latin typeface="Arial" pitchFamily="34" charset="0"/>
                <a:cs typeface="Arial" pitchFamily="34" charset="0"/>
              </a:rPr>
              <a:t>                                           </a:t>
            </a:r>
            <a:endParaRPr lang="en-US" sz="3200" b="1" dirty="0" smtClean="0">
              <a:latin typeface="Arial" pitchFamily="34" charset="0"/>
              <a:cs typeface="Arial" pitchFamily="34" charset="0"/>
            </a:endParaRPr>
          </a:p>
          <a:p>
            <a:pPr lvl="4">
              <a:buNone/>
            </a:pPr>
            <a:r>
              <a:rPr lang="en-US" sz="3200" b="1" dirty="0" smtClean="0">
                <a:latin typeface="Arial" pitchFamily="34" charset="0"/>
                <a:cs typeface="Arial" pitchFamily="34" charset="0"/>
              </a:rPr>
              <a:t>Lowest Correlation</a:t>
            </a:r>
          </a:p>
          <a:p>
            <a:pPr lvl="4">
              <a:buNone/>
            </a:pPr>
            <a:r>
              <a:rPr lang="en-US" b="1" dirty="0" smtClean="0">
                <a:solidFill>
                  <a:srgbClr val="002060"/>
                </a:solidFill>
                <a:latin typeface="Arial" pitchFamily="34" charset="0"/>
                <a:cs typeface="Arial" pitchFamily="34" charset="0"/>
              </a:rPr>
              <a:t>Between Anxiety and problem-Solving Tasks</a:t>
            </a:r>
            <a:endParaRPr lang="en-US" sz="2400" dirty="0" smtClean="0">
              <a:solidFill>
                <a:srgbClr val="002060"/>
              </a:solidFill>
              <a:latin typeface="Arial" pitchFamily="34" charset="0"/>
              <a:cs typeface="Arial" pitchFamily="34" charset="0"/>
            </a:endParaRPr>
          </a:p>
          <a:p>
            <a:pPr lvl="4">
              <a:buNone/>
            </a:pPr>
            <a:r>
              <a:rPr lang="en-US" sz="2400" dirty="0" smtClean="0">
                <a:latin typeface="Arial" pitchFamily="34" charset="0"/>
                <a:cs typeface="Arial" pitchFamily="34" charset="0"/>
              </a:rPr>
              <a:t>	(r-value of -0.222, sig at 0.00)</a:t>
            </a:r>
          </a:p>
          <a:p>
            <a:pPr lvl="4">
              <a:buNone/>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i="1" dirty="0" smtClean="0"/>
              <a:t>Significance on the Relationship between affective Variables of Grade Six Pupils and their Communicative Language practice</a:t>
            </a:r>
            <a:endParaRPr lang="en-US" sz="2800" dirty="0"/>
          </a:p>
        </p:txBody>
      </p:sp>
      <p:sp>
        <p:nvSpPr>
          <p:cNvPr id="3" name="Content Placeholder 2"/>
          <p:cNvSpPr>
            <a:spLocks noGrp="1"/>
          </p:cNvSpPr>
          <p:nvPr>
            <p:ph idx="1"/>
          </p:nvPr>
        </p:nvSpPr>
        <p:spPr/>
        <p:txBody>
          <a:bodyPr>
            <a:normAutofit fontScale="92500" lnSpcReduction="10000"/>
          </a:bodyPr>
          <a:lstStyle/>
          <a:p>
            <a:r>
              <a:rPr lang="en-US" b="1" dirty="0" smtClean="0"/>
              <a:t>Attitudes and Games </a:t>
            </a:r>
          </a:p>
          <a:p>
            <a:pPr>
              <a:buNone/>
            </a:pPr>
            <a:r>
              <a:rPr lang="en-US" b="1" dirty="0" smtClean="0"/>
              <a:t>			 </a:t>
            </a:r>
            <a:r>
              <a:rPr lang="en-US" dirty="0" smtClean="0"/>
              <a:t>(r-value =0.217,sig 0.00)</a:t>
            </a:r>
          </a:p>
          <a:p>
            <a:r>
              <a:rPr lang="en-US" b="1" dirty="0" smtClean="0"/>
              <a:t>Attitudes and Role Playing</a:t>
            </a:r>
          </a:p>
          <a:p>
            <a:pPr>
              <a:buNone/>
            </a:pPr>
            <a:r>
              <a:rPr lang="en-US" b="1" dirty="0" smtClean="0"/>
              <a:t>			 </a:t>
            </a:r>
            <a:r>
              <a:rPr lang="en-US" dirty="0" smtClean="0"/>
              <a:t>(r-value=0.228,sig 0.00)</a:t>
            </a:r>
          </a:p>
          <a:p>
            <a:r>
              <a:rPr lang="en-US" b="1" dirty="0" smtClean="0"/>
              <a:t>Attitudes and Problem –Solving Tasks </a:t>
            </a:r>
          </a:p>
          <a:p>
            <a:pPr>
              <a:buNone/>
            </a:pPr>
            <a:r>
              <a:rPr lang="en-US" b="1" dirty="0" smtClean="0"/>
              <a:t>			</a:t>
            </a:r>
            <a:r>
              <a:rPr lang="en-US" dirty="0" smtClean="0"/>
              <a:t>(r-value=0.211, sig. 0.00)</a:t>
            </a:r>
          </a:p>
          <a:p>
            <a:r>
              <a:rPr lang="en-US" b="1" dirty="0" smtClean="0"/>
              <a:t>Attitudes and Overall Communicative Language Practice</a:t>
            </a:r>
          </a:p>
          <a:p>
            <a:pPr>
              <a:buNone/>
            </a:pPr>
            <a:r>
              <a:rPr lang="en-US" b="1" dirty="0" smtClean="0"/>
              <a:t>			 </a:t>
            </a:r>
            <a:r>
              <a:rPr lang="en-US" dirty="0" smtClean="0"/>
              <a:t>(r-value=0.320, sig 0.00)</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i="1" dirty="0" smtClean="0"/>
              <a:t>Significance on the Relationship between affective Variables of Grade Six Pupils and their Communicative Language practice</a:t>
            </a:r>
            <a:endParaRPr lang="en-US" sz="2800" dirty="0"/>
          </a:p>
        </p:txBody>
      </p:sp>
      <p:sp>
        <p:nvSpPr>
          <p:cNvPr id="3" name="Content Placeholder 2"/>
          <p:cNvSpPr>
            <a:spLocks noGrp="1"/>
          </p:cNvSpPr>
          <p:nvPr>
            <p:ph idx="1"/>
          </p:nvPr>
        </p:nvSpPr>
        <p:spPr/>
        <p:txBody>
          <a:bodyPr/>
          <a:lstStyle/>
          <a:p>
            <a:r>
              <a:rPr lang="en-US" b="1" dirty="0" smtClean="0"/>
              <a:t>Motivation and Games</a:t>
            </a:r>
          </a:p>
          <a:p>
            <a:pPr>
              <a:buNone/>
            </a:pPr>
            <a:r>
              <a:rPr lang="en-US" b="1" dirty="0" smtClean="0"/>
              <a:t>			 </a:t>
            </a:r>
            <a:r>
              <a:rPr lang="en-US" dirty="0" smtClean="0"/>
              <a:t>( r-value=0.282, sig 0.00)</a:t>
            </a:r>
          </a:p>
          <a:p>
            <a:r>
              <a:rPr lang="en-US" b="1" dirty="0" smtClean="0"/>
              <a:t>Motivation and Role Playing</a:t>
            </a:r>
          </a:p>
          <a:p>
            <a:pPr>
              <a:buNone/>
            </a:pPr>
            <a:r>
              <a:rPr lang="en-US" b="1" dirty="0" smtClean="0"/>
              <a:t>			 </a:t>
            </a:r>
            <a:r>
              <a:rPr lang="en-US" dirty="0" smtClean="0"/>
              <a:t>(r-value=0.371,sig 0.00)</a:t>
            </a:r>
          </a:p>
          <a:p>
            <a:r>
              <a:rPr lang="en-US" b="1" dirty="0" smtClean="0"/>
              <a:t>Motivation and Problem-Solving Tasks</a:t>
            </a:r>
          </a:p>
          <a:p>
            <a:pPr>
              <a:buNone/>
            </a:pPr>
            <a:r>
              <a:rPr lang="en-US" b="1" dirty="0" smtClean="0"/>
              <a:t>			 </a:t>
            </a:r>
            <a:r>
              <a:rPr lang="en-US" dirty="0" smtClean="0"/>
              <a:t>(r-value=0.155,sig 0.005)</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i="1" dirty="0" smtClean="0"/>
              <a:t>Significance on the Relationship between affective Variables of Grade Six Pupils and their Communicative Language practice</a:t>
            </a:r>
            <a:endParaRPr lang="en-US" sz="2800" dirty="0"/>
          </a:p>
        </p:txBody>
      </p:sp>
      <p:sp>
        <p:nvSpPr>
          <p:cNvPr id="3" name="Content Placeholder 2"/>
          <p:cNvSpPr>
            <a:spLocks noGrp="1"/>
          </p:cNvSpPr>
          <p:nvPr>
            <p:ph idx="1"/>
          </p:nvPr>
        </p:nvSpPr>
        <p:spPr/>
        <p:txBody>
          <a:bodyPr/>
          <a:lstStyle/>
          <a:p>
            <a:r>
              <a:rPr lang="en-US" b="1" dirty="0" smtClean="0"/>
              <a:t>Affective Variables and Games</a:t>
            </a:r>
          </a:p>
          <a:p>
            <a:pPr>
              <a:buNone/>
            </a:pPr>
            <a:r>
              <a:rPr lang="en-US" b="1" dirty="0" smtClean="0"/>
              <a:t>			 </a:t>
            </a:r>
            <a:r>
              <a:rPr lang="en-US" dirty="0" smtClean="0"/>
              <a:t>(r-value=0.278, sig 0.00)</a:t>
            </a:r>
          </a:p>
          <a:p>
            <a:r>
              <a:rPr lang="en-US" b="1" dirty="0" smtClean="0"/>
              <a:t>Overall Affective Variables and Role Playing 		</a:t>
            </a:r>
            <a:r>
              <a:rPr lang="en-US" dirty="0" smtClean="0"/>
              <a:t>(r-value=0.317,sig 0.00)</a:t>
            </a:r>
          </a:p>
          <a:p>
            <a:endParaRPr lang="en-US" dirty="0"/>
          </a:p>
        </p:txBody>
      </p:sp>
      <p:sp>
        <p:nvSpPr>
          <p:cNvPr id="4" name="Rectangle 3"/>
          <p:cNvSpPr/>
          <p:nvPr/>
        </p:nvSpPr>
        <p:spPr>
          <a:xfrm>
            <a:off x="533400" y="3733800"/>
            <a:ext cx="7924800" cy="28194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i="1" dirty="0" smtClean="0">
                <a:latin typeface="Arial" pitchFamily="34" charset="0"/>
                <a:cs typeface="Arial" pitchFamily="34" charset="0"/>
              </a:rPr>
              <a:t>Conclusion</a:t>
            </a:r>
          </a:p>
          <a:p>
            <a:pPr algn="just"/>
            <a:r>
              <a:rPr lang="en-US" sz="2800" b="1" i="1" dirty="0" smtClean="0">
                <a:latin typeface="Arial" pitchFamily="34" charset="0"/>
                <a:cs typeface="Arial" pitchFamily="34" charset="0"/>
              </a:rPr>
              <a:t>There is a significant relationship between Affective Variables and Communicative Language Practices of grade six pupils in learning the English language.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Autofit/>
          </a:bodyPr>
          <a:lstStyle/>
          <a:p>
            <a:r>
              <a:rPr lang="en-US" sz="2800" b="1" dirty="0" smtClean="0"/>
              <a:t>Significance on the Influence Affective variables of Grade Six Pupils on their Communicative Language Practice</a:t>
            </a:r>
            <a:endParaRPr lang="en-US" sz="2800" b="1" dirty="0"/>
          </a:p>
        </p:txBody>
      </p:sp>
      <p:sp>
        <p:nvSpPr>
          <p:cNvPr id="3" name="Content Placeholder 2"/>
          <p:cNvSpPr>
            <a:spLocks noGrp="1"/>
          </p:cNvSpPr>
          <p:nvPr>
            <p:ph idx="1"/>
          </p:nvPr>
        </p:nvSpPr>
        <p:spPr>
          <a:xfrm>
            <a:off x="457200" y="1600201"/>
            <a:ext cx="8229600" cy="3962400"/>
          </a:xfrm>
        </p:spPr>
        <p:txBody>
          <a:bodyPr>
            <a:normAutofit/>
          </a:bodyPr>
          <a:lstStyle/>
          <a:p>
            <a:pPr>
              <a:buNone/>
            </a:pPr>
            <a:r>
              <a:rPr lang="en-US" sz="2800" dirty="0" smtClean="0"/>
              <a:t>Affective Variables significantly influence the Communicative Language practices of students (r² of 0.191, SE of .48569) thus significant at 0.00</a:t>
            </a:r>
          </a:p>
          <a:p>
            <a:pPr>
              <a:buNone/>
            </a:pPr>
            <a:r>
              <a:rPr lang="en-US" sz="2800" dirty="0" smtClean="0"/>
              <a:t> The result indicates that a combined percent of influence is 19% with an F-ratio of 25.209. </a:t>
            </a:r>
          </a:p>
          <a:p>
            <a:pPr>
              <a:buNone/>
            </a:pPr>
            <a:r>
              <a:rPr lang="en-US" sz="2800" dirty="0" smtClean="0"/>
              <a:t>Anxiety is found to be the predictor of communicative language practices.</a:t>
            </a:r>
          </a:p>
        </p:txBody>
      </p:sp>
      <p:sp>
        <p:nvSpPr>
          <p:cNvPr id="4" name="Rectangle 3"/>
          <p:cNvSpPr/>
          <p:nvPr/>
        </p:nvSpPr>
        <p:spPr>
          <a:xfrm>
            <a:off x="304800" y="4724400"/>
            <a:ext cx="8458200" cy="1828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i="1" dirty="0" smtClean="0">
                <a:latin typeface="Arial" pitchFamily="34" charset="0"/>
                <a:cs typeface="Arial" pitchFamily="34" charset="0"/>
              </a:rPr>
              <a:t>Conclusion</a:t>
            </a:r>
          </a:p>
          <a:p>
            <a:pPr algn="just"/>
            <a:r>
              <a:rPr lang="en-US" sz="2400" b="1" i="1" dirty="0" smtClean="0">
                <a:latin typeface="Arial" pitchFamily="34" charset="0"/>
                <a:cs typeface="Arial" pitchFamily="34" charset="0"/>
              </a:rPr>
              <a:t>Affective Variables significantly influence Grade Six  Pupils’ communicative language practices and vice versa.</a:t>
            </a:r>
          </a:p>
          <a:p>
            <a:pPr algn="just"/>
            <a:endParaRPr lang="en-US" sz="24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smtClean="0">
                <a:latin typeface="Arial" pitchFamily="34" charset="0"/>
                <a:cs typeface="Arial" pitchFamily="34" charset="0"/>
              </a:rPr>
              <a:t>Recommendation</a:t>
            </a:r>
            <a:endParaRPr lang="en-US" sz="3200" b="1" dirty="0">
              <a:latin typeface="Arial" pitchFamily="34" charset="0"/>
              <a:cs typeface="Arial" pitchFamily="34" charset="0"/>
            </a:endParaRPr>
          </a:p>
        </p:txBody>
      </p:sp>
      <p:sp>
        <p:nvSpPr>
          <p:cNvPr id="3" name="Content Placeholder 2"/>
          <p:cNvSpPr>
            <a:spLocks noGrp="1"/>
          </p:cNvSpPr>
          <p:nvPr>
            <p:ph idx="1"/>
          </p:nvPr>
        </p:nvSpPr>
        <p:spPr>
          <a:xfrm>
            <a:off x="457200" y="1143000"/>
            <a:ext cx="8382000" cy="5257800"/>
          </a:xfrm>
        </p:spPr>
        <p:txBody>
          <a:bodyPr>
            <a:normAutofit fontScale="92500" lnSpcReduction="10000"/>
          </a:bodyPr>
          <a:lstStyle/>
          <a:p>
            <a:pPr marL="514350" indent="-514350" algn="just">
              <a:buAutoNum type="arabicPeriod"/>
            </a:pPr>
            <a:r>
              <a:rPr lang="en-US" i="1" dirty="0" smtClean="0">
                <a:latin typeface="Arial" pitchFamily="34" charset="0"/>
                <a:cs typeface="Arial" pitchFamily="34" charset="0"/>
              </a:rPr>
              <a:t>Department of Education officials should strengthen the training of teachers professional development that focused on boosting students’ self-confidence and motivation in learning the English language.</a:t>
            </a:r>
          </a:p>
          <a:p>
            <a:pPr marL="514350" indent="-514350" algn="just">
              <a:buNone/>
            </a:pPr>
            <a:r>
              <a:rPr lang="en-US" i="1" dirty="0" smtClean="0">
                <a:latin typeface="Arial" pitchFamily="34" charset="0"/>
                <a:cs typeface="Arial" pitchFamily="34" charset="0"/>
              </a:rPr>
              <a:t> </a:t>
            </a:r>
          </a:p>
          <a:p>
            <a:pPr algn="just">
              <a:buNone/>
            </a:pPr>
            <a:r>
              <a:rPr lang="en-US" i="1" dirty="0" smtClean="0">
                <a:latin typeface="Arial" pitchFamily="34" charset="0"/>
                <a:cs typeface="Arial" pitchFamily="34" charset="0"/>
              </a:rPr>
              <a:t>   School Administrators may plan ways to procure instructional materials to help students  develop interest, enhance their learning and increase their level of English competency.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b="1" dirty="0" smtClean="0">
                <a:latin typeface="Arial" pitchFamily="34" charset="0"/>
                <a:cs typeface="Arial" pitchFamily="34" charset="0"/>
              </a:rPr>
              <a:t>Recommendation</a:t>
            </a:r>
            <a:endParaRPr lang="en-US" sz="3200" b="1" dirty="0">
              <a:latin typeface="Arial" pitchFamily="34" charset="0"/>
              <a:cs typeface="Arial" pitchFamily="34" charset="0"/>
            </a:endParaRPr>
          </a:p>
        </p:txBody>
      </p:sp>
      <p:sp>
        <p:nvSpPr>
          <p:cNvPr id="3" name="Content Placeholder 2"/>
          <p:cNvSpPr>
            <a:spLocks noGrp="1"/>
          </p:cNvSpPr>
          <p:nvPr>
            <p:ph idx="1"/>
          </p:nvPr>
        </p:nvSpPr>
        <p:spPr>
          <a:xfrm>
            <a:off x="304800" y="838200"/>
            <a:ext cx="8458200" cy="6019800"/>
          </a:xfrm>
        </p:spPr>
        <p:txBody>
          <a:bodyPr>
            <a:noAutofit/>
          </a:bodyPr>
          <a:lstStyle/>
          <a:p>
            <a:pPr algn="just">
              <a:buNone/>
            </a:pPr>
            <a:r>
              <a:rPr lang="en-US" sz="2800" dirty="0" smtClean="0">
                <a:latin typeface="Arial" pitchFamily="34" charset="0"/>
                <a:cs typeface="Arial" pitchFamily="34" charset="0"/>
              </a:rPr>
              <a:t>2</a:t>
            </a:r>
            <a:r>
              <a:rPr lang="en-US" sz="2800" i="1" dirty="0" smtClean="0">
                <a:latin typeface="Arial" pitchFamily="34" charset="0"/>
                <a:cs typeface="Arial" pitchFamily="34" charset="0"/>
              </a:rPr>
              <a:t>.Teachers may recognize students’ positive attitude in the class to enhance their self-esteem and eventually become intrinsically motivated not only inside the classroom but also in the real-life situations. They must help and encourage their students in overcoming their affective weaknesses by engaging the students in communicative activities to improve their exposure level.</a:t>
            </a:r>
          </a:p>
          <a:p>
            <a:pPr algn="just">
              <a:buNone/>
            </a:pPr>
            <a:r>
              <a:rPr lang="en-US" sz="2800" i="1" dirty="0" smtClean="0">
                <a:latin typeface="Arial" pitchFamily="34" charset="0"/>
                <a:cs typeface="Arial" pitchFamily="34" charset="0"/>
              </a:rPr>
              <a:t> Teachers should continue to design curriculum and  interventions that will clearly establish the strong relationship between affective variables and communicative language practices.</a:t>
            </a:r>
          </a:p>
          <a:p>
            <a:pPr algn="just"/>
            <a:r>
              <a:rPr lang="en-US" sz="2800" i="1" dirty="0" smtClean="0">
                <a:latin typeface="Arial" pitchFamily="34" charset="0"/>
                <a:cs typeface="Arial" pitchFamily="34" charset="0"/>
              </a:rPr>
              <a:t>	</a:t>
            </a:r>
            <a:endParaRPr lang="en-US" sz="2800"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latin typeface="Arial" pitchFamily="34" charset="0"/>
                <a:cs typeface="Arial" pitchFamily="34" charset="0"/>
              </a:rPr>
              <a:t>Recommendation</a:t>
            </a:r>
            <a:endParaRPr lang="en-US" sz="3200" b="1" dirty="0">
              <a:latin typeface="Arial" pitchFamily="34" charset="0"/>
              <a:cs typeface="Arial" pitchFamily="34" charset="0"/>
            </a:endParaRPr>
          </a:p>
        </p:txBody>
      </p:sp>
      <p:sp>
        <p:nvSpPr>
          <p:cNvPr id="3" name="Content Placeholder 2"/>
          <p:cNvSpPr>
            <a:spLocks noGrp="1"/>
          </p:cNvSpPr>
          <p:nvPr>
            <p:ph idx="1"/>
          </p:nvPr>
        </p:nvSpPr>
        <p:spPr>
          <a:xfrm>
            <a:off x="457200" y="914400"/>
            <a:ext cx="8382000" cy="5486400"/>
          </a:xfrm>
        </p:spPr>
        <p:txBody>
          <a:bodyPr>
            <a:normAutofit fontScale="92500" lnSpcReduction="20000"/>
          </a:bodyPr>
          <a:lstStyle/>
          <a:p>
            <a:pPr algn="just">
              <a:buNone/>
            </a:pPr>
            <a:r>
              <a:rPr lang="en-US" sz="3300" i="1" dirty="0" smtClean="0">
                <a:latin typeface="Arial" pitchFamily="34" charset="0"/>
                <a:cs typeface="Arial" pitchFamily="34" charset="0"/>
              </a:rPr>
              <a:t>3.Students should explore their affective variables through communicative language practices so they will be competent in using the English language. They may continue doing desirable attitude related to English language activities to maintain or improve their communicative language skill.</a:t>
            </a:r>
          </a:p>
          <a:p>
            <a:pPr algn="just">
              <a:buNone/>
            </a:pPr>
            <a:endParaRPr lang="en-US" sz="3300" i="1" dirty="0" smtClean="0">
              <a:latin typeface="Arial" pitchFamily="34" charset="0"/>
              <a:cs typeface="Arial" pitchFamily="34" charset="0"/>
            </a:endParaRPr>
          </a:p>
          <a:p>
            <a:pPr algn="just">
              <a:buNone/>
            </a:pPr>
            <a:r>
              <a:rPr lang="en-US" sz="3300" i="1" dirty="0" smtClean="0">
                <a:latin typeface="Arial" pitchFamily="34" charset="0"/>
                <a:cs typeface="Arial" pitchFamily="34" charset="0"/>
              </a:rPr>
              <a:t>4. Since the influence of both variables to each other is only 19%, researchers should conduct investigations relevant to the study to explore the 81% of the variables that are not identified in the study.  </a:t>
            </a:r>
          </a:p>
          <a:p>
            <a:pPr algn="just"/>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ANCHOR THEORY</a:t>
            </a:r>
            <a:endParaRPr lang="en-US" b="1" dirty="0"/>
          </a:p>
        </p:txBody>
      </p:sp>
      <p:sp>
        <p:nvSpPr>
          <p:cNvPr id="3" name="Content Placeholder 2"/>
          <p:cNvSpPr>
            <a:spLocks noGrp="1"/>
          </p:cNvSpPr>
          <p:nvPr>
            <p:ph idx="1"/>
          </p:nvPr>
        </p:nvSpPr>
        <p:spPr>
          <a:xfrm>
            <a:off x="457200" y="838200"/>
            <a:ext cx="8229600" cy="5715000"/>
          </a:xfrm>
        </p:spPr>
        <p:txBody>
          <a:bodyPr/>
          <a:lstStyle/>
          <a:p>
            <a:pPr>
              <a:buNone/>
            </a:pPr>
            <a:r>
              <a:rPr lang="en-US" dirty="0" smtClean="0"/>
              <a:t>		</a:t>
            </a:r>
            <a:r>
              <a:rPr lang="en-US" sz="2800" dirty="0" smtClean="0"/>
              <a:t>This </a:t>
            </a:r>
            <a:r>
              <a:rPr lang="en-US" sz="2800" smtClean="0"/>
              <a:t>study was </a:t>
            </a:r>
            <a:r>
              <a:rPr lang="en-US" sz="2800" dirty="0" smtClean="0"/>
              <a:t>anchored on the argument of Gardner and Lambert (1959) that affective variables including anxiety, attitude and motivation could significantly influence the language learning process.</a:t>
            </a:r>
          </a:p>
          <a:p>
            <a:pPr algn="ctr">
              <a:buNone/>
            </a:pPr>
            <a:r>
              <a:rPr lang="en-US" b="1" dirty="0" smtClean="0"/>
              <a:t>CONCEPTUAL PARADIGM</a:t>
            </a:r>
          </a:p>
          <a:p>
            <a:pPr>
              <a:buNone/>
            </a:pPr>
            <a:endParaRPr lang="en-US" dirty="0"/>
          </a:p>
        </p:txBody>
      </p:sp>
      <p:sp>
        <p:nvSpPr>
          <p:cNvPr id="4" name="Rectangle 3"/>
          <p:cNvSpPr/>
          <p:nvPr/>
        </p:nvSpPr>
        <p:spPr>
          <a:xfrm>
            <a:off x="457200" y="3429000"/>
            <a:ext cx="3581400" cy="2971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smtClean="0"/>
              <a:t>Affective Variables</a:t>
            </a:r>
          </a:p>
          <a:p>
            <a:pPr algn="ctr"/>
            <a:endParaRPr lang="en-US" sz="2800" b="1" dirty="0" smtClean="0"/>
          </a:p>
          <a:p>
            <a:pPr algn="ctr"/>
            <a:endParaRPr lang="en-US" sz="2800" b="1" dirty="0" smtClean="0"/>
          </a:p>
          <a:p>
            <a:pPr algn="ctr"/>
            <a:r>
              <a:rPr lang="en-US" sz="2800" b="1" dirty="0" smtClean="0"/>
              <a:t>Anxiety</a:t>
            </a:r>
            <a:endParaRPr lang="en-US" sz="2800" b="1" dirty="0"/>
          </a:p>
          <a:p>
            <a:pPr algn="ctr"/>
            <a:r>
              <a:rPr lang="en-US" sz="2800" b="1" dirty="0" smtClean="0"/>
              <a:t>Attitude</a:t>
            </a:r>
            <a:endParaRPr lang="en-US" sz="2800" b="1" dirty="0"/>
          </a:p>
          <a:p>
            <a:pPr algn="ctr"/>
            <a:r>
              <a:rPr lang="en-US" sz="2800" b="1" dirty="0" smtClean="0"/>
              <a:t>Motivation</a:t>
            </a:r>
            <a:endParaRPr lang="en-US" sz="2800" b="1" dirty="0"/>
          </a:p>
        </p:txBody>
      </p:sp>
      <p:sp>
        <p:nvSpPr>
          <p:cNvPr id="5" name="Rectangle 4"/>
          <p:cNvSpPr/>
          <p:nvPr/>
        </p:nvSpPr>
        <p:spPr>
          <a:xfrm>
            <a:off x="4724400" y="3429000"/>
            <a:ext cx="3733800" cy="2895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smtClean="0"/>
              <a:t>Communicative Language Practices</a:t>
            </a:r>
          </a:p>
          <a:p>
            <a:pPr algn="ctr"/>
            <a:endParaRPr lang="en-US" sz="2800" b="1" dirty="0" smtClean="0"/>
          </a:p>
          <a:p>
            <a:pPr algn="ctr"/>
            <a:r>
              <a:rPr lang="en-US" sz="2800" b="1" dirty="0" smtClean="0"/>
              <a:t>Games</a:t>
            </a:r>
            <a:endParaRPr lang="en-US" sz="2800" b="1" dirty="0"/>
          </a:p>
          <a:p>
            <a:pPr algn="ctr"/>
            <a:r>
              <a:rPr lang="en-US" sz="2800" b="1" dirty="0" smtClean="0"/>
              <a:t>Role Play</a:t>
            </a:r>
            <a:endParaRPr lang="en-US" sz="2800" b="1" dirty="0"/>
          </a:p>
          <a:p>
            <a:pPr algn="ctr"/>
            <a:r>
              <a:rPr lang="en-US" sz="2800" b="1" dirty="0" smtClean="0"/>
              <a:t>Problem- Solving Tasks</a:t>
            </a:r>
            <a:endParaRPr lang="en-US" sz="2800" b="1" dirty="0"/>
          </a:p>
        </p:txBody>
      </p:sp>
      <p:cxnSp>
        <p:nvCxnSpPr>
          <p:cNvPr id="7" name="Straight Arrow Connector 6"/>
          <p:cNvCxnSpPr/>
          <p:nvPr/>
        </p:nvCxnSpPr>
        <p:spPr>
          <a:xfrm>
            <a:off x="4038600" y="49530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5867400"/>
          </a:xfrm>
        </p:spPr>
        <p:style>
          <a:lnRef idx="1">
            <a:schemeClr val="accent5"/>
          </a:lnRef>
          <a:fillRef idx="2">
            <a:schemeClr val="accent5"/>
          </a:fillRef>
          <a:effectRef idx="1">
            <a:schemeClr val="accent5"/>
          </a:effectRef>
          <a:fontRef idx="minor">
            <a:schemeClr val="dk1"/>
          </a:fontRef>
        </p:style>
        <p:txBody>
          <a:bodyPr>
            <a:normAutofit/>
          </a:bodyPr>
          <a:lstStyle/>
          <a:p>
            <a:pPr algn="ctr">
              <a:buNone/>
            </a:pPr>
            <a:endParaRPr lang="en-US" sz="6600" b="1" i="1" dirty="0" smtClean="0">
              <a:latin typeface="Brush Script MT" pitchFamily="66" charset="0"/>
            </a:endParaRPr>
          </a:p>
          <a:p>
            <a:pPr algn="ctr">
              <a:buNone/>
            </a:pPr>
            <a:r>
              <a:rPr lang="en-US" sz="7200" b="1" i="1" dirty="0" smtClean="0">
                <a:latin typeface="Bookman Old Style" pitchFamily="18" charset="0"/>
              </a:rPr>
              <a:t>Thank you!</a:t>
            </a:r>
            <a:endParaRPr lang="en-US" sz="7200" b="1" i="1" dirty="0">
              <a:latin typeface="Bookman Old Styl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latin typeface="Arial Rounded MT Bold" pitchFamily="34" charset="0"/>
              </a:rPr>
              <a:t>METHODOLOGY</a:t>
            </a:r>
            <a:endParaRPr lang="en-US" sz="3200" dirty="0">
              <a:latin typeface="Arial Rounded MT Bold" pitchFamily="34" charset="0"/>
            </a:endParaRPr>
          </a:p>
        </p:txBody>
      </p:sp>
      <p:sp>
        <p:nvSpPr>
          <p:cNvPr id="3" name="Content Placeholder 2"/>
          <p:cNvSpPr>
            <a:spLocks noGrp="1"/>
          </p:cNvSpPr>
          <p:nvPr>
            <p:ph idx="1"/>
          </p:nvPr>
        </p:nvSpPr>
        <p:spPr>
          <a:xfrm>
            <a:off x="304800" y="838200"/>
            <a:ext cx="8534400" cy="5715000"/>
          </a:xfrm>
        </p:spPr>
        <p:txBody>
          <a:bodyPr>
            <a:normAutofit fontScale="85000" lnSpcReduction="20000"/>
          </a:bodyPr>
          <a:lstStyle/>
          <a:p>
            <a:pPr>
              <a:buNone/>
            </a:pPr>
            <a:r>
              <a:rPr lang="en-US" dirty="0" smtClean="0"/>
              <a:t>Research design :  </a:t>
            </a:r>
          </a:p>
          <a:p>
            <a:pPr>
              <a:buNone/>
            </a:pPr>
            <a:r>
              <a:rPr lang="en-US" b="1" dirty="0"/>
              <a:t>	</a:t>
            </a:r>
            <a:r>
              <a:rPr lang="en-US" b="1" dirty="0" smtClean="0"/>
              <a:t>		DESCRIPTIVE-CORRELATIONAL</a:t>
            </a:r>
          </a:p>
          <a:p>
            <a:pPr>
              <a:buNone/>
            </a:pPr>
            <a:r>
              <a:rPr lang="en-US" dirty="0" smtClean="0"/>
              <a:t>Research respondents: </a:t>
            </a:r>
          </a:p>
          <a:p>
            <a:pPr>
              <a:buNone/>
            </a:pPr>
            <a:r>
              <a:rPr lang="en-US" b="1" dirty="0"/>
              <a:t>	</a:t>
            </a:r>
            <a:r>
              <a:rPr lang="en-US" b="1" dirty="0" smtClean="0"/>
              <a:t>325 GRADE SIX STUDENTS OF COMPOSTELA DISTRICT,DIVISION OF COMPOSTELA VALLEY</a:t>
            </a:r>
          </a:p>
          <a:p>
            <a:pPr>
              <a:buNone/>
            </a:pPr>
            <a:r>
              <a:rPr lang="en-US" dirty="0" smtClean="0"/>
              <a:t>Research instruments:</a:t>
            </a:r>
          </a:p>
          <a:p>
            <a:pPr>
              <a:buNone/>
            </a:pPr>
            <a:r>
              <a:rPr lang="en-US" dirty="0"/>
              <a:t>	</a:t>
            </a:r>
            <a:r>
              <a:rPr lang="en-US" dirty="0" smtClean="0"/>
              <a:t>		 </a:t>
            </a:r>
            <a:r>
              <a:rPr lang="en-US" b="1" dirty="0" smtClean="0"/>
              <a:t>ADAPTED QUESTIONNAIRES</a:t>
            </a:r>
          </a:p>
          <a:p>
            <a:pPr>
              <a:buNone/>
            </a:pPr>
            <a:r>
              <a:rPr lang="en-US" dirty="0" smtClean="0"/>
              <a:t>Data gathering procedure: </a:t>
            </a:r>
          </a:p>
          <a:p>
            <a:pPr>
              <a:buNone/>
            </a:pPr>
            <a:r>
              <a:rPr lang="en-US" dirty="0" smtClean="0"/>
              <a:t>		</a:t>
            </a:r>
            <a:r>
              <a:rPr lang="en-US" b="1" dirty="0" smtClean="0"/>
              <a:t>1.asking permission</a:t>
            </a:r>
          </a:p>
          <a:p>
            <a:pPr>
              <a:buNone/>
            </a:pPr>
            <a:r>
              <a:rPr lang="en-US" b="1" dirty="0" smtClean="0"/>
              <a:t>	       2.distribution &amp; retrieval of questionnaires</a:t>
            </a:r>
          </a:p>
          <a:p>
            <a:pPr>
              <a:buNone/>
            </a:pPr>
            <a:r>
              <a:rPr lang="en-US" b="1" dirty="0" smtClean="0"/>
              <a:t>	       3. Collation and tabulation of data</a:t>
            </a:r>
          </a:p>
          <a:p>
            <a:pPr>
              <a:buNone/>
            </a:pPr>
            <a:r>
              <a:rPr lang="en-US" dirty="0" smtClean="0"/>
              <a:t>Data analysis tools:</a:t>
            </a:r>
          </a:p>
          <a:p>
            <a:pPr>
              <a:buNone/>
            </a:pPr>
            <a:r>
              <a:rPr lang="en-US" dirty="0"/>
              <a:t>	</a:t>
            </a:r>
            <a:r>
              <a:rPr lang="en-US" dirty="0" smtClean="0"/>
              <a:t>		</a:t>
            </a:r>
            <a:r>
              <a:rPr lang="en-US" b="1" dirty="0" smtClean="0"/>
              <a:t> Mean</a:t>
            </a:r>
          </a:p>
          <a:p>
            <a:pPr>
              <a:buNone/>
            </a:pPr>
            <a:r>
              <a:rPr lang="en-US" b="1" dirty="0"/>
              <a:t>	</a:t>
            </a:r>
            <a:r>
              <a:rPr lang="en-US" b="1" dirty="0" smtClean="0"/>
              <a:t>	</a:t>
            </a:r>
            <a:r>
              <a:rPr lang="en-US" b="1" dirty="0"/>
              <a:t>	</a:t>
            </a:r>
            <a:r>
              <a:rPr lang="en-US" b="1" dirty="0" smtClean="0"/>
              <a:t>Pearson r</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r>
              <a:rPr lang="en-US" b="1" dirty="0" smtClean="0"/>
              <a:t>First Problem: </a:t>
            </a:r>
            <a:br>
              <a:rPr lang="en-US" b="1" dirty="0" smtClean="0"/>
            </a:br>
            <a:r>
              <a:rPr lang="en-US" b="1" i="1" dirty="0" smtClean="0"/>
              <a:t>What is the level of affective variables of the grade six pupils in terms of the following indicators:</a:t>
            </a:r>
            <a:br>
              <a:rPr lang="en-US" b="1" i="1" dirty="0" smtClean="0"/>
            </a:br>
            <a:r>
              <a:rPr lang="en-US" b="1" i="1" dirty="0" smtClean="0"/>
              <a:t/>
            </a:r>
            <a:br>
              <a:rPr lang="en-US" b="1" i="1" dirty="0" smtClean="0"/>
            </a:br>
            <a:r>
              <a:rPr lang="en-US" i="1" dirty="0" smtClean="0"/>
              <a:t>1.1 anxiety</a:t>
            </a:r>
            <a:br>
              <a:rPr lang="en-US" i="1" dirty="0" smtClean="0"/>
            </a:br>
            <a:r>
              <a:rPr lang="en-US" i="1" dirty="0" smtClean="0"/>
              <a:t> 1.2 attitude</a:t>
            </a:r>
            <a:br>
              <a:rPr lang="en-US" i="1" dirty="0" smtClean="0"/>
            </a:br>
            <a:r>
              <a:rPr lang="en-US" i="1" dirty="0" smtClean="0"/>
              <a:t>        1.3 motivation ?</a:t>
            </a:r>
            <a:endParaRPr lang="en-US" i="1" dirty="0"/>
          </a:p>
        </p:txBody>
      </p:sp>
      <p:sp>
        <p:nvSpPr>
          <p:cNvPr id="3" name="Content Placeholder 2"/>
          <p:cNvSpPr>
            <a:spLocks noGrp="1"/>
          </p:cNvSpPr>
          <p:nvPr>
            <p:ph idx="1"/>
          </p:nvPr>
        </p:nvSpPr>
        <p:spPr>
          <a:xfrm flipV="1">
            <a:off x="457200" y="6126163"/>
            <a:ext cx="8229600" cy="46037"/>
          </a:xfrm>
        </p:spPr>
        <p:txBody>
          <a:bodyPr>
            <a:normAutofit fontScale="25000" lnSpcReduction="20000"/>
          </a:bodyPr>
          <a:lstStyle/>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r>
              <a:rPr lang="en-US" sz="3100" b="1" dirty="0" smtClean="0">
                <a:latin typeface="Arial" pitchFamily="34" charset="0"/>
                <a:cs typeface="Arial" pitchFamily="34" charset="0"/>
              </a:rPr>
              <a:t>Level of Affective Variables of Grade Six Pupils in terms of Anxiety</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228601" y="1066800"/>
          <a:ext cx="8458198" cy="5388987"/>
        </p:xfrm>
        <a:graphic>
          <a:graphicData uri="http://schemas.openxmlformats.org/drawingml/2006/table">
            <a:tbl>
              <a:tblPr firstRow="1" bandRow="1">
                <a:tableStyleId>{5C22544A-7EE6-4342-B048-85BDC9FD1C3A}</a:tableStyleId>
              </a:tblPr>
              <a:tblGrid>
                <a:gridCol w="5638799"/>
                <a:gridCol w="626533"/>
                <a:gridCol w="861483"/>
                <a:gridCol w="1331383"/>
              </a:tblGrid>
              <a:tr h="685800">
                <a:tc>
                  <a:txBody>
                    <a:bodyPr/>
                    <a:lstStyle/>
                    <a:p>
                      <a:pPr algn="ctr"/>
                      <a:r>
                        <a:rPr lang="en-US" dirty="0" smtClean="0"/>
                        <a:t>Item</a:t>
                      </a:r>
                      <a:endParaRPr lang="en-US" dirty="0"/>
                    </a:p>
                  </a:txBody>
                  <a:tcPr/>
                </a:tc>
                <a:tc>
                  <a:txBody>
                    <a:bodyPr/>
                    <a:lstStyle/>
                    <a:p>
                      <a:pPr algn="ctr"/>
                      <a:r>
                        <a:rPr lang="en-US" dirty="0" smtClean="0"/>
                        <a:t>SD</a:t>
                      </a:r>
                      <a:endParaRPr lang="en-US" dirty="0"/>
                    </a:p>
                  </a:txBody>
                  <a:tcPr/>
                </a:tc>
                <a:tc>
                  <a:txBody>
                    <a:bodyPr/>
                    <a:lstStyle/>
                    <a:p>
                      <a:pPr algn="ctr"/>
                      <a:r>
                        <a:rPr lang="en-US" dirty="0" smtClean="0"/>
                        <a:t>Mean</a:t>
                      </a:r>
                      <a:endParaRPr lang="en-US" dirty="0"/>
                    </a:p>
                  </a:txBody>
                  <a:tcPr/>
                </a:tc>
                <a:tc>
                  <a:txBody>
                    <a:bodyPr/>
                    <a:lstStyle/>
                    <a:p>
                      <a:pPr algn="ctr"/>
                      <a:r>
                        <a:rPr lang="en-US" dirty="0" smtClean="0"/>
                        <a:t>Descriptive level</a:t>
                      </a:r>
                      <a:endParaRPr lang="en-US" dirty="0"/>
                    </a:p>
                  </a:txBody>
                  <a:tcPr/>
                </a:tc>
              </a:tr>
              <a:tr h="1301318">
                <a:tc>
                  <a:txBody>
                    <a:bodyPr/>
                    <a:lstStyle/>
                    <a:p>
                      <a:r>
                        <a:rPr lang="en-US" sz="1800" b="0" kern="1200" dirty="0" smtClean="0">
                          <a:solidFill>
                            <a:schemeClr val="dk1"/>
                          </a:solidFill>
                          <a:latin typeface="Arial" pitchFamily="34" charset="0"/>
                          <a:ea typeface="+mn-ea"/>
                          <a:cs typeface="Arial" pitchFamily="34" charset="0"/>
                        </a:rPr>
                        <a:t>1.Feeling frightened when cannot understand    </a:t>
                      </a:r>
                    </a:p>
                    <a:p>
                      <a:r>
                        <a:rPr lang="en-US" sz="1800" b="0" kern="1200" baseline="0" dirty="0" smtClean="0">
                          <a:solidFill>
                            <a:schemeClr val="dk1"/>
                          </a:solidFill>
                          <a:latin typeface="Arial" pitchFamily="34" charset="0"/>
                          <a:ea typeface="+mn-ea"/>
                          <a:cs typeface="Arial" pitchFamily="34" charset="0"/>
                        </a:rPr>
                        <a:t>    </a:t>
                      </a:r>
                      <a:r>
                        <a:rPr lang="en-US" sz="1800" b="0" kern="1200" dirty="0" smtClean="0">
                          <a:solidFill>
                            <a:schemeClr val="dk1"/>
                          </a:solidFill>
                          <a:latin typeface="Arial" pitchFamily="34" charset="0"/>
                          <a:ea typeface="+mn-ea"/>
                          <a:cs typeface="Arial" pitchFamily="34" charset="0"/>
                        </a:rPr>
                        <a:t>what the teacher is  saying in the   </a:t>
                      </a:r>
                    </a:p>
                    <a:p>
                      <a:r>
                        <a:rPr lang="en-US" sz="1800" b="0" kern="1200" dirty="0" smtClean="0">
                          <a:solidFill>
                            <a:schemeClr val="dk1"/>
                          </a:solidFill>
                          <a:latin typeface="Arial" pitchFamily="34" charset="0"/>
                          <a:ea typeface="+mn-ea"/>
                          <a:cs typeface="Arial" pitchFamily="34" charset="0"/>
                        </a:rPr>
                        <a:t>    English class</a:t>
                      </a:r>
                      <a:endParaRPr lang="en-US" b="0" dirty="0">
                        <a:latin typeface="Arial" pitchFamily="34" charset="0"/>
                        <a:cs typeface="Arial" pitchFamily="34" charset="0"/>
                      </a:endParaRPr>
                    </a:p>
                  </a:txBody>
                  <a:tcPr/>
                </a:tc>
                <a:tc>
                  <a:txBody>
                    <a:bodyPr/>
                    <a:lstStyle/>
                    <a:p>
                      <a:pPr marL="0" marR="0" algn="ctr">
                        <a:lnSpc>
                          <a:spcPct val="115000"/>
                        </a:lnSpc>
                        <a:spcBef>
                          <a:spcPts val="0"/>
                        </a:spcBef>
                        <a:spcAft>
                          <a:spcPts val="0"/>
                        </a:spcAft>
                      </a:pPr>
                      <a:r>
                        <a:rPr lang="en-US" sz="2000" b="0" dirty="0">
                          <a:latin typeface="Arial" pitchFamily="34" charset="0"/>
                          <a:ea typeface="Calibri"/>
                          <a:cs typeface="Arial" pitchFamily="34" charset="0"/>
                        </a:rPr>
                        <a:t>1.18</a:t>
                      </a:r>
                    </a:p>
                  </a:txBody>
                  <a:tcPr marL="34925" marR="34925" marT="34925" marB="34925" anchor="ctr"/>
                </a:tc>
                <a:tc>
                  <a:txBody>
                    <a:bodyPr/>
                    <a:lstStyle/>
                    <a:p>
                      <a:pPr marL="0" marR="0" algn="ctr">
                        <a:lnSpc>
                          <a:spcPct val="115000"/>
                        </a:lnSpc>
                        <a:spcBef>
                          <a:spcPts val="0"/>
                        </a:spcBef>
                        <a:spcAft>
                          <a:spcPts val="0"/>
                        </a:spcAft>
                      </a:pPr>
                      <a:r>
                        <a:rPr lang="en-US" sz="2000" b="0" dirty="0">
                          <a:latin typeface="Arial" pitchFamily="34" charset="0"/>
                          <a:ea typeface="Calibri"/>
                          <a:cs typeface="Arial" pitchFamily="34" charset="0"/>
                        </a:rPr>
                        <a:t>3.08</a:t>
                      </a:r>
                    </a:p>
                  </a:txBody>
                  <a:tcPr marL="34925" marR="34925" marT="34925" marB="34925" anchor="ctr"/>
                </a:tc>
                <a:tc>
                  <a:txBody>
                    <a:bodyPr/>
                    <a:lstStyle/>
                    <a:p>
                      <a:pPr marL="0" marR="0" algn="ctr">
                        <a:lnSpc>
                          <a:spcPct val="115000"/>
                        </a:lnSpc>
                        <a:spcBef>
                          <a:spcPts val="0"/>
                        </a:spcBef>
                        <a:spcAft>
                          <a:spcPts val="0"/>
                        </a:spcAft>
                      </a:pPr>
                      <a:r>
                        <a:rPr lang="en-US" sz="2000" b="0" dirty="0">
                          <a:latin typeface="Arial" pitchFamily="34" charset="0"/>
                          <a:ea typeface="Calibri"/>
                          <a:cs typeface="Arial" pitchFamily="34" charset="0"/>
                        </a:rPr>
                        <a:t>Moderate</a:t>
                      </a:r>
                    </a:p>
                  </a:txBody>
                  <a:tcPr marL="34925" marR="34925" marT="34925" marB="34925" anchor="ctr"/>
                </a:tc>
              </a:tr>
              <a:tr h="573809">
                <a:tc>
                  <a:txBody>
                    <a:bodyPr/>
                    <a:lstStyle/>
                    <a:p>
                      <a:r>
                        <a:rPr lang="en-US" sz="1800" b="0" kern="1200" dirty="0" smtClean="0">
                          <a:solidFill>
                            <a:schemeClr val="dk1"/>
                          </a:solidFill>
                          <a:latin typeface="Arial" pitchFamily="34" charset="0"/>
                          <a:ea typeface="+mn-ea"/>
                          <a:cs typeface="Arial" pitchFamily="34" charset="0"/>
                        </a:rPr>
                        <a:t>2.Forgetting things when gets really nervous</a:t>
                      </a:r>
                      <a:endParaRPr lang="en-US" b="0" dirty="0">
                        <a:latin typeface="Arial" pitchFamily="34" charset="0"/>
                        <a:cs typeface="Arial" pitchFamily="34" charset="0"/>
                      </a:endParaRPr>
                    </a:p>
                  </a:txBody>
                  <a:tcPr/>
                </a:tc>
                <a:tc>
                  <a:txBody>
                    <a:bodyPr/>
                    <a:lstStyle/>
                    <a:p>
                      <a:pPr marL="0" marR="0" algn="ctr">
                        <a:lnSpc>
                          <a:spcPct val="115000"/>
                        </a:lnSpc>
                        <a:spcBef>
                          <a:spcPts val="0"/>
                        </a:spcBef>
                        <a:spcAft>
                          <a:spcPts val="0"/>
                        </a:spcAft>
                      </a:pPr>
                      <a:r>
                        <a:rPr lang="en-US" sz="2000" b="0">
                          <a:latin typeface="Arial" pitchFamily="34" charset="0"/>
                          <a:ea typeface="Calibri"/>
                          <a:cs typeface="Arial" pitchFamily="34" charset="0"/>
                        </a:rPr>
                        <a:t>1.25</a:t>
                      </a:r>
                    </a:p>
                  </a:txBody>
                  <a:tcPr marL="34925" marR="34925" marT="34925" marB="34925" anchor="ctr"/>
                </a:tc>
                <a:tc>
                  <a:txBody>
                    <a:bodyPr/>
                    <a:lstStyle/>
                    <a:p>
                      <a:pPr marL="0" marR="0" algn="ctr">
                        <a:lnSpc>
                          <a:spcPct val="115000"/>
                        </a:lnSpc>
                        <a:spcBef>
                          <a:spcPts val="0"/>
                        </a:spcBef>
                        <a:spcAft>
                          <a:spcPts val="0"/>
                        </a:spcAft>
                      </a:pPr>
                      <a:r>
                        <a:rPr lang="en-US" sz="2000" b="0">
                          <a:latin typeface="Arial" pitchFamily="34" charset="0"/>
                          <a:ea typeface="Calibri"/>
                          <a:cs typeface="Arial" pitchFamily="34" charset="0"/>
                        </a:rPr>
                        <a:t>3.43</a:t>
                      </a:r>
                    </a:p>
                  </a:txBody>
                  <a:tcPr marL="34925" marR="34925" marT="34925" marB="34925" anchor="ctr"/>
                </a:tc>
                <a:tc>
                  <a:txBody>
                    <a:bodyPr/>
                    <a:lstStyle/>
                    <a:p>
                      <a:pPr marL="0" marR="0" algn="ctr">
                        <a:lnSpc>
                          <a:spcPct val="115000"/>
                        </a:lnSpc>
                        <a:spcBef>
                          <a:spcPts val="0"/>
                        </a:spcBef>
                        <a:spcAft>
                          <a:spcPts val="0"/>
                        </a:spcAft>
                      </a:pPr>
                      <a:r>
                        <a:rPr lang="en-US" sz="2000" b="0" dirty="0">
                          <a:latin typeface="Arial" pitchFamily="34" charset="0"/>
                          <a:ea typeface="Calibri"/>
                          <a:cs typeface="Arial" pitchFamily="34" charset="0"/>
                        </a:rPr>
                        <a:t>Moderate</a:t>
                      </a:r>
                    </a:p>
                  </a:txBody>
                  <a:tcPr marL="34925" marR="34925" marT="34925" marB="34925" anchor="ctr"/>
                </a:tc>
              </a:tr>
              <a:tr h="707015">
                <a:tc>
                  <a:txBody>
                    <a:bodyPr/>
                    <a:lstStyle/>
                    <a:p>
                      <a:r>
                        <a:rPr lang="en-US" sz="1800" b="0" kern="1200" dirty="0" smtClean="0">
                          <a:solidFill>
                            <a:schemeClr val="dk1"/>
                          </a:solidFill>
                          <a:latin typeface="Arial" pitchFamily="34" charset="0"/>
                          <a:ea typeface="+mn-ea"/>
                          <a:cs typeface="Arial" pitchFamily="34" charset="0"/>
                        </a:rPr>
                        <a:t>3.Feeling more tensed and nervous in English  </a:t>
                      </a:r>
                      <a:r>
                        <a:rPr lang="en-US" sz="1800" b="0" kern="1200" baseline="0" dirty="0" smtClean="0">
                          <a:solidFill>
                            <a:schemeClr val="dk1"/>
                          </a:solidFill>
                          <a:latin typeface="Arial" pitchFamily="34" charset="0"/>
                          <a:ea typeface="+mn-ea"/>
                          <a:cs typeface="Arial" pitchFamily="34" charset="0"/>
                        </a:rPr>
                        <a:t>  </a:t>
                      </a:r>
                    </a:p>
                    <a:p>
                      <a:r>
                        <a:rPr lang="en-US" sz="1800" b="0" kern="1200" baseline="0" dirty="0" smtClean="0">
                          <a:solidFill>
                            <a:schemeClr val="dk1"/>
                          </a:solidFill>
                          <a:latin typeface="Arial" pitchFamily="34" charset="0"/>
                          <a:ea typeface="+mn-ea"/>
                          <a:cs typeface="Arial" pitchFamily="34" charset="0"/>
                        </a:rPr>
                        <a:t>    c</a:t>
                      </a:r>
                      <a:r>
                        <a:rPr lang="en-US" sz="1800" b="0" kern="1200" dirty="0" smtClean="0">
                          <a:solidFill>
                            <a:schemeClr val="dk1"/>
                          </a:solidFill>
                          <a:latin typeface="Arial" pitchFamily="34" charset="0"/>
                          <a:ea typeface="+mn-ea"/>
                          <a:cs typeface="Arial" pitchFamily="34" charset="0"/>
                        </a:rPr>
                        <a:t>lass than other classes</a:t>
                      </a:r>
                      <a:endParaRPr lang="en-US" b="0" dirty="0">
                        <a:latin typeface="Arial" pitchFamily="34" charset="0"/>
                        <a:cs typeface="Arial" pitchFamily="34" charset="0"/>
                      </a:endParaRPr>
                    </a:p>
                  </a:txBody>
                  <a:tcPr/>
                </a:tc>
                <a:tc>
                  <a:txBody>
                    <a:bodyPr/>
                    <a:lstStyle/>
                    <a:p>
                      <a:pPr marL="0" marR="0" algn="ctr">
                        <a:lnSpc>
                          <a:spcPct val="115000"/>
                        </a:lnSpc>
                        <a:spcBef>
                          <a:spcPts val="0"/>
                        </a:spcBef>
                        <a:spcAft>
                          <a:spcPts val="0"/>
                        </a:spcAft>
                      </a:pPr>
                      <a:r>
                        <a:rPr lang="en-US" sz="2000" b="0">
                          <a:latin typeface="Arial" pitchFamily="34" charset="0"/>
                          <a:ea typeface="Calibri"/>
                          <a:cs typeface="Arial" pitchFamily="34" charset="0"/>
                        </a:rPr>
                        <a:t>1.24</a:t>
                      </a:r>
                    </a:p>
                  </a:txBody>
                  <a:tcPr marL="34925" marR="34925" marT="34925" marB="34925" anchor="ctr"/>
                </a:tc>
                <a:tc>
                  <a:txBody>
                    <a:bodyPr/>
                    <a:lstStyle/>
                    <a:p>
                      <a:pPr marL="0" marR="0" algn="ctr">
                        <a:lnSpc>
                          <a:spcPct val="115000"/>
                        </a:lnSpc>
                        <a:spcBef>
                          <a:spcPts val="0"/>
                        </a:spcBef>
                        <a:spcAft>
                          <a:spcPts val="0"/>
                        </a:spcAft>
                      </a:pPr>
                      <a:r>
                        <a:rPr lang="en-US" sz="2000" b="0">
                          <a:latin typeface="Arial" pitchFamily="34" charset="0"/>
                          <a:ea typeface="Calibri"/>
                          <a:cs typeface="Arial" pitchFamily="34" charset="0"/>
                        </a:rPr>
                        <a:t>2.90</a:t>
                      </a:r>
                    </a:p>
                  </a:txBody>
                  <a:tcPr marL="34925" marR="34925" marT="34925" marB="34925" anchor="ctr"/>
                </a:tc>
                <a:tc>
                  <a:txBody>
                    <a:bodyPr/>
                    <a:lstStyle/>
                    <a:p>
                      <a:pPr marL="0" marR="0" algn="ctr">
                        <a:lnSpc>
                          <a:spcPct val="115000"/>
                        </a:lnSpc>
                        <a:spcBef>
                          <a:spcPts val="0"/>
                        </a:spcBef>
                        <a:spcAft>
                          <a:spcPts val="0"/>
                        </a:spcAft>
                      </a:pPr>
                      <a:r>
                        <a:rPr lang="en-US" sz="2000" b="0" dirty="0">
                          <a:latin typeface="Arial" pitchFamily="34" charset="0"/>
                          <a:ea typeface="Calibri"/>
                          <a:cs typeface="Arial" pitchFamily="34" charset="0"/>
                        </a:rPr>
                        <a:t>Moderate</a:t>
                      </a:r>
                    </a:p>
                  </a:txBody>
                  <a:tcPr marL="34925" marR="34925" marT="34925" marB="34925" anchor="ctr"/>
                </a:tc>
              </a:tr>
              <a:tr h="707015">
                <a:tc>
                  <a:txBody>
                    <a:bodyPr/>
                    <a:lstStyle/>
                    <a:p>
                      <a:r>
                        <a:rPr lang="en-US" sz="1800" b="0" kern="1200" dirty="0" smtClean="0">
                          <a:solidFill>
                            <a:schemeClr val="dk1"/>
                          </a:solidFill>
                          <a:latin typeface="Arial" pitchFamily="34" charset="0"/>
                          <a:ea typeface="+mn-ea"/>
                          <a:cs typeface="Arial" pitchFamily="34" charset="0"/>
                        </a:rPr>
                        <a:t>4.Heart pounds when called to recite</a:t>
                      </a:r>
                      <a:endParaRPr lang="en-US" b="0" dirty="0">
                        <a:latin typeface="Arial" pitchFamily="34" charset="0"/>
                        <a:cs typeface="Arial" pitchFamily="34" charset="0"/>
                      </a:endParaRPr>
                    </a:p>
                  </a:txBody>
                  <a:tcPr/>
                </a:tc>
                <a:tc>
                  <a:txBody>
                    <a:bodyPr/>
                    <a:lstStyle/>
                    <a:p>
                      <a:pPr marL="0" marR="0" algn="ctr">
                        <a:lnSpc>
                          <a:spcPct val="115000"/>
                        </a:lnSpc>
                        <a:spcBef>
                          <a:spcPts val="0"/>
                        </a:spcBef>
                        <a:spcAft>
                          <a:spcPts val="0"/>
                        </a:spcAft>
                      </a:pPr>
                      <a:r>
                        <a:rPr lang="en-US" sz="2000" b="0">
                          <a:latin typeface="Arial" pitchFamily="34" charset="0"/>
                          <a:ea typeface="Calibri"/>
                          <a:cs typeface="Arial" pitchFamily="34" charset="0"/>
                        </a:rPr>
                        <a:t>1.21</a:t>
                      </a:r>
                    </a:p>
                  </a:txBody>
                  <a:tcPr marL="34925" marR="34925" marT="34925" marB="34925" anchor="ctr"/>
                </a:tc>
                <a:tc>
                  <a:txBody>
                    <a:bodyPr/>
                    <a:lstStyle/>
                    <a:p>
                      <a:pPr marL="0" marR="0" algn="ctr">
                        <a:lnSpc>
                          <a:spcPct val="115000"/>
                        </a:lnSpc>
                        <a:spcBef>
                          <a:spcPts val="0"/>
                        </a:spcBef>
                        <a:spcAft>
                          <a:spcPts val="0"/>
                        </a:spcAft>
                      </a:pPr>
                      <a:r>
                        <a:rPr lang="en-US" sz="2000" b="0">
                          <a:latin typeface="Arial" pitchFamily="34" charset="0"/>
                          <a:ea typeface="Calibri"/>
                          <a:cs typeface="Arial" pitchFamily="34" charset="0"/>
                        </a:rPr>
                        <a:t>3.44</a:t>
                      </a:r>
                    </a:p>
                  </a:txBody>
                  <a:tcPr marL="34925" marR="34925" marT="34925" marB="34925" anchor="ctr"/>
                </a:tc>
                <a:tc>
                  <a:txBody>
                    <a:bodyPr/>
                    <a:lstStyle/>
                    <a:p>
                      <a:pPr marL="0" marR="0" algn="ctr">
                        <a:lnSpc>
                          <a:spcPct val="115000"/>
                        </a:lnSpc>
                        <a:spcBef>
                          <a:spcPts val="0"/>
                        </a:spcBef>
                        <a:spcAft>
                          <a:spcPts val="0"/>
                        </a:spcAft>
                      </a:pPr>
                      <a:r>
                        <a:rPr lang="en-US" sz="2000" b="0" dirty="0">
                          <a:latin typeface="Arial" pitchFamily="34" charset="0"/>
                          <a:ea typeface="Calibri"/>
                          <a:cs typeface="Arial" pitchFamily="34" charset="0"/>
                        </a:rPr>
                        <a:t>Moderate</a:t>
                      </a:r>
                    </a:p>
                  </a:txBody>
                  <a:tcPr marL="34925" marR="34925" marT="34925" marB="34925" anchor="ctr"/>
                </a:tc>
              </a:tr>
              <a:tr h="707015">
                <a:tc>
                  <a:txBody>
                    <a:bodyPr/>
                    <a:lstStyle/>
                    <a:p>
                      <a:r>
                        <a:rPr lang="en-US" sz="1800" b="0" kern="1200" dirty="0" smtClean="0">
                          <a:solidFill>
                            <a:schemeClr val="dk1"/>
                          </a:solidFill>
                          <a:latin typeface="Arial" pitchFamily="34" charset="0"/>
                          <a:ea typeface="+mn-ea"/>
                          <a:cs typeface="Arial" pitchFamily="34" charset="0"/>
                        </a:rPr>
                        <a:t>5.Being afraid that other students will laugh  </a:t>
                      </a:r>
                    </a:p>
                    <a:p>
                      <a:r>
                        <a:rPr lang="en-US" sz="1800" b="0" kern="1200" baseline="0" dirty="0" smtClean="0">
                          <a:solidFill>
                            <a:schemeClr val="dk1"/>
                          </a:solidFill>
                          <a:latin typeface="Arial" pitchFamily="34" charset="0"/>
                          <a:ea typeface="+mn-ea"/>
                          <a:cs typeface="Arial" pitchFamily="34" charset="0"/>
                        </a:rPr>
                        <a:t>    w</a:t>
                      </a:r>
                      <a:r>
                        <a:rPr lang="en-US" sz="1800" b="0" kern="1200" dirty="0" smtClean="0">
                          <a:solidFill>
                            <a:schemeClr val="dk1"/>
                          </a:solidFill>
                          <a:latin typeface="Arial" pitchFamily="34" charset="0"/>
                          <a:ea typeface="+mn-ea"/>
                          <a:cs typeface="Arial" pitchFamily="34" charset="0"/>
                        </a:rPr>
                        <a:t>hen speaking in   English</a:t>
                      </a:r>
                      <a:endParaRPr lang="en-US" b="0" dirty="0">
                        <a:latin typeface="Arial" pitchFamily="34" charset="0"/>
                        <a:cs typeface="Arial" pitchFamily="34" charset="0"/>
                      </a:endParaRPr>
                    </a:p>
                  </a:txBody>
                  <a:tcPr/>
                </a:tc>
                <a:tc>
                  <a:txBody>
                    <a:bodyPr/>
                    <a:lstStyle/>
                    <a:p>
                      <a:pPr marL="0" marR="0" algn="ctr">
                        <a:lnSpc>
                          <a:spcPct val="115000"/>
                        </a:lnSpc>
                        <a:spcBef>
                          <a:spcPts val="0"/>
                        </a:spcBef>
                        <a:spcAft>
                          <a:spcPts val="0"/>
                        </a:spcAft>
                      </a:pPr>
                      <a:r>
                        <a:rPr lang="en-US" sz="2000" b="0">
                          <a:latin typeface="Arial" pitchFamily="34" charset="0"/>
                          <a:ea typeface="Calibri"/>
                          <a:cs typeface="Arial" pitchFamily="34" charset="0"/>
                        </a:rPr>
                        <a:t>1.26</a:t>
                      </a:r>
                    </a:p>
                  </a:txBody>
                  <a:tcPr marL="34925" marR="34925" marT="34925" marB="34925" anchor="ctr"/>
                </a:tc>
                <a:tc>
                  <a:txBody>
                    <a:bodyPr/>
                    <a:lstStyle/>
                    <a:p>
                      <a:pPr marL="0" marR="0" algn="ctr">
                        <a:lnSpc>
                          <a:spcPct val="115000"/>
                        </a:lnSpc>
                        <a:spcBef>
                          <a:spcPts val="0"/>
                        </a:spcBef>
                        <a:spcAft>
                          <a:spcPts val="0"/>
                        </a:spcAft>
                      </a:pPr>
                      <a:r>
                        <a:rPr lang="en-US" sz="2000" b="0">
                          <a:latin typeface="Arial" pitchFamily="34" charset="0"/>
                          <a:ea typeface="Calibri"/>
                          <a:cs typeface="Arial" pitchFamily="34" charset="0"/>
                        </a:rPr>
                        <a:t>3.24</a:t>
                      </a:r>
                    </a:p>
                  </a:txBody>
                  <a:tcPr marL="34925" marR="34925" marT="34925" marB="34925" anchor="ctr"/>
                </a:tc>
                <a:tc>
                  <a:txBody>
                    <a:bodyPr/>
                    <a:lstStyle/>
                    <a:p>
                      <a:pPr marL="0" marR="0" algn="ctr">
                        <a:lnSpc>
                          <a:spcPct val="115000"/>
                        </a:lnSpc>
                        <a:spcBef>
                          <a:spcPts val="0"/>
                        </a:spcBef>
                        <a:spcAft>
                          <a:spcPts val="0"/>
                        </a:spcAft>
                      </a:pPr>
                      <a:r>
                        <a:rPr lang="en-US" sz="2000" b="0">
                          <a:latin typeface="Arial" pitchFamily="34" charset="0"/>
                          <a:ea typeface="Calibri"/>
                          <a:cs typeface="Arial" pitchFamily="34" charset="0"/>
                        </a:rPr>
                        <a:t>Moderate</a:t>
                      </a:r>
                    </a:p>
                  </a:txBody>
                  <a:tcPr marL="34925" marR="34925" marT="34925" marB="34925" anchor="ctr"/>
                </a:tc>
              </a:tr>
              <a:tr h="707015">
                <a:tc>
                  <a:txBody>
                    <a:bodyPr/>
                    <a:lstStyle/>
                    <a:p>
                      <a:pPr algn="ctr"/>
                      <a:r>
                        <a:rPr lang="en-US" sz="1800" b="1" kern="1200" dirty="0" smtClean="0">
                          <a:solidFill>
                            <a:schemeClr val="dk1"/>
                          </a:solidFill>
                          <a:latin typeface="Arial" pitchFamily="34" charset="0"/>
                          <a:ea typeface="+mn-ea"/>
                          <a:cs typeface="Arial" pitchFamily="34" charset="0"/>
                        </a:rPr>
                        <a:t>Overall</a:t>
                      </a:r>
                      <a:endParaRPr lang="en-US" b="1" dirty="0">
                        <a:latin typeface="Arial" pitchFamily="34" charset="0"/>
                        <a:cs typeface="Arial" pitchFamily="34" charset="0"/>
                      </a:endParaRPr>
                    </a:p>
                  </a:txBody>
                  <a:tcPr/>
                </a:tc>
                <a:tc>
                  <a:txBody>
                    <a:bodyPr/>
                    <a:lstStyle/>
                    <a:p>
                      <a:pPr marL="0" marR="0" algn="ctr">
                        <a:lnSpc>
                          <a:spcPct val="115000"/>
                        </a:lnSpc>
                        <a:spcBef>
                          <a:spcPts val="0"/>
                        </a:spcBef>
                        <a:spcAft>
                          <a:spcPts val="0"/>
                        </a:spcAft>
                      </a:pPr>
                      <a:r>
                        <a:rPr lang="en-US" sz="2000" b="1" dirty="0">
                          <a:latin typeface="Arial" pitchFamily="34" charset="0"/>
                          <a:ea typeface="Calibri"/>
                          <a:cs typeface="Arial" pitchFamily="34" charset="0"/>
                        </a:rPr>
                        <a:t>0.74</a:t>
                      </a:r>
                    </a:p>
                  </a:txBody>
                  <a:tcPr marL="34925" marR="34925" marT="34925" marB="34925" anchor="ctr"/>
                </a:tc>
                <a:tc>
                  <a:txBody>
                    <a:bodyPr/>
                    <a:lstStyle/>
                    <a:p>
                      <a:pPr marL="0" marR="0" algn="ctr">
                        <a:lnSpc>
                          <a:spcPct val="115000"/>
                        </a:lnSpc>
                        <a:spcBef>
                          <a:spcPts val="0"/>
                        </a:spcBef>
                        <a:spcAft>
                          <a:spcPts val="0"/>
                        </a:spcAft>
                      </a:pPr>
                      <a:r>
                        <a:rPr lang="en-US" sz="2000" b="1" dirty="0">
                          <a:latin typeface="Arial" pitchFamily="34" charset="0"/>
                          <a:ea typeface="Calibri"/>
                          <a:cs typeface="Arial" pitchFamily="34" charset="0"/>
                        </a:rPr>
                        <a:t>3.22</a:t>
                      </a:r>
                    </a:p>
                  </a:txBody>
                  <a:tcPr marL="34925" marR="34925" marT="34925" marB="34925" anchor="ctr"/>
                </a:tc>
                <a:tc>
                  <a:txBody>
                    <a:bodyPr/>
                    <a:lstStyle/>
                    <a:p>
                      <a:pPr marL="0" marR="0" algn="ctr">
                        <a:lnSpc>
                          <a:spcPct val="115000"/>
                        </a:lnSpc>
                        <a:spcBef>
                          <a:spcPts val="0"/>
                        </a:spcBef>
                        <a:spcAft>
                          <a:spcPts val="0"/>
                        </a:spcAft>
                      </a:pPr>
                      <a:r>
                        <a:rPr lang="en-US" sz="2000" b="1" dirty="0">
                          <a:latin typeface="Arial" pitchFamily="34" charset="0"/>
                          <a:ea typeface="Calibri"/>
                          <a:cs typeface="Arial" pitchFamily="34" charset="0"/>
                        </a:rPr>
                        <a:t>Moderate</a:t>
                      </a:r>
                    </a:p>
                  </a:txBody>
                  <a:tcPr marL="34925" marR="34925" marT="34925" marB="34925"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endParaRPr lang="en-US" sz="2800" b="1" dirty="0"/>
          </a:p>
        </p:txBody>
      </p:sp>
      <p:sp>
        <p:nvSpPr>
          <p:cNvPr id="3" name="Content Placeholder 2"/>
          <p:cNvSpPr>
            <a:spLocks noGrp="1"/>
          </p:cNvSpPr>
          <p:nvPr>
            <p:ph idx="1"/>
          </p:nvPr>
        </p:nvSpPr>
        <p:spPr>
          <a:xfrm>
            <a:off x="457200" y="304800"/>
            <a:ext cx="8229600" cy="6172200"/>
          </a:xfrm>
        </p:spPr>
        <p:txBody>
          <a:bodyPr>
            <a:noAutofit/>
          </a:bodyPr>
          <a:lstStyle/>
          <a:p>
            <a:pPr>
              <a:buNone/>
            </a:pPr>
            <a:endParaRPr lang="en-US" sz="1800" dirty="0" smtClean="0">
              <a:latin typeface="Arial" pitchFamily="34" charset="0"/>
              <a:cs typeface="Arial" pitchFamily="34" charset="0"/>
            </a:endParaRPr>
          </a:p>
          <a:p>
            <a:pPr>
              <a:buNone/>
            </a:pPr>
            <a:r>
              <a:rPr lang="en-US" sz="2400" b="1" dirty="0" smtClean="0">
                <a:latin typeface="Arial" pitchFamily="34" charset="0"/>
                <a:cs typeface="Arial" pitchFamily="34" charset="0"/>
              </a:rPr>
              <a:t>1.1  </a:t>
            </a:r>
            <a:r>
              <a:rPr lang="en-US" sz="2400" b="1" i="1" dirty="0" smtClean="0">
                <a:latin typeface="Arial" pitchFamily="34" charset="0"/>
                <a:cs typeface="Arial" pitchFamily="34" charset="0"/>
              </a:rPr>
              <a:t>ANXIETY</a:t>
            </a:r>
          </a:p>
          <a:p>
            <a:pPr>
              <a:buNone/>
            </a:pPr>
            <a:endParaRPr lang="en-US" sz="2400" b="1" i="1" dirty="0" smtClean="0">
              <a:latin typeface="Arial" pitchFamily="34" charset="0"/>
              <a:cs typeface="Arial" pitchFamily="34" charset="0"/>
            </a:endParaRPr>
          </a:p>
          <a:p>
            <a:pPr>
              <a:buNone/>
            </a:pPr>
            <a:r>
              <a:rPr lang="en-US" sz="1800" b="1" dirty="0" smtClean="0">
                <a:latin typeface="Arial" pitchFamily="34" charset="0"/>
                <a:cs typeface="Arial" pitchFamily="34" charset="0"/>
              </a:rPr>
              <a:t>		1.Hearts pounding when they are called to recite   </a:t>
            </a:r>
          </a:p>
          <a:p>
            <a:pPr>
              <a:buNone/>
            </a:pPr>
            <a:r>
              <a:rPr lang="en-US" sz="1800" b="1" dirty="0" smtClean="0">
                <a:latin typeface="Arial" pitchFamily="34" charset="0"/>
                <a:cs typeface="Arial" pitchFamily="34" charset="0"/>
              </a:rPr>
              <a:t>  			</a:t>
            </a:r>
            <a:r>
              <a:rPr lang="en-US" sz="1800" b="1" dirty="0" smtClean="0">
                <a:solidFill>
                  <a:srgbClr val="002060"/>
                </a:solidFill>
                <a:latin typeface="Arial" pitchFamily="34" charset="0"/>
                <a:cs typeface="Arial" pitchFamily="34" charset="0"/>
              </a:rPr>
              <a:t> ( M-3.44, moderate)</a:t>
            </a:r>
            <a:endParaRPr lang="en-US" sz="1800" b="1" i="1" dirty="0">
              <a:solidFill>
                <a:srgbClr val="002060"/>
              </a:solidFill>
              <a:latin typeface="Arial" pitchFamily="34" charset="0"/>
              <a:cs typeface="Arial" pitchFamily="34" charset="0"/>
            </a:endParaRPr>
          </a:p>
          <a:p>
            <a:pPr>
              <a:buNone/>
            </a:pPr>
            <a:r>
              <a:rPr lang="en-US" sz="1800" b="1" dirty="0" smtClean="0">
                <a:latin typeface="Arial" pitchFamily="34" charset="0"/>
                <a:cs typeface="Arial" pitchFamily="34" charset="0"/>
              </a:rPr>
              <a:t>		2.Forgetting things when they get nervous                </a:t>
            </a:r>
          </a:p>
          <a:p>
            <a:pPr>
              <a:buNone/>
            </a:pPr>
            <a:r>
              <a:rPr lang="en-US" sz="1800" b="1" dirty="0" smtClean="0">
                <a:latin typeface="Arial" pitchFamily="34" charset="0"/>
                <a:cs typeface="Arial" pitchFamily="34" charset="0"/>
              </a:rPr>
              <a:t>			</a:t>
            </a:r>
            <a:r>
              <a:rPr lang="en-US" sz="1800" b="1" dirty="0" smtClean="0">
                <a:solidFill>
                  <a:srgbClr val="002060"/>
                </a:solidFill>
                <a:latin typeface="Arial" pitchFamily="34" charset="0"/>
                <a:cs typeface="Arial" pitchFamily="34" charset="0"/>
              </a:rPr>
              <a:t>  (M-3.43, moderate)</a:t>
            </a:r>
          </a:p>
          <a:p>
            <a:pPr>
              <a:buNone/>
            </a:pPr>
            <a:r>
              <a:rPr lang="en-US" sz="1800" dirty="0" smtClean="0">
                <a:latin typeface="Arial" pitchFamily="34" charset="0"/>
                <a:cs typeface="Arial" pitchFamily="34" charset="0"/>
              </a:rPr>
              <a:t>		3</a:t>
            </a:r>
            <a:r>
              <a:rPr lang="en-US" sz="1800" b="1" dirty="0" smtClean="0">
                <a:latin typeface="Arial" pitchFamily="34" charset="0"/>
                <a:cs typeface="Arial" pitchFamily="34" charset="0"/>
              </a:rPr>
              <a:t>. Being afraid that other students will laugh when speaking  </a:t>
            </a:r>
          </a:p>
          <a:p>
            <a:pPr>
              <a:buNone/>
            </a:pPr>
            <a:r>
              <a:rPr lang="en-US" sz="1800" b="1" dirty="0">
                <a:latin typeface="Arial" pitchFamily="34" charset="0"/>
                <a:cs typeface="Arial" pitchFamily="34" charset="0"/>
              </a:rPr>
              <a:t> </a:t>
            </a:r>
            <a:r>
              <a:rPr lang="en-US" sz="1800" b="1" dirty="0" smtClean="0">
                <a:latin typeface="Arial" pitchFamily="34" charset="0"/>
                <a:cs typeface="Arial" pitchFamily="34" charset="0"/>
              </a:rPr>
              <a:t>  		    in English                                                                  </a:t>
            </a:r>
            <a:r>
              <a:rPr lang="en-US" sz="1800" b="1" i="1" dirty="0" smtClean="0">
                <a:latin typeface="Arial" pitchFamily="34" charset="0"/>
                <a:cs typeface="Arial" pitchFamily="34" charset="0"/>
              </a:rPr>
              <a:t> </a:t>
            </a:r>
          </a:p>
          <a:p>
            <a:pPr>
              <a:buNone/>
            </a:pPr>
            <a:r>
              <a:rPr lang="en-US" sz="1800" b="1" i="1" dirty="0" smtClean="0">
                <a:latin typeface="Arial" pitchFamily="34" charset="0"/>
                <a:cs typeface="Arial" pitchFamily="34" charset="0"/>
              </a:rPr>
              <a:t> 			</a:t>
            </a:r>
            <a:r>
              <a:rPr lang="en-US" sz="1800" b="1" dirty="0" smtClean="0">
                <a:solidFill>
                  <a:srgbClr val="002060"/>
                </a:solidFill>
                <a:latin typeface="Arial" pitchFamily="34" charset="0"/>
                <a:cs typeface="Arial" pitchFamily="34" charset="0"/>
              </a:rPr>
              <a:t>(M-3.24, moderate)</a:t>
            </a:r>
            <a:r>
              <a:rPr lang="en-US" sz="1800" b="1" i="1" dirty="0" smtClean="0">
                <a:solidFill>
                  <a:srgbClr val="002060"/>
                </a:solidFill>
                <a:latin typeface="Arial" pitchFamily="34" charset="0"/>
                <a:cs typeface="Arial" pitchFamily="34" charset="0"/>
              </a:rPr>
              <a:t>  </a:t>
            </a:r>
          </a:p>
          <a:p>
            <a:pPr>
              <a:buNone/>
            </a:pPr>
            <a:r>
              <a:rPr lang="en-US" sz="1800" b="1" dirty="0" smtClean="0">
                <a:latin typeface="Arial" pitchFamily="34" charset="0"/>
                <a:cs typeface="Arial" pitchFamily="34" charset="0"/>
              </a:rPr>
              <a:t>		4. Feeling frightened when having difficulty understanding the 	    teacher’s words during the class                                              </a:t>
            </a:r>
          </a:p>
          <a:p>
            <a:pPr>
              <a:buNone/>
            </a:pPr>
            <a:r>
              <a:rPr lang="en-US" sz="1800" b="1" dirty="0" smtClean="0">
                <a:latin typeface="Arial" pitchFamily="34" charset="0"/>
                <a:cs typeface="Arial" pitchFamily="34" charset="0"/>
              </a:rPr>
              <a:t>  			</a:t>
            </a:r>
            <a:r>
              <a:rPr lang="en-US" sz="1800" b="1" dirty="0" smtClean="0">
                <a:solidFill>
                  <a:srgbClr val="002060"/>
                </a:solidFill>
                <a:latin typeface="Arial" pitchFamily="34" charset="0"/>
                <a:cs typeface="Arial" pitchFamily="34" charset="0"/>
              </a:rPr>
              <a:t> (M-3.08, moderate)</a:t>
            </a:r>
          </a:p>
          <a:p>
            <a:pPr>
              <a:buNone/>
            </a:pPr>
            <a:r>
              <a:rPr lang="en-US" sz="1800" b="1" dirty="0" smtClean="0">
                <a:latin typeface="Arial" pitchFamily="34" charset="0"/>
                <a:cs typeface="Arial" pitchFamily="34" charset="0"/>
              </a:rPr>
              <a:t>		5.Feeling more tensed and nervous in their English class than  	   other subjects                                                                        </a:t>
            </a:r>
          </a:p>
          <a:p>
            <a:pPr>
              <a:buNone/>
            </a:pPr>
            <a:r>
              <a:rPr lang="en-US" sz="1800" b="1" dirty="0" smtClean="0">
                <a:latin typeface="Arial" pitchFamily="34" charset="0"/>
                <a:cs typeface="Arial" pitchFamily="34" charset="0"/>
              </a:rPr>
              <a:t>  			</a:t>
            </a:r>
            <a:r>
              <a:rPr lang="en-US" sz="1800" b="1" dirty="0" smtClean="0">
                <a:solidFill>
                  <a:srgbClr val="002060"/>
                </a:solidFill>
                <a:latin typeface="Arial" pitchFamily="34" charset="0"/>
                <a:cs typeface="Arial" pitchFamily="34" charset="0"/>
              </a:rPr>
              <a:t>(M-2.90, moderate</a:t>
            </a:r>
            <a:r>
              <a:rPr lang="en-US" sz="1800" dirty="0" smtClean="0">
                <a:latin typeface="Arial" pitchFamily="34" charset="0"/>
                <a:cs typeface="Arial" pitchFamily="34" charset="0"/>
              </a:rPr>
              <a:t>)</a:t>
            </a:r>
          </a:p>
          <a:p>
            <a:pPr>
              <a:buNone/>
            </a:pPr>
            <a:endParaRPr lang="en-US" sz="1800" b="1" i="1" dirty="0" smtClean="0">
              <a:latin typeface="Arial" pitchFamily="34" charset="0"/>
              <a:cs typeface="Arial" pitchFamily="34" charset="0"/>
            </a:endParaRPr>
          </a:p>
          <a:p>
            <a:pPr>
              <a:buNone/>
            </a:pPr>
            <a:r>
              <a:rPr lang="en-US" sz="1800" b="1" i="1" dirty="0">
                <a:latin typeface="Arial" pitchFamily="34" charset="0"/>
                <a:cs typeface="Arial" pitchFamily="34" charset="0"/>
              </a:rPr>
              <a:t>	</a:t>
            </a:r>
            <a:r>
              <a:rPr lang="en-US" sz="1800" b="1" i="1" dirty="0" smtClean="0">
                <a:latin typeface="Arial" pitchFamily="34" charset="0"/>
                <a:cs typeface="Arial" pitchFamily="34" charset="0"/>
              </a:rPr>
              <a:t>	</a:t>
            </a:r>
            <a:endParaRPr lang="en-US" sz="1800" b="1" i="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2400" b="1" dirty="0" smtClean="0">
                <a:latin typeface="Arial" pitchFamily="34" charset="0"/>
                <a:cs typeface="Arial" pitchFamily="34" charset="0"/>
              </a:rPr>
              <a:t>Level of Affective Variables of Grade Six Pupils in terms of Attitude</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endParaRPr lang="en-US" sz="2400" dirty="0">
              <a:latin typeface="Arial" pitchFamily="34" charset="0"/>
              <a:cs typeface="Arial" pitchFamily="34" charset="0"/>
            </a:endParaRPr>
          </a:p>
        </p:txBody>
      </p:sp>
      <p:graphicFrame>
        <p:nvGraphicFramePr>
          <p:cNvPr id="4" name="Content Placeholder 3"/>
          <p:cNvGraphicFramePr>
            <a:graphicFrameLocks noGrp="1"/>
          </p:cNvGraphicFramePr>
          <p:nvPr>
            <p:ph idx="1"/>
          </p:nvPr>
        </p:nvGraphicFramePr>
        <p:xfrm>
          <a:off x="457200" y="1066800"/>
          <a:ext cx="8229600" cy="5653570"/>
        </p:xfrm>
        <a:graphic>
          <a:graphicData uri="http://schemas.openxmlformats.org/drawingml/2006/table">
            <a:tbl>
              <a:tblPr firstRow="1" bandRow="1">
                <a:tableStyleId>{5C22544A-7EE6-4342-B048-85BDC9FD1C3A}</a:tableStyleId>
              </a:tblPr>
              <a:tblGrid>
                <a:gridCol w="5257800"/>
                <a:gridCol w="685800"/>
                <a:gridCol w="914400"/>
                <a:gridCol w="1371600"/>
              </a:tblGrid>
              <a:tr h="772886">
                <a:tc>
                  <a:txBody>
                    <a:bodyPr/>
                    <a:lstStyle/>
                    <a:p>
                      <a:pPr algn="ctr"/>
                      <a:r>
                        <a:rPr lang="en-US" dirty="0" smtClean="0"/>
                        <a:t>Item</a:t>
                      </a:r>
                      <a:endParaRPr lang="en-US" dirty="0"/>
                    </a:p>
                  </a:txBody>
                  <a:tcPr/>
                </a:tc>
                <a:tc>
                  <a:txBody>
                    <a:bodyPr/>
                    <a:lstStyle/>
                    <a:p>
                      <a:pPr algn="ctr"/>
                      <a:r>
                        <a:rPr lang="en-US" dirty="0" smtClean="0"/>
                        <a:t>SD</a:t>
                      </a:r>
                      <a:endParaRPr lang="en-US" dirty="0"/>
                    </a:p>
                  </a:txBody>
                  <a:tcPr/>
                </a:tc>
                <a:tc>
                  <a:txBody>
                    <a:bodyPr/>
                    <a:lstStyle/>
                    <a:p>
                      <a:pPr algn="ctr"/>
                      <a:r>
                        <a:rPr lang="en-US" dirty="0" smtClean="0"/>
                        <a:t>Mean</a:t>
                      </a:r>
                      <a:endParaRPr lang="en-US" dirty="0"/>
                    </a:p>
                  </a:txBody>
                  <a:tcPr/>
                </a:tc>
                <a:tc>
                  <a:txBody>
                    <a:bodyPr/>
                    <a:lstStyle/>
                    <a:p>
                      <a:pPr algn="ctr"/>
                      <a:r>
                        <a:rPr lang="en-US" dirty="0" smtClean="0"/>
                        <a:t>Descriptive</a:t>
                      </a:r>
                      <a:r>
                        <a:rPr lang="en-US" baseline="0" dirty="0" smtClean="0"/>
                        <a:t> Level</a:t>
                      </a:r>
                      <a:endParaRPr lang="en-US" dirty="0"/>
                    </a:p>
                  </a:txBody>
                  <a:tcPr/>
                </a:tc>
              </a:tr>
              <a:tr h="772886">
                <a:tc>
                  <a:txBody>
                    <a:bodyPr/>
                    <a:lstStyle/>
                    <a:p>
                      <a:pPr marL="0" marR="0" algn="l">
                        <a:lnSpc>
                          <a:spcPct val="115000"/>
                        </a:lnSpc>
                        <a:spcBef>
                          <a:spcPts val="0"/>
                        </a:spcBef>
                        <a:spcAft>
                          <a:spcPts val="0"/>
                        </a:spcAft>
                      </a:pPr>
                      <a:r>
                        <a:rPr lang="en-US" sz="1800" dirty="0">
                          <a:latin typeface="Arial" pitchFamily="34" charset="0"/>
                          <a:ea typeface="Calibri"/>
                          <a:cs typeface="Arial" pitchFamily="34" charset="0"/>
                        </a:rPr>
                        <a:t> 1.Being a good English language   learner</a:t>
                      </a:r>
                    </a:p>
                  </a:txBody>
                  <a:tcPr marL="34925" marR="34925" marT="34925" marB="34925" anchor="ctr"/>
                </a:tc>
                <a:tc>
                  <a:txBody>
                    <a:bodyPr/>
                    <a:lstStyle/>
                    <a:p>
                      <a:pPr marL="0" marR="0" algn="ctr">
                        <a:lnSpc>
                          <a:spcPct val="115000"/>
                        </a:lnSpc>
                        <a:spcBef>
                          <a:spcPts val="0"/>
                        </a:spcBef>
                        <a:spcAft>
                          <a:spcPts val="0"/>
                        </a:spcAft>
                      </a:pPr>
                      <a:r>
                        <a:rPr lang="en-US" sz="1800" dirty="0">
                          <a:latin typeface="Arial" pitchFamily="34" charset="0"/>
                          <a:ea typeface="Calibri"/>
                          <a:cs typeface="Arial" pitchFamily="34" charset="0"/>
                        </a:rPr>
                        <a:t>1.03</a:t>
                      </a:r>
                    </a:p>
                  </a:txBody>
                  <a:tcPr marL="34925" marR="34925" marT="34925" marB="34925" anchor="ctr"/>
                </a:tc>
                <a:tc>
                  <a:txBody>
                    <a:bodyPr/>
                    <a:lstStyle/>
                    <a:p>
                      <a:pPr marL="0" marR="0" algn="ctr">
                        <a:lnSpc>
                          <a:spcPct val="115000"/>
                        </a:lnSpc>
                        <a:spcBef>
                          <a:spcPts val="0"/>
                        </a:spcBef>
                        <a:spcAft>
                          <a:spcPts val="0"/>
                        </a:spcAft>
                      </a:pPr>
                      <a:r>
                        <a:rPr lang="en-US" sz="1800" dirty="0">
                          <a:latin typeface="Arial" pitchFamily="34" charset="0"/>
                          <a:ea typeface="Calibri"/>
                          <a:cs typeface="Arial" pitchFamily="34" charset="0"/>
                        </a:rPr>
                        <a:t>3.21</a:t>
                      </a:r>
                    </a:p>
                  </a:txBody>
                  <a:tcPr marL="34925" marR="34925" marT="34925" marB="34925" anchor="ctr"/>
                </a:tc>
                <a:tc>
                  <a:txBody>
                    <a:bodyPr/>
                    <a:lstStyle/>
                    <a:p>
                      <a:pPr marL="0" marR="0" algn="ctr">
                        <a:lnSpc>
                          <a:spcPct val="115000"/>
                        </a:lnSpc>
                        <a:spcBef>
                          <a:spcPts val="0"/>
                        </a:spcBef>
                        <a:spcAft>
                          <a:spcPts val="0"/>
                        </a:spcAft>
                      </a:pPr>
                      <a:r>
                        <a:rPr lang="en-US" sz="1800">
                          <a:latin typeface="Arial" pitchFamily="34" charset="0"/>
                          <a:ea typeface="Calibri"/>
                          <a:cs typeface="Arial" pitchFamily="34" charset="0"/>
                        </a:rPr>
                        <a:t>Moderate</a:t>
                      </a:r>
                    </a:p>
                  </a:txBody>
                  <a:tcPr marL="34925" marR="34925" marT="34925" marB="34925" anchor="ctr"/>
                </a:tc>
              </a:tr>
              <a:tr h="772886">
                <a:tc>
                  <a:txBody>
                    <a:bodyPr/>
                    <a:lstStyle/>
                    <a:p>
                      <a:pPr marL="0" marR="0" algn="l">
                        <a:lnSpc>
                          <a:spcPct val="115000"/>
                        </a:lnSpc>
                        <a:spcBef>
                          <a:spcPts val="0"/>
                        </a:spcBef>
                        <a:spcAft>
                          <a:spcPts val="0"/>
                        </a:spcAft>
                      </a:pPr>
                      <a:r>
                        <a:rPr lang="en-US" sz="1800" dirty="0">
                          <a:latin typeface="Arial" pitchFamily="34" charset="0"/>
                          <a:ea typeface="Calibri"/>
                          <a:cs typeface="Arial" pitchFamily="34" charset="0"/>
                        </a:rPr>
                        <a:t> 2.Having high English language learning aptitude</a:t>
                      </a:r>
                    </a:p>
                  </a:txBody>
                  <a:tcPr marL="34925" marR="34925" marT="34925" marB="34925" anchor="ctr"/>
                </a:tc>
                <a:tc>
                  <a:txBody>
                    <a:bodyPr/>
                    <a:lstStyle/>
                    <a:p>
                      <a:pPr marL="0" marR="0" algn="ctr">
                        <a:lnSpc>
                          <a:spcPct val="115000"/>
                        </a:lnSpc>
                        <a:spcBef>
                          <a:spcPts val="0"/>
                        </a:spcBef>
                        <a:spcAft>
                          <a:spcPts val="0"/>
                        </a:spcAft>
                      </a:pPr>
                      <a:r>
                        <a:rPr lang="en-US" sz="1800">
                          <a:latin typeface="Arial" pitchFamily="34" charset="0"/>
                          <a:ea typeface="Calibri"/>
                          <a:cs typeface="Arial" pitchFamily="34" charset="0"/>
                        </a:rPr>
                        <a:t>1.00</a:t>
                      </a:r>
                    </a:p>
                  </a:txBody>
                  <a:tcPr marL="34925" marR="34925" marT="34925" marB="34925" anchor="ctr"/>
                </a:tc>
                <a:tc>
                  <a:txBody>
                    <a:bodyPr/>
                    <a:lstStyle/>
                    <a:p>
                      <a:pPr marL="0" marR="0" algn="ctr">
                        <a:lnSpc>
                          <a:spcPct val="115000"/>
                        </a:lnSpc>
                        <a:spcBef>
                          <a:spcPts val="0"/>
                        </a:spcBef>
                        <a:spcAft>
                          <a:spcPts val="0"/>
                        </a:spcAft>
                      </a:pPr>
                      <a:r>
                        <a:rPr lang="en-US" sz="1800" dirty="0">
                          <a:latin typeface="Arial" pitchFamily="34" charset="0"/>
                          <a:ea typeface="Calibri"/>
                          <a:cs typeface="Arial" pitchFamily="34" charset="0"/>
                        </a:rPr>
                        <a:t>3.03</a:t>
                      </a:r>
                    </a:p>
                  </a:txBody>
                  <a:tcPr marL="34925" marR="34925" marT="34925" marB="34925" anchor="ctr"/>
                </a:tc>
                <a:tc>
                  <a:txBody>
                    <a:bodyPr/>
                    <a:lstStyle/>
                    <a:p>
                      <a:pPr marL="0" marR="0" algn="ctr">
                        <a:lnSpc>
                          <a:spcPct val="115000"/>
                        </a:lnSpc>
                        <a:spcBef>
                          <a:spcPts val="0"/>
                        </a:spcBef>
                        <a:spcAft>
                          <a:spcPts val="0"/>
                        </a:spcAft>
                      </a:pPr>
                      <a:r>
                        <a:rPr lang="en-US" sz="1800" dirty="0">
                          <a:latin typeface="Arial" pitchFamily="34" charset="0"/>
                          <a:ea typeface="Calibri"/>
                          <a:cs typeface="Arial" pitchFamily="34" charset="0"/>
                        </a:rPr>
                        <a:t>Moderate</a:t>
                      </a:r>
                    </a:p>
                  </a:txBody>
                  <a:tcPr marL="34925" marR="34925" marT="34925" marB="34925" anchor="ctr"/>
                </a:tc>
              </a:tr>
              <a:tr h="772886">
                <a:tc>
                  <a:txBody>
                    <a:bodyPr/>
                    <a:lstStyle/>
                    <a:p>
                      <a:pPr marL="0" marR="0" algn="l">
                        <a:lnSpc>
                          <a:spcPct val="115000"/>
                        </a:lnSpc>
                        <a:spcBef>
                          <a:spcPts val="0"/>
                        </a:spcBef>
                        <a:spcAft>
                          <a:spcPts val="0"/>
                        </a:spcAft>
                      </a:pPr>
                      <a:r>
                        <a:rPr lang="en-US" sz="1800" b="1" dirty="0">
                          <a:latin typeface="Arial" pitchFamily="34" charset="0"/>
                          <a:ea typeface="Calibri"/>
                          <a:cs typeface="Arial" pitchFamily="34" charset="0"/>
                        </a:rPr>
                        <a:t> </a:t>
                      </a:r>
                      <a:r>
                        <a:rPr lang="en-US" sz="1800" b="0" dirty="0">
                          <a:latin typeface="Arial" pitchFamily="34" charset="0"/>
                          <a:ea typeface="Calibri"/>
                          <a:cs typeface="Arial" pitchFamily="34" charset="0"/>
                        </a:rPr>
                        <a:t>3.Having ideas about how to go about learning the English language</a:t>
                      </a:r>
                    </a:p>
                  </a:txBody>
                  <a:tcPr marL="34925" marR="34925" marT="34925" marB="34925" anchor="ctr"/>
                </a:tc>
                <a:tc>
                  <a:txBody>
                    <a:bodyPr/>
                    <a:lstStyle/>
                    <a:p>
                      <a:pPr marL="0" marR="0" algn="ctr">
                        <a:lnSpc>
                          <a:spcPct val="115000"/>
                        </a:lnSpc>
                        <a:spcBef>
                          <a:spcPts val="0"/>
                        </a:spcBef>
                        <a:spcAft>
                          <a:spcPts val="0"/>
                        </a:spcAft>
                      </a:pPr>
                      <a:r>
                        <a:rPr lang="en-US" sz="1800">
                          <a:latin typeface="Arial" pitchFamily="34" charset="0"/>
                          <a:ea typeface="Calibri"/>
                          <a:cs typeface="Arial" pitchFamily="34" charset="0"/>
                        </a:rPr>
                        <a:t>0.93</a:t>
                      </a:r>
                    </a:p>
                  </a:txBody>
                  <a:tcPr marL="34925" marR="34925" marT="34925" marB="34925" anchor="ctr"/>
                </a:tc>
                <a:tc>
                  <a:txBody>
                    <a:bodyPr/>
                    <a:lstStyle/>
                    <a:p>
                      <a:pPr marL="0" marR="0" algn="ctr">
                        <a:lnSpc>
                          <a:spcPct val="115000"/>
                        </a:lnSpc>
                        <a:spcBef>
                          <a:spcPts val="0"/>
                        </a:spcBef>
                        <a:spcAft>
                          <a:spcPts val="0"/>
                        </a:spcAft>
                      </a:pPr>
                      <a:r>
                        <a:rPr lang="en-US" sz="1800">
                          <a:latin typeface="Arial" pitchFamily="34" charset="0"/>
                          <a:ea typeface="Calibri"/>
                          <a:cs typeface="Arial" pitchFamily="34" charset="0"/>
                        </a:rPr>
                        <a:t>3.49</a:t>
                      </a:r>
                    </a:p>
                  </a:txBody>
                  <a:tcPr marL="34925" marR="34925" marT="34925" marB="34925" anchor="ctr"/>
                </a:tc>
                <a:tc>
                  <a:txBody>
                    <a:bodyPr/>
                    <a:lstStyle/>
                    <a:p>
                      <a:pPr marL="0" marR="0" algn="ctr">
                        <a:lnSpc>
                          <a:spcPct val="115000"/>
                        </a:lnSpc>
                        <a:spcBef>
                          <a:spcPts val="0"/>
                        </a:spcBef>
                        <a:spcAft>
                          <a:spcPts val="0"/>
                        </a:spcAft>
                      </a:pPr>
                      <a:r>
                        <a:rPr lang="en-US" sz="1800" dirty="0">
                          <a:latin typeface="Arial" pitchFamily="34" charset="0"/>
                          <a:ea typeface="Calibri"/>
                          <a:cs typeface="Arial" pitchFamily="34" charset="0"/>
                        </a:rPr>
                        <a:t>Moderate</a:t>
                      </a:r>
                    </a:p>
                  </a:txBody>
                  <a:tcPr marL="34925" marR="34925" marT="34925" marB="34925" anchor="ctr"/>
                </a:tc>
              </a:tr>
              <a:tr h="772886">
                <a:tc>
                  <a:txBody>
                    <a:bodyPr/>
                    <a:lstStyle/>
                    <a:p>
                      <a:pPr marL="0" marR="0" algn="l">
                        <a:lnSpc>
                          <a:spcPct val="115000"/>
                        </a:lnSpc>
                        <a:spcBef>
                          <a:spcPts val="0"/>
                        </a:spcBef>
                        <a:spcAft>
                          <a:spcPts val="0"/>
                        </a:spcAft>
                      </a:pPr>
                      <a:r>
                        <a:rPr lang="en-US" sz="1800" dirty="0">
                          <a:latin typeface="Arial" pitchFamily="34" charset="0"/>
                          <a:ea typeface="Calibri"/>
                          <a:cs typeface="Arial" pitchFamily="34" charset="0"/>
                        </a:rPr>
                        <a:t> 4.Not worrying a lot about making mistakes in speaking English   </a:t>
                      </a:r>
                    </a:p>
                    <a:p>
                      <a:pPr marL="0" marR="0" algn="l">
                        <a:lnSpc>
                          <a:spcPct val="115000"/>
                        </a:lnSpc>
                        <a:spcBef>
                          <a:spcPts val="0"/>
                        </a:spcBef>
                        <a:spcAft>
                          <a:spcPts val="0"/>
                        </a:spcAft>
                      </a:pPr>
                      <a:r>
                        <a:rPr lang="en-US" sz="1800" dirty="0">
                          <a:latin typeface="Arial" pitchFamily="34" charset="0"/>
                          <a:ea typeface="Calibri"/>
                          <a:cs typeface="Arial" pitchFamily="34" charset="0"/>
                        </a:rPr>
                        <a:t>    language</a:t>
                      </a:r>
                    </a:p>
                  </a:txBody>
                  <a:tcPr marL="34925" marR="34925" marT="34925" marB="34925" anchor="ctr"/>
                </a:tc>
                <a:tc>
                  <a:txBody>
                    <a:bodyPr/>
                    <a:lstStyle/>
                    <a:p>
                      <a:pPr marL="0" marR="0" algn="ctr">
                        <a:lnSpc>
                          <a:spcPct val="115000"/>
                        </a:lnSpc>
                        <a:spcBef>
                          <a:spcPts val="0"/>
                        </a:spcBef>
                        <a:spcAft>
                          <a:spcPts val="0"/>
                        </a:spcAft>
                      </a:pPr>
                      <a:r>
                        <a:rPr lang="en-US" sz="1800">
                          <a:latin typeface="Arial" pitchFamily="34" charset="0"/>
                          <a:ea typeface="Calibri"/>
                          <a:cs typeface="Arial" pitchFamily="34" charset="0"/>
                        </a:rPr>
                        <a:t>1.26</a:t>
                      </a:r>
                    </a:p>
                  </a:txBody>
                  <a:tcPr marL="34925" marR="34925" marT="34925" marB="34925" anchor="ctr"/>
                </a:tc>
                <a:tc>
                  <a:txBody>
                    <a:bodyPr/>
                    <a:lstStyle/>
                    <a:p>
                      <a:pPr marL="0" marR="0" algn="ctr">
                        <a:lnSpc>
                          <a:spcPct val="115000"/>
                        </a:lnSpc>
                        <a:spcBef>
                          <a:spcPts val="0"/>
                        </a:spcBef>
                        <a:spcAft>
                          <a:spcPts val="0"/>
                        </a:spcAft>
                      </a:pPr>
                      <a:r>
                        <a:rPr lang="en-US" sz="1800">
                          <a:latin typeface="Arial" pitchFamily="34" charset="0"/>
                          <a:ea typeface="Calibri"/>
                          <a:cs typeface="Arial" pitchFamily="34" charset="0"/>
                        </a:rPr>
                        <a:t>3.12</a:t>
                      </a:r>
                    </a:p>
                  </a:txBody>
                  <a:tcPr marL="34925" marR="34925" marT="34925" marB="34925" anchor="ctr"/>
                </a:tc>
                <a:tc>
                  <a:txBody>
                    <a:bodyPr/>
                    <a:lstStyle/>
                    <a:p>
                      <a:pPr marL="0" marR="0" algn="ctr">
                        <a:lnSpc>
                          <a:spcPct val="115000"/>
                        </a:lnSpc>
                        <a:spcBef>
                          <a:spcPts val="0"/>
                        </a:spcBef>
                        <a:spcAft>
                          <a:spcPts val="0"/>
                        </a:spcAft>
                      </a:pPr>
                      <a:r>
                        <a:rPr lang="en-US" sz="1800" dirty="0">
                          <a:latin typeface="Arial" pitchFamily="34" charset="0"/>
                          <a:ea typeface="Calibri"/>
                          <a:cs typeface="Arial" pitchFamily="34" charset="0"/>
                        </a:rPr>
                        <a:t>Moderate</a:t>
                      </a:r>
                    </a:p>
                  </a:txBody>
                  <a:tcPr marL="34925" marR="34925" marT="34925" marB="34925" anchor="ctr"/>
                </a:tc>
              </a:tr>
              <a:tr h="772886">
                <a:tc>
                  <a:txBody>
                    <a:bodyPr/>
                    <a:lstStyle/>
                    <a:p>
                      <a:pPr marL="0" marR="0" algn="l">
                        <a:lnSpc>
                          <a:spcPct val="115000"/>
                        </a:lnSpc>
                        <a:spcBef>
                          <a:spcPts val="0"/>
                        </a:spcBef>
                        <a:spcAft>
                          <a:spcPts val="0"/>
                        </a:spcAft>
                      </a:pPr>
                      <a:r>
                        <a:rPr lang="en-US" sz="1800" dirty="0">
                          <a:latin typeface="Arial" pitchFamily="34" charset="0"/>
                          <a:ea typeface="Calibri"/>
                          <a:cs typeface="Arial" pitchFamily="34" charset="0"/>
                        </a:rPr>
                        <a:t> 5.Able to do impersonations of famous  people</a:t>
                      </a:r>
                    </a:p>
                  </a:txBody>
                  <a:tcPr marL="34925" marR="34925" marT="34925" marB="34925" anchor="ctr"/>
                </a:tc>
                <a:tc>
                  <a:txBody>
                    <a:bodyPr/>
                    <a:lstStyle/>
                    <a:p>
                      <a:pPr marL="0" marR="0" algn="ctr">
                        <a:lnSpc>
                          <a:spcPct val="115000"/>
                        </a:lnSpc>
                        <a:spcBef>
                          <a:spcPts val="0"/>
                        </a:spcBef>
                        <a:spcAft>
                          <a:spcPts val="0"/>
                        </a:spcAft>
                      </a:pPr>
                      <a:r>
                        <a:rPr lang="en-US" sz="1800">
                          <a:latin typeface="Arial" pitchFamily="34" charset="0"/>
                          <a:ea typeface="Calibri"/>
                          <a:cs typeface="Arial" pitchFamily="34" charset="0"/>
                        </a:rPr>
                        <a:t>1.13</a:t>
                      </a:r>
                    </a:p>
                  </a:txBody>
                  <a:tcPr marL="34925" marR="34925" marT="34925" marB="34925" anchor="ctr"/>
                </a:tc>
                <a:tc>
                  <a:txBody>
                    <a:bodyPr/>
                    <a:lstStyle/>
                    <a:p>
                      <a:pPr marL="0" marR="0" algn="ctr">
                        <a:lnSpc>
                          <a:spcPct val="115000"/>
                        </a:lnSpc>
                        <a:spcBef>
                          <a:spcPts val="0"/>
                        </a:spcBef>
                        <a:spcAft>
                          <a:spcPts val="0"/>
                        </a:spcAft>
                      </a:pPr>
                      <a:r>
                        <a:rPr lang="en-US" sz="1800">
                          <a:latin typeface="Arial" pitchFamily="34" charset="0"/>
                          <a:ea typeface="Calibri"/>
                          <a:cs typeface="Arial" pitchFamily="34" charset="0"/>
                        </a:rPr>
                        <a:t>2.72</a:t>
                      </a:r>
                    </a:p>
                  </a:txBody>
                  <a:tcPr marL="34925" marR="34925" marT="34925" marB="34925" anchor="ctr"/>
                </a:tc>
                <a:tc>
                  <a:txBody>
                    <a:bodyPr/>
                    <a:lstStyle/>
                    <a:p>
                      <a:pPr marL="0" marR="0" algn="ctr">
                        <a:lnSpc>
                          <a:spcPct val="115000"/>
                        </a:lnSpc>
                        <a:spcBef>
                          <a:spcPts val="0"/>
                        </a:spcBef>
                        <a:spcAft>
                          <a:spcPts val="0"/>
                        </a:spcAft>
                      </a:pPr>
                      <a:r>
                        <a:rPr lang="en-US" sz="1800" dirty="0">
                          <a:latin typeface="Arial" pitchFamily="34" charset="0"/>
                          <a:ea typeface="Calibri"/>
                          <a:cs typeface="Arial" pitchFamily="34" charset="0"/>
                        </a:rPr>
                        <a:t>Moderate</a:t>
                      </a:r>
                    </a:p>
                  </a:txBody>
                  <a:tcPr marL="34925" marR="34925" marT="34925" marB="34925" anchor="ctr"/>
                </a:tc>
              </a:tr>
              <a:tr h="772886">
                <a:tc>
                  <a:txBody>
                    <a:bodyPr/>
                    <a:lstStyle/>
                    <a:p>
                      <a:pPr marL="0" marR="0" algn="ctr">
                        <a:lnSpc>
                          <a:spcPct val="115000"/>
                        </a:lnSpc>
                        <a:spcBef>
                          <a:spcPts val="0"/>
                        </a:spcBef>
                        <a:spcAft>
                          <a:spcPts val="0"/>
                        </a:spcAft>
                      </a:pPr>
                      <a:r>
                        <a:rPr lang="en-US" sz="1800" b="1" dirty="0">
                          <a:latin typeface="Arial" pitchFamily="34" charset="0"/>
                          <a:ea typeface="Calibri"/>
                          <a:cs typeface="Arial" pitchFamily="34" charset="0"/>
                        </a:rPr>
                        <a:t>Overall</a:t>
                      </a:r>
                      <a:endParaRPr lang="en-US" sz="1800" dirty="0">
                        <a:latin typeface="Arial" pitchFamily="34" charset="0"/>
                        <a:ea typeface="Calibri"/>
                        <a:cs typeface="Arial" pitchFamily="34" charset="0"/>
                      </a:endParaRPr>
                    </a:p>
                  </a:txBody>
                  <a:tcPr marL="34925" marR="34925" marT="34925" marB="34925" anchor="ctr"/>
                </a:tc>
                <a:tc>
                  <a:txBody>
                    <a:bodyPr/>
                    <a:lstStyle/>
                    <a:p>
                      <a:pPr marL="0" marR="0" algn="ctr">
                        <a:lnSpc>
                          <a:spcPct val="115000"/>
                        </a:lnSpc>
                        <a:spcBef>
                          <a:spcPts val="0"/>
                        </a:spcBef>
                        <a:spcAft>
                          <a:spcPts val="0"/>
                        </a:spcAft>
                      </a:pPr>
                      <a:r>
                        <a:rPr lang="en-US" sz="1800" b="1" dirty="0">
                          <a:latin typeface="Arial" pitchFamily="34" charset="0"/>
                          <a:ea typeface="Calibri"/>
                          <a:cs typeface="Arial" pitchFamily="34" charset="0"/>
                        </a:rPr>
                        <a:t>0.64</a:t>
                      </a:r>
                    </a:p>
                  </a:txBody>
                  <a:tcPr marL="34925" marR="34925" marT="34925" marB="34925" anchor="ctr"/>
                </a:tc>
                <a:tc>
                  <a:txBody>
                    <a:bodyPr/>
                    <a:lstStyle/>
                    <a:p>
                      <a:pPr marL="0" marR="0" algn="ctr">
                        <a:lnSpc>
                          <a:spcPct val="115000"/>
                        </a:lnSpc>
                        <a:spcBef>
                          <a:spcPts val="0"/>
                        </a:spcBef>
                        <a:spcAft>
                          <a:spcPts val="0"/>
                        </a:spcAft>
                      </a:pPr>
                      <a:r>
                        <a:rPr lang="en-US" sz="1800" b="1" dirty="0">
                          <a:latin typeface="Arial" pitchFamily="34" charset="0"/>
                          <a:ea typeface="Calibri"/>
                          <a:cs typeface="Arial" pitchFamily="34" charset="0"/>
                        </a:rPr>
                        <a:t>3.12</a:t>
                      </a:r>
                    </a:p>
                  </a:txBody>
                  <a:tcPr marL="34925" marR="34925" marT="34925" marB="34925" anchor="ctr"/>
                </a:tc>
                <a:tc>
                  <a:txBody>
                    <a:bodyPr/>
                    <a:lstStyle/>
                    <a:p>
                      <a:pPr marL="0" marR="0" algn="ctr">
                        <a:lnSpc>
                          <a:spcPct val="115000"/>
                        </a:lnSpc>
                        <a:spcBef>
                          <a:spcPts val="0"/>
                        </a:spcBef>
                        <a:spcAft>
                          <a:spcPts val="0"/>
                        </a:spcAft>
                      </a:pPr>
                      <a:r>
                        <a:rPr lang="en-US" sz="1800" b="1" dirty="0">
                          <a:latin typeface="Arial" pitchFamily="34" charset="0"/>
                          <a:ea typeface="Calibri"/>
                          <a:cs typeface="Arial" pitchFamily="34" charset="0"/>
                        </a:rPr>
                        <a:t>Moderate</a:t>
                      </a:r>
                    </a:p>
                  </a:txBody>
                  <a:tcPr marL="34925" marR="34925" marT="34925" marB="34925" anchor="ct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304800" y="0"/>
            <a:ext cx="2286000" cy="533400"/>
          </a:xfrm>
        </p:spPr>
        <p:txBody>
          <a:bodyPr>
            <a:normAutofit/>
          </a:bodyPr>
          <a:lstStyle/>
          <a:p>
            <a:r>
              <a:rPr lang="en-US" sz="2800" dirty="0" smtClean="0"/>
              <a:t>1.2 </a:t>
            </a:r>
            <a:r>
              <a:rPr lang="en-US" sz="2800" b="1" i="1" dirty="0" smtClean="0"/>
              <a:t>Attitude</a:t>
            </a:r>
            <a:endParaRPr lang="en-US" sz="2800" b="1" i="1" dirty="0"/>
          </a:p>
        </p:txBody>
      </p:sp>
      <p:sp>
        <p:nvSpPr>
          <p:cNvPr id="3" name="Content Placeholder 2"/>
          <p:cNvSpPr>
            <a:spLocks noGrp="1"/>
          </p:cNvSpPr>
          <p:nvPr>
            <p:ph idx="1"/>
          </p:nvPr>
        </p:nvSpPr>
        <p:spPr>
          <a:xfrm>
            <a:off x="457200" y="609600"/>
            <a:ext cx="8229600" cy="5516563"/>
          </a:xfrm>
        </p:spPr>
        <p:txBody>
          <a:bodyPr>
            <a:normAutofit fontScale="92500"/>
          </a:bodyPr>
          <a:lstStyle/>
          <a:p>
            <a:pPr>
              <a:buNone/>
            </a:pPr>
            <a:r>
              <a:rPr lang="en-US" dirty="0" smtClean="0"/>
              <a:t>		</a:t>
            </a:r>
            <a:r>
              <a:rPr lang="en-US" sz="2600" b="1" dirty="0" smtClean="0">
                <a:latin typeface="Arial" pitchFamily="34" charset="0"/>
                <a:cs typeface="Arial" pitchFamily="34" charset="0"/>
              </a:rPr>
              <a:t>1. Having ideas about how to deal with learning</a:t>
            </a:r>
          </a:p>
          <a:p>
            <a:pPr>
              <a:buNone/>
            </a:pPr>
            <a:r>
              <a:rPr lang="en-US" sz="2600" b="1" dirty="0">
                <a:latin typeface="Arial" pitchFamily="34" charset="0"/>
                <a:cs typeface="Arial" pitchFamily="34" charset="0"/>
              </a:rPr>
              <a:t> </a:t>
            </a:r>
            <a:r>
              <a:rPr lang="en-US" sz="2600" b="1" dirty="0" smtClean="0">
                <a:latin typeface="Arial" pitchFamily="34" charset="0"/>
                <a:cs typeface="Arial" pitchFamily="34" charset="0"/>
              </a:rPr>
              <a:t>            the English language  </a:t>
            </a:r>
          </a:p>
          <a:p>
            <a:pPr>
              <a:buNone/>
            </a:pPr>
            <a:r>
              <a:rPr lang="en-US" sz="2600" b="1" dirty="0">
                <a:solidFill>
                  <a:srgbClr val="002060"/>
                </a:solidFill>
                <a:latin typeface="Arial" pitchFamily="34" charset="0"/>
                <a:cs typeface="Arial" pitchFamily="34" charset="0"/>
              </a:rPr>
              <a:t> </a:t>
            </a:r>
            <a:r>
              <a:rPr lang="en-US" sz="2600" b="1" dirty="0" smtClean="0">
                <a:solidFill>
                  <a:srgbClr val="002060"/>
                </a:solidFill>
                <a:latin typeface="Arial" pitchFamily="34" charset="0"/>
                <a:cs typeface="Arial" pitchFamily="34" charset="0"/>
              </a:rPr>
              <a:t>                 (M-3.49, moderate)</a:t>
            </a:r>
          </a:p>
          <a:p>
            <a:pPr>
              <a:buNone/>
            </a:pPr>
            <a:r>
              <a:rPr lang="en-US" sz="2600" dirty="0">
                <a:latin typeface="Arial" pitchFamily="34" charset="0"/>
                <a:cs typeface="Arial" pitchFamily="34" charset="0"/>
              </a:rPr>
              <a:t>	</a:t>
            </a:r>
            <a:r>
              <a:rPr lang="en-US" sz="2600" dirty="0" smtClean="0">
                <a:latin typeface="Arial" pitchFamily="34" charset="0"/>
                <a:cs typeface="Arial" pitchFamily="34" charset="0"/>
              </a:rPr>
              <a:t>	</a:t>
            </a:r>
            <a:r>
              <a:rPr lang="en-US" sz="2600" b="1" dirty="0" smtClean="0">
                <a:latin typeface="Arial" pitchFamily="34" charset="0"/>
                <a:cs typeface="Arial" pitchFamily="34" charset="0"/>
              </a:rPr>
              <a:t>2.Being good English language learner  </a:t>
            </a:r>
          </a:p>
          <a:p>
            <a:pPr>
              <a:buNone/>
            </a:pPr>
            <a:r>
              <a:rPr lang="en-US" sz="2600" b="1" dirty="0">
                <a:solidFill>
                  <a:srgbClr val="002060"/>
                </a:solidFill>
                <a:latin typeface="Arial" pitchFamily="34" charset="0"/>
                <a:cs typeface="Arial" pitchFamily="34" charset="0"/>
              </a:rPr>
              <a:t> </a:t>
            </a:r>
            <a:r>
              <a:rPr lang="en-US" sz="2600" b="1" dirty="0" smtClean="0">
                <a:solidFill>
                  <a:srgbClr val="002060"/>
                </a:solidFill>
                <a:latin typeface="Arial" pitchFamily="34" charset="0"/>
                <a:cs typeface="Arial" pitchFamily="34" charset="0"/>
              </a:rPr>
              <a:t>                 (M-3.21, moderate)</a:t>
            </a:r>
          </a:p>
          <a:p>
            <a:pPr>
              <a:buNone/>
            </a:pPr>
            <a:r>
              <a:rPr lang="en-US" sz="2600" dirty="0">
                <a:latin typeface="Arial" pitchFamily="34" charset="0"/>
                <a:cs typeface="Arial" pitchFamily="34" charset="0"/>
              </a:rPr>
              <a:t>	</a:t>
            </a:r>
            <a:r>
              <a:rPr lang="en-US" sz="2600" dirty="0" smtClean="0">
                <a:latin typeface="Arial" pitchFamily="34" charset="0"/>
                <a:cs typeface="Arial" pitchFamily="34" charset="0"/>
              </a:rPr>
              <a:t>	</a:t>
            </a:r>
            <a:r>
              <a:rPr lang="en-US" sz="2600" b="1" dirty="0" smtClean="0">
                <a:latin typeface="Arial" pitchFamily="34" charset="0"/>
                <a:cs typeface="Arial" pitchFamily="34" charset="0"/>
              </a:rPr>
              <a:t>3.Not worrying a lot about committing mistakes  </a:t>
            </a:r>
          </a:p>
          <a:p>
            <a:pPr>
              <a:buNone/>
            </a:pPr>
            <a:r>
              <a:rPr lang="en-US" sz="2600" b="1" dirty="0">
                <a:latin typeface="Arial" pitchFamily="34" charset="0"/>
                <a:cs typeface="Arial" pitchFamily="34" charset="0"/>
              </a:rPr>
              <a:t> </a:t>
            </a:r>
            <a:r>
              <a:rPr lang="en-US" sz="2600" b="1" dirty="0" smtClean="0">
                <a:latin typeface="Arial" pitchFamily="34" charset="0"/>
                <a:cs typeface="Arial" pitchFamily="34" charset="0"/>
              </a:rPr>
              <a:t>            in speaking the English language  </a:t>
            </a:r>
          </a:p>
          <a:p>
            <a:pPr>
              <a:buNone/>
            </a:pPr>
            <a:r>
              <a:rPr lang="en-US" sz="2600" b="1" dirty="0">
                <a:solidFill>
                  <a:srgbClr val="002060"/>
                </a:solidFill>
                <a:latin typeface="Arial" pitchFamily="34" charset="0"/>
                <a:cs typeface="Arial" pitchFamily="34" charset="0"/>
              </a:rPr>
              <a:t> </a:t>
            </a:r>
            <a:r>
              <a:rPr lang="en-US" sz="2600" b="1" dirty="0" smtClean="0">
                <a:solidFill>
                  <a:srgbClr val="002060"/>
                </a:solidFill>
                <a:latin typeface="Arial" pitchFamily="34" charset="0"/>
                <a:cs typeface="Arial" pitchFamily="34" charset="0"/>
              </a:rPr>
              <a:t>                (M-3.12, moderate)</a:t>
            </a:r>
          </a:p>
          <a:p>
            <a:pPr>
              <a:buNone/>
            </a:pPr>
            <a:r>
              <a:rPr lang="en-US" sz="2600" dirty="0">
                <a:latin typeface="Arial" pitchFamily="34" charset="0"/>
                <a:cs typeface="Arial" pitchFamily="34" charset="0"/>
              </a:rPr>
              <a:t>	</a:t>
            </a:r>
            <a:r>
              <a:rPr lang="en-US" sz="2600" dirty="0" smtClean="0">
                <a:latin typeface="Arial" pitchFamily="34" charset="0"/>
                <a:cs typeface="Arial" pitchFamily="34" charset="0"/>
              </a:rPr>
              <a:t>	</a:t>
            </a:r>
            <a:r>
              <a:rPr lang="en-US" sz="2600" b="1" dirty="0" smtClean="0">
                <a:latin typeface="Arial" pitchFamily="34" charset="0"/>
                <a:cs typeface="Arial" pitchFamily="34" charset="0"/>
              </a:rPr>
              <a:t>4. Having high aptitude in the English language   </a:t>
            </a:r>
          </a:p>
          <a:p>
            <a:pPr>
              <a:buNone/>
            </a:pPr>
            <a:r>
              <a:rPr lang="en-US" sz="2600" dirty="0">
                <a:latin typeface="Arial" pitchFamily="34" charset="0"/>
                <a:cs typeface="Arial" pitchFamily="34" charset="0"/>
              </a:rPr>
              <a:t> </a:t>
            </a:r>
            <a:r>
              <a:rPr lang="en-US" sz="2600" dirty="0" smtClean="0">
                <a:latin typeface="Arial" pitchFamily="34" charset="0"/>
                <a:cs typeface="Arial" pitchFamily="34" charset="0"/>
              </a:rPr>
              <a:t>                </a:t>
            </a:r>
            <a:r>
              <a:rPr lang="en-US" sz="2600" b="1" dirty="0" smtClean="0">
                <a:solidFill>
                  <a:srgbClr val="002060"/>
                </a:solidFill>
                <a:latin typeface="Arial" pitchFamily="34" charset="0"/>
                <a:cs typeface="Arial" pitchFamily="34" charset="0"/>
              </a:rPr>
              <a:t>(M-3.03, moderate)</a:t>
            </a:r>
          </a:p>
          <a:p>
            <a:pPr>
              <a:buNone/>
            </a:pPr>
            <a:r>
              <a:rPr lang="en-US" sz="2600" dirty="0">
                <a:latin typeface="Arial" pitchFamily="34" charset="0"/>
                <a:cs typeface="Arial" pitchFamily="34" charset="0"/>
              </a:rPr>
              <a:t>	</a:t>
            </a:r>
            <a:r>
              <a:rPr lang="en-US" sz="2600" dirty="0" smtClean="0">
                <a:latin typeface="Arial" pitchFamily="34" charset="0"/>
                <a:cs typeface="Arial" pitchFamily="34" charset="0"/>
              </a:rPr>
              <a:t>	</a:t>
            </a:r>
            <a:r>
              <a:rPr lang="en-US" sz="2600" b="1" dirty="0" smtClean="0">
                <a:latin typeface="Arial" pitchFamily="34" charset="0"/>
                <a:cs typeface="Arial" pitchFamily="34" charset="0"/>
              </a:rPr>
              <a:t>5.Able to impersonate famous people </a:t>
            </a:r>
          </a:p>
          <a:p>
            <a:pPr>
              <a:buNone/>
            </a:pPr>
            <a:r>
              <a:rPr lang="en-US" sz="2600" b="1" dirty="0">
                <a:solidFill>
                  <a:srgbClr val="002060"/>
                </a:solidFill>
                <a:latin typeface="Arial" pitchFamily="34" charset="0"/>
                <a:cs typeface="Arial" pitchFamily="34" charset="0"/>
              </a:rPr>
              <a:t> </a:t>
            </a:r>
            <a:r>
              <a:rPr lang="en-US" sz="2600" b="1" dirty="0" smtClean="0">
                <a:solidFill>
                  <a:srgbClr val="002060"/>
                </a:solidFill>
                <a:latin typeface="Arial" pitchFamily="34" charset="0"/>
                <a:cs typeface="Arial" pitchFamily="34" charset="0"/>
              </a:rPr>
              <a:t>                (M-2.72, moderate)</a:t>
            </a:r>
            <a:endParaRPr lang="en-US" sz="2600" b="1"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TotalTime>
  <Words>1287</Words>
  <Application>Microsoft Office PowerPoint</Application>
  <PresentationFormat>On-screen Show (4:3)</PresentationFormat>
  <Paragraphs>453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AFFECTIVE VARIABLES  AND  COMMUNICATIVE LANGUAGE PRACTICES OF ELEMENTARY STUDENTS</vt:lpstr>
      <vt:lpstr>RATIONALE</vt:lpstr>
      <vt:lpstr>ANCHOR THEORY</vt:lpstr>
      <vt:lpstr>METHODOLOGY</vt:lpstr>
      <vt:lpstr>First Problem:  What is the level of affective variables of the grade six pupils in terms of the following indicators:  1.1 anxiety  1.2 attitude         1.3 motivation ?</vt:lpstr>
      <vt:lpstr>Level of Affective Variables of Grade Six Pupils in terms of Anxiety </vt:lpstr>
      <vt:lpstr>Slide 7</vt:lpstr>
      <vt:lpstr>Level of Affective Variables of Grade Six Pupils in terms of Attitude </vt:lpstr>
      <vt:lpstr>1.2 Attitude</vt:lpstr>
      <vt:lpstr>Level of Affective Variables of Grade Six Pupils in terms of Motivation</vt:lpstr>
      <vt:lpstr>1.3 Motivation</vt:lpstr>
      <vt:lpstr>Summary on the level of Affective Variables of Grade Six Pupils</vt:lpstr>
      <vt:lpstr>Slide 13</vt:lpstr>
      <vt:lpstr>Level of communicative language practices in terms of games</vt:lpstr>
      <vt:lpstr>Slide 15</vt:lpstr>
      <vt:lpstr>Level of Communicative Language Practices of Grade Six Pupils in terms of Role Playing </vt:lpstr>
      <vt:lpstr>Slide 17</vt:lpstr>
      <vt:lpstr>Level of Communicative Language Practices of Grade Six Pupils in terms of Problem-Solving Tasks</vt:lpstr>
      <vt:lpstr>Slide 19</vt:lpstr>
      <vt:lpstr>Summary on the level of Communicative Language Practices of Grade Six Pupils</vt:lpstr>
      <vt:lpstr>Significance on the Relationship between Affective Variables of Grade Six Pupils and their Communicative language practice </vt:lpstr>
      <vt:lpstr>Significance on the Relationship between affective Variables of Grade Six Pupils and their Communicative Language practice</vt:lpstr>
      <vt:lpstr>Significance on the Relationship between affective Variables of Grade Six Pupils and their Communicative Language practice</vt:lpstr>
      <vt:lpstr>Significance on the Relationship between affective Variables of Grade Six Pupils and their Communicative Language practice</vt:lpstr>
      <vt:lpstr>Significance on the Relationship between affective Variables of Grade Six Pupils and their Communicative Language practice</vt:lpstr>
      <vt:lpstr>Significance on the Influence Affective variables of Grade Six Pupils on their Communicative Language Practice</vt:lpstr>
      <vt:lpstr>Recommendation</vt:lpstr>
      <vt:lpstr>Recommendation</vt:lpstr>
      <vt:lpstr>Recommendation</vt:lpstr>
      <vt:lpstr>Slide 30</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Corporate Edition</dc:creator>
  <cp:lastModifiedBy>Corporate Edition</cp:lastModifiedBy>
  <cp:revision>118</cp:revision>
  <dcterms:created xsi:type="dcterms:W3CDTF">2013-07-14T07:49:50Z</dcterms:created>
  <dcterms:modified xsi:type="dcterms:W3CDTF">2013-08-21T09:33:05Z</dcterms:modified>
</cp:coreProperties>
</file>