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  <p:sldMasterId id="2147483720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</p:sldMasterIdLst>
  <p:notesMasterIdLst>
    <p:notesMasterId r:id="rId56"/>
  </p:notesMasterIdLst>
  <p:sldIdLst>
    <p:sldId id="297" r:id="rId16"/>
    <p:sldId id="298" r:id="rId17"/>
    <p:sldId id="299" r:id="rId18"/>
    <p:sldId id="300" r:id="rId19"/>
    <p:sldId id="256" r:id="rId20"/>
    <p:sldId id="266" r:id="rId21"/>
    <p:sldId id="268" r:id="rId22"/>
    <p:sldId id="301" r:id="rId23"/>
    <p:sldId id="267" r:id="rId24"/>
    <p:sldId id="302" r:id="rId25"/>
    <p:sldId id="269" r:id="rId26"/>
    <p:sldId id="270" r:id="rId27"/>
    <p:sldId id="271" r:id="rId28"/>
    <p:sldId id="272" r:id="rId29"/>
    <p:sldId id="275" r:id="rId30"/>
    <p:sldId id="278" r:id="rId31"/>
    <p:sldId id="274" r:id="rId32"/>
    <p:sldId id="273" r:id="rId33"/>
    <p:sldId id="277" r:id="rId34"/>
    <p:sldId id="279" r:id="rId35"/>
    <p:sldId id="280" r:id="rId36"/>
    <p:sldId id="281" r:id="rId37"/>
    <p:sldId id="282" r:id="rId38"/>
    <p:sldId id="285" r:id="rId39"/>
    <p:sldId id="284" r:id="rId40"/>
    <p:sldId id="288" r:id="rId41"/>
    <p:sldId id="287" r:id="rId42"/>
    <p:sldId id="290" r:id="rId43"/>
    <p:sldId id="303" r:id="rId44"/>
    <p:sldId id="304" r:id="rId45"/>
    <p:sldId id="289" r:id="rId46"/>
    <p:sldId id="286" r:id="rId47"/>
    <p:sldId id="295" r:id="rId48"/>
    <p:sldId id="296" r:id="rId49"/>
    <p:sldId id="291" r:id="rId50"/>
    <p:sldId id="292" r:id="rId51"/>
    <p:sldId id="305" r:id="rId52"/>
    <p:sldId id="293" r:id="rId53"/>
    <p:sldId id="294" r:id="rId54"/>
    <p:sldId id="262" r:id="rId5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C0DF2-5F06-48AE-BDF2-524AE739FBE1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C0594-CC3B-4CD3-8CFC-E15AB5510C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1741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0594-CC3B-4CD3-8CFC-E15AB5510CA8}" type="slidenum">
              <a:rPr lang="th-TH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0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2761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6182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8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08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13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38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79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59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8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30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89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61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810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99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69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56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57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3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88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7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0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84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95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32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55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3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7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9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35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8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80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25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59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0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1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55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3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7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9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35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8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46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80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59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0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1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8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1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46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45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5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6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28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57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18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32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64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9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11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6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41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6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07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29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83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09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0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8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21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99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93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7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4607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88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53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32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0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00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48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1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37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12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7007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34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1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06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32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0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00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48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1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37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8407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12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34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1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06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5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05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1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97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32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4262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2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38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0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47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2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1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21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1902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59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81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24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34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2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70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2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1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035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21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59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81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24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34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2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70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63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6492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1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87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33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05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49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4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96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17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63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8059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1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87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33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05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49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4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96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17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399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19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9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66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66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67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74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26C5-2D8C-426F-962E-F0797DB7BB5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6938-133F-4A46-991A-484E4BCA22C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4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0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0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7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087C-83A2-4A57-9180-E68B6A0D849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A46-2764-45FC-B33B-F887D6B6F8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7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akkarapon2512@yahoo.com" TargetMode="External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9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6"/>
          <p:cNvSpPr/>
          <p:nvPr/>
        </p:nvSpPr>
        <p:spPr>
          <a:xfrm>
            <a:off x="0" y="571480"/>
            <a:ext cx="807246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32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7"/>
          <p:cNvSpPr/>
          <p:nvPr/>
        </p:nvSpPr>
        <p:spPr>
          <a:xfrm>
            <a:off x="714348" y="1571612"/>
            <a:ext cx="7715304" cy="1366528"/>
          </a:xfrm>
          <a:prstGeom prst="rect">
            <a:avLst/>
          </a:prstGeom>
          <a:pattFill prst="pct90">
            <a:fgClr>
              <a:schemeClr val="accent6">
                <a:lumMod val="60000"/>
                <a:lumOff val="40000"/>
              </a:schemeClr>
            </a:fgClr>
            <a:bgClr>
              <a:schemeClr val="accent6">
                <a:lumMod val="75000"/>
              </a:schemeClr>
            </a:bgClr>
          </a:pattFill>
          <a:scene3d>
            <a:camera prst="obliqueBottomRight"/>
            <a:lightRig rig="threePt" dir="t"/>
          </a:scene3d>
          <a:sp3d contourW="12700">
            <a:bevelB prst="angle"/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Times New Roman"/>
                <a:cs typeface="Cordia New"/>
              </a:rPr>
              <a:t>Vocabulary Development: A Case Study of teaching English Idioms </a:t>
            </a:r>
            <a:endParaRPr lang="en-US" sz="1800" dirty="0">
              <a:ea typeface="Times New Roman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Times New Roman"/>
                <a:cs typeface="Cordia New"/>
              </a:rPr>
              <a:t>by Comparing with Thai Idioms</a:t>
            </a:r>
            <a:endParaRPr lang="en-US" sz="1800" dirty="0">
              <a:ea typeface="Times New Roman"/>
              <a:cs typeface="Cordia New"/>
            </a:endParaRPr>
          </a:p>
        </p:txBody>
      </p:sp>
      <p:sp>
        <p:nvSpPr>
          <p:cNvPr id="5" name="สี่เหลี่ยมผืนผ้า 8"/>
          <p:cNvSpPr/>
          <p:nvPr/>
        </p:nvSpPr>
        <p:spPr>
          <a:xfrm>
            <a:off x="1000100" y="3068960"/>
            <a:ext cx="7072362" cy="523220"/>
          </a:xfrm>
          <a:prstGeom prst="rect">
            <a:avLst/>
          </a:prstGeom>
          <a:pattFill prst="pct2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504D">
                    <a:lumMod val="50000"/>
                  </a:srgbClr>
                </a:solidFill>
                <a:ea typeface="Calibri" pitchFamily="34" charset="0"/>
                <a:cs typeface="Angsana New" pitchFamily="18" charset="-34"/>
              </a:rPr>
              <a:t>Asst. Prof. Dr. </a:t>
            </a:r>
            <a:r>
              <a:rPr lang="en-US" b="1" dirty="0" err="1">
                <a:solidFill>
                  <a:srgbClr val="C0504D">
                    <a:lumMod val="50000"/>
                  </a:srgbClr>
                </a:solidFill>
                <a:ea typeface="Calibri" pitchFamily="34" charset="0"/>
                <a:cs typeface="Angsana New" pitchFamily="18" charset="-34"/>
              </a:rPr>
              <a:t>Akkarapon</a:t>
            </a:r>
            <a:r>
              <a:rPr lang="en-US" b="1" dirty="0">
                <a:solidFill>
                  <a:srgbClr val="C0504D">
                    <a:lumMod val="50000"/>
                  </a:srgbClr>
                </a:solidFill>
                <a:ea typeface="Calibri" pitchFamily="34" charset="0"/>
                <a:cs typeface="Angsana New" pitchFamily="18" charset="-34"/>
              </a:rPr>
              <a:t>  </a:t>
            </a:r>
            <a:r>
              <a:rPr lang="en-US" b="1" dirty="0" err="1">
                <a:solidFill>
                  <a:srgbClr val="C0504D">
                    <a:lumMod val="50000"/>
                  </a:srgbClr>
                </a:solidFill>
                <a:ea typeface="Calibri" pitchFamily="34" charset="0"/>
                <a:cs typeface="Angsana New" pitchFamily="18" charset="-34"/>
              </a:rPr>
              <a:t>Nuemaihom</a:t>
            </a:r>
            <a:endParaRPr lang="en-US" b="1" dirty="0">
              <a:solidFill>
                <a:srgbClr val="C0504D">
                  <a:lumMod val="50000"/>
                </a:srgbClr>
              </a:solidFill>
              <a:cs typeface="Angsana New" pitchFamily="18" charset="-34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1500166" y="3857628"/>
            <a:ext cx="6929454" cy="2714644"/>
          </a:xfrm>
          <a:prstGeom prst="snip1Rect">
            <a:avLst/>
          </a:prstGeom>
          <a:pattFill prst="dash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Affiliation: </a:t>
            </a:r>
            <a:r>
              <a:rPr lang="en-US" sz="2400" b="1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Buriram</a:t>
            </a:r>
            <a:r>
              <a:rPr lang="en-US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Rajabhat</a:t>
            </a:r>
            <a:r>
              <a:rPr lang="en-US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University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C00000"/>
              </a:solidFill>
              <a:ea typeface="Calibri" pitchFamily="34" charset="0"/>
              <a:cs typeface="Angsana New" pitchFamily="18" charset="-34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Tel</a:t>
            </a:r>
            <a:r>
              <a:rPr lang="en-US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	 	081-8204402  </a:t>
            </a:r>
            <a:endParaRPr lang="en-US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C00000"/>
              </a:solidFill>
              <a:ea typeface="Calibri" pitchFamily="34" charset="0"/>
              <a:cs typeface="Angsana New" pitchFamily="18" charset="-34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e-mail: </a:t>
            </a:r>
            <a:r>
              <a:rPr lang="en-US" sz="2400" b="1" dirty="0">
                <a:solidFill>
                  <a:srgbClr val="C00000"/>
                </a:solidFill>
                <a:ea typeface="Calibri" pitchFamily="34" charset="0"/>
                <a:cs typeface="Cordia New" pitchFamily="34" charset="-34"/>
              </a:rPr>
              <a:t>	</a:t>
            </a:r>
            <a:r>
              <a:rPr lang="en-US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  <a:hlinkClick r:id="rId2"/>
              </a:rPr>
              <a:t>akkarapon2512@yahoo.com</a:t>
            </a:r>
            <a:endParaRPr lang="en-US" sz="2400" b="1" dirty="0">
              <a:solidFill>
                <a:srgbClr val="C00000"/>
              </a:solidFill>
              <a:cs typeface="Angsana New" pitchFamily="18" charset="-34"/>
            </a:endParaRPr>
          </a:p>
          <a:p>
            <a:pPr algn="ctr"/>
            <a:endParaRPr lang="th-TH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3096"/>
            <a:ext cx="1987256" cy="2445854"/>
          </a:xfrm>
          <a:prstGeom prst="rect">
            <a:avLst/>
          </a:prstGeom>
        </p:spPr>
      </p:pic>
      <p:pic>
        <p:nvPicPr>
          <p:cNvPr id="7" name="รูปภาพ 5" descr="br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27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714348" y="1428736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Buchwald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(2000) states that the trouble with foreigners in this country is that </a:t>
            </a:r>
            <a:r>
              <a:rPr lang="en-US" dirty="0" smtClean="0">
                <a:solidFill>
                  <a:srgbClr val="00B050"/>
                </a:solidFill>
                <a:latin typeface="Times New Roman"/>
                <a:ea typeface="Times New Roman"/>
              </a:rPr>
              <a:t>they take everything Americans say literally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endParaRPr lang="en-US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If EFL learners are able to master English idioms, they can understand American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culture.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Ex: 	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Times New Roman"/>
              </a:rPr>
              <a:t>A piece of cake (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Physics is a piece of cake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Times New Roman"/>
              </a:rPr>
              <a:t>)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/>
                <a:ea typeface="Times New Roman"/>
              </a:rPr>
              <a:t>Cake is available everywhere in America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like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rice is eaten everywhere in Thailand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Cooper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(1999) says that idioms are common in American daily life and provide a rich source of American culture.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65824" y="1628800"/>
            <a:ext cx="7560840" cy="4832092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	Thai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students who learn English as a foreign language (EFL) also have problems of 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understanding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and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memorization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of English idioms. </a:t>
            </a:r>
            <a:endParaRPr lang="en-US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endParaRPr lang="en-US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	The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researcher is, therefore, interested in doing a research entitled “</a:t>
            </a:r>
            <a:r>
              <a:rPr lang="en-US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Vocabulary Development: A Case Study of teaching English Idioms by Comparing with Thai Idioms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” in order to find an 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effective and practical me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thod of teaching English idioms.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3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547520" y="1628800"/>
            <a:ext cx="2714644" cy="571504"/>
          </a:xfrm>
          <a:prstGeom prst="snip2Diag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Study Objectives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35048" y="2924944"/>
            <a:ext cx="6408712" cy="2016224"/>
          </a:xfrm>
          <a:prstGeom prst="flowChartAlternateProcess">
            <a:avLst/>
          </a:prstGeom>
          <a:pattFill prst="pct7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prstClr val="black"/>
                </a:solidFill>
                <a:ea typeface="Times New Roman"/>
              </a:rPr>
              <a:t>The 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study aims to 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develop Thai students’ English idioms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by </a:t>
            </a:r>
            <a:r>
              <a:rPr lang="en-US" dirty="0">
                <a:solidFill>
                  <a:srgbClr val="00B050"/>
                </a:solidFill>
                <a:ea typeface="Times New Roman"/>
              </a:rPr>
              <a:t>comparing with Thai idioms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, using various effective activities.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49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571472" y="1142984"/>
            <a:ext cx="3064424" cy="571504"/>
          </a:xfrm>
          <a:prstGeom prst="snip2Diag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Study Methodology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71472" y="2060848"/>
            <a:ext cx="8064896" cy="451142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The samples: </a:t>
            </a:r>
            <a:r>
              <a:rPr lang="en-US" dirty="0" smtClean="0">
                <a:solidFill>
                  <a:srgbClr val="FF0000"/>
                </a:solidFill>
                <a:ea typeface="Times New Roman"/>
              </a:rPr>
              <a:t>42</a:t>
            </a:r>
            <a:r>
              <a:rPr lang="en-US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students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in the English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Program,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Buriram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Rajabhat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University, Thailand. 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lvl="0"/>
            <a:endParaRPr lang="en-US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second year students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taking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course </a:t>
            </a:r>
            <a:r>
              <a:rPr lang="en-US" i="1" dirty="0">
                <a:solidFill>
                  <a:srgbClr val="0070C0"/>
                </a:solidFill>
                <a:ea typeface="Times New Roman"/>
              </a:rPr>
              <a:t>Socio-Cultural Background of English Speaking Countries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in the first semester of the academic year 2013.  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lesson entitled “</a:t>
            </a:r>
            <a:r>
              <a:rPr lang="en-US" dirty="0">
                <a:solidFill>
                  <a:srgbClr val="00B050"/>
                </a:solidFill>
                <a:ea typeface="Times New Roman"/>
              </a:rPr>
              <a:t>English Idioms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” of this course was taken as a case study.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49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30369" y="1124744"/>
            <a:ext cx="8054146" cy="525883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15000"/>
              </a:lnSpc>
              <a:spcAft>
                <a:spcPts val="470"/>
              </a:spcAft>
            </a:pPr>
            <a:r>
              <a:rPr lang="en-US" dirty="0">
                <a:solidFill>
                  <a:srgbClr val="FF0000"/>
                </a:solidFill>
                <a:ea typeface="Times New Roman"/>
                <a:cs typeface="Cordia New"/>
              </a:rPr>
              <a:t>The pre-test and post-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  <a:cs typeface="Cordia New"/>
              </a:rPr>
              <a:t>test were also given to check their improvement of learning English idioms. 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This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study is partly based on the </a:t>
            </a:r>
            <a:r>
              <a:rPr lang="en-US" dirty="0">
                <a:solidFill>
                  <a:srgbClr val="00B050"/>
                </a:solidFill>
                <a:ea typeface="Times New Roman"/>
              </a:rPr>
              <a:t>activities of teaching English idioms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proposed by Su-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Yueh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Wu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2008) who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used various effective activities for teaching English idioms to college EFL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students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……….. </a:t>
            </a:r>
            <a:r>
              <a:rPr lang="en-US" dirty="0">
                <a:solidFill>
                  <a:srgbClr val="00B0F0"/>
                </a:solidFill>
                <a:ea typeface="Times New Roman"/>
              </a:rPr>
              <a:t>teaching English idioms in context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 with rich illustration, </a:t>
            </a:r>
            <a:r>
              <a:rPr lang="en-US" dirty="0">
                <a:solidFill>
                  <a:srgbClr val="002060"/>
                </a:solidFill>
                <a:ea typeface="Times New Roman"/>
              </a:rPr>
              <a:t>with group discussion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 with readers  theater, </a:t>
            </a:r>
            <a:r>
              <a:rPr lang="en-US" dirty="0">
                <a:solidFill>
                  <a:srgbClr val="C00000"/>
                </a:solidFill>
                <a:ea typeface="Times New Roman"/>
              </a:rPr>
              <a:t>with retelling and rewriting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 and with dialogue writing and role-play.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08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92108" y="1124744"/>
            <a:ext cx="7747168" cy="518457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Some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parts are adapted from </a:t>
            </a:r>
            <a:r>
              <a:rPr lang="en-US" kern="18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“How to Teach English Idioms and Their Meaning” online written by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Claudia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Pesce</a:t>
            </a:r>
            <a:r>
              <a:rPr lang="en-US" kern="18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(2010) who suggested six steps of teaching English </a:t>
            </a:r>
            <a:r>
              <a:rPr lang="en-US" kern="18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idioms…….</a:t>
            </a:r>
          </a:p>
          <a:p>
            <a:pPr lvl="0"/>
            <a:r>
              <a:rPr lang="en-US" kern="18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</a:t>
            </a:r>
            <a:r>
              <a:rPr lang="en-US" kern="1800" dirty="0" smtClean="0">
                <a:solidFill>
                  <a:srgbClr val="00B0F0"/>
                </a:solidFill>
                <a:ea typeface="Times New Roman"/>
              </a:rPr>
              <a:t>C</a:t>
            </a:r>
            <a:r>
              <a:rPr lang="en-US" dirty="0" smtClean="0">
                <a:solidFill>
                  <a:srgbClr val="00B0F0"/>
                </a:solidFill>
                <a:ea typeface="Times New Roman"/>
              </a:rPr>
              <a:t>hoose </a:t>
            </a:r>
            <a:r>
              <a:rPr lang="en-US" dirty="0">
                <a:solidFill>
                  <a:srgbClr val="00B0F0"/>
                </a:solidFill>
                <a:ea typeface="Times New Roman"/>
              </a:rPr>
              <a:t>five to eight idioms that may be easily </a:t>
            </a:r>
            <a:r>
              <a:rPr lang="en-US" dirty="0" smtClean="0">
                <a:solidFill>
                  <a:srgbClr val="00B0F0"/>
                </a:solidFill>
                <a:ea typeface="Times New Roman"/>
              </a:rPr>
              <a:t>grouped</a:t>
            </a: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ntroduce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idioms in context and never 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isolation</a:t>
            </a: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	</a:t>
            </a:r>
            <a:r>
              <a:rPr lang="en-US" dirty="0" smtClean="0">
                <a:solidFill>
                  <a:srgbClr val="C00000"/>
                </a:solidFill>
                <a:ea typeface="Times New Roman"/>
              </a:rPr>
              <a:t>Students </a:t>
            </a:r>
            <a:r>
              <a:rPr lang="en-US" dirty="0">
                <a:solidFill>
                  <a:srgbClr val="C00000"/>
                </a:solidFill>
                <a:ea typeface="Times New Roman"/>
              </a:rPr>
              <a:t>create conversations using </a:t>
            </a:r>
            <a:r>
              <a:rPr lang="en-US" dirty="0" smtClean="0">
                <a:solidFill>
                  <a:srgbClr val="C00000"/>
                </a:solidFill>
                <a:ea typeface="Times New Roman"/>
              </a:rPr>
              <a:t>idioms</a:t>
            </a:r>
            <a:endParaRPr lang="en-US" dirty="0" smtClean="0">
              <a:solidFill>
                <a:srgbClr val="C00000"/>
              </a:solidFill>
              <a:ea typeface="Times New Roman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etc. 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08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571472" y="1268760"/>
            <a:ext cx="3064424" cy="571504"/>
          </a:xfrm>
          <a:prstGeom prst="snip2Diag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800" b="1" kern="0" dirty="0">
              <a:solidFill>
                <a:sysClr val="window" lastClr="FFFFFF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ea typeface="Times New Roman"/>
              </a:rPr>
              <a:t>Study Results</a:t>
            </a:r>
            <a:endParaRPr lang="en-US" kern="0" dirty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algn="ctr"/>
            <a:endParaRPr lang="th-TH" sz="1800" kern="0" dirty="0">
              <a:solidFill>
                <a:sysClr val="window" lastClr="FFFFFF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821872" y="2276872"/>
            <a:ext cx="7416824" cy="185624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  <a:cs typeface="Angsana New"/>
              </a:rPr>
              <a:t>The findings revealed that </a:t>
            </a:r>
            <a:r>
              <a:rPr lang="en-US" dirty="0" smtClean="0">
                <a:solidFill>
                  <a:srgbClr val="C00000"/>
                </a:solidFill>
                <a:effectLst/>
                <a:ea typeface="Times New Roman"/>
                <a:cs typeface="Angsana New"/>
              </a:rPr>
              <a:t>the effective and practical activities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  <a:cs typeface="Angsana New"/>
              </a:rPr>
              <a:t>used to teach English idioms by comparing with Thai idioms were as follows: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effectLst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712" y="4437112"/>
            <a:ext cx="7478448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i="1" dirty="0">
                <a:solidFill>
                  <a:srgbClr val="EEECE1">
                    <a:lumMod val="25000"/>
                  </a:srgbClr>
                </a:solidFill>
                <a:ea typeface="Times New Roman"/>
                <a:cs typeface="Cordia New"/>
              </a:rPr>
              <a:t>1. </a:t>
            </a:r>
            <a:r>
              <a:rPr lang="en-US" i="1" dirty="0">
                <a:solidFill>
                  <a:srgbClr val="EEECE1">
                    <a:lumMod val="25000"/>
                  </a:srgbClr>
                </a:solidFill>
                <a:ea typeface="Times New Roman"/>
              </a:rPr>
              <a:t>Classifying English and Thai idioms into groups and comparing them word by word</a:t>
            </a:r>
            <a:endParaRPr lang="th-TH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35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7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567683" y="1628799"/>
            <a:ext cx="7920880" cy="446674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Most English and Thai idioms fall into simple categories, like idioms with animals, parts of the body, and tools etc. 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/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Seven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groups of Thai idioms were found in this study i.e.  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/>
              <a:ea typeface="Times New Roman"/>
            </a:endParaRPr>
          </a:p>
          <a:p>
            <a:pPr indent="457200">
              <a:spcAft>
                <a:spcPts val="470"/>
              </a:spcAft>
              <a:buAutoNum type="arabicParenR"/>
            </a:pPr>
            <a:r>
              <a:rPr lang="en-US" dirty="0" smtClean="0">
                <a:solidFill>
                  <a:srgbClr val="C00000"/>
                </a:solidFill>
                <a:effectLst/>
                <a:ea typeface="Times New Roman"/>
              </a:rPr>
              <a:t>Society</a:t>
            </a:r>
            <a:r>
              <a:rPr lang="en-US" dirty="0" smtClean="0">
                <a:solidFill>
                  <a:srgbClr val="C00000"/>
                </a:solidFill>
                <a:effectLst/>
                <a:ea typeface="Times New Roman"/>
              </a:rPr>
              <a:t>, Ways of life and Livelihood, </a:t>
            </a:r>
            <a:endParaRPr lang="en-US" dirty="0" smtClean="0">
              <a:solidFill>
                <a:srgbClr val="C00000"/>
              </a:solidFill>
              <a:effectLst/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2) Religion, Morality, Ethics, Goodness and Badness, </a:t>
            </a:r>
          </a:p>
        </p:txBody>
      </p:sp>
    </p:spTree>
    <p:extLst>
      <p:ext uri="{BB962C8B-B14F-4D97-AF65-F5344CB8AC3E}">
        <p14:creationId xmlns:p14="http://schemas.microsoft.com/office/powerpoint/2010/main" xmlns="" val="32908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20901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>
              <a:spcAft>
                <a:spcPts val="470"/>
              </a:spcAft>
            </a:pPr>
            <a:r>
              <a:rPr lang="en-US" dirty="0" smtClean="0">
                <a:solidFill>
                  <a:srgbClr val="EEECE1">
                    <a:lumMod val="25000"/>
                  </a:srgbClr>
                </a:solidFill>
                <a:ea typeface="Times New Roman"/>
              </a:rPr>
              <a:t> </a:t>
            </a:r>
            <a:endParaRPr lang="th-TH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905684" y="1142984"/>
            <a:ext cx="7332632" cy="3510151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endParaRPr lang="en-US" dirty="0" smtClean="0">
              <a:solidFill>
                <a:schemeClr val="bg2">
                  <a:lumMod val="25000"/>
                </a:schemeClr>
              </a:solidFill>
              <a:ea typeface="Times New Roman"/>
            </a:endParaRPr>
          </a:p>
          <a:p>
            <a:pPr indent="457200">
              <a:spcAft>
                <a:spcPts val="470"/>
              </a:spcAft>
            </a:pPr>
            <a:endParaRPr lang="en-US" dirty="0" smtClean="0">
              <a:solidFill>
                <a:schemeClr val="bg2">
                  <a:lumMod val="25000"/>
                </a:schemeClr>
              </a:solidFill>
              <a:ea typeface="Times New Roman"/>
            </a:endParaRPr>
          </a:p>
          <a:p>
            <a:pPr indent="457200">
              <a:spcAft>
                <a:spcPts val="470"/>
              </a:spcAft>
            </a:pPr>
            <a:endParaRPr lang="en-US" dirty="0" smtClean="0">
              <a:solidFill>
                <a:schemeClr val="bg2">
                  <a:lumMod val="25000"/>
                </a:schemeClr>
              </a:solidFill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rgbClr val="FFFF00"/>
                </a:solidFill>
                <a:ea typeface="Times New Roman"/>
              </a:rPr>
              <a:t>3</a:t>
            </a:r>
            <a:r>
              <a:rPr lang="en-US" dirty="0" smtClean="0">
                <a:solidFill>
                  <a:srgbClr val="FFFF00"/>
                </a:solidFill>
                <a:ea typeface="Times New Roman"/>
              </a:rPr>
              <a:t>) Manners and Behavior, 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4) Family and Relatives, 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rgbClr val="0070C0"/>
                </a:solidFill>
                <a:ea typeface="Times New Roman"/>
              </a:rPr>
              <a:t>5) Man’s Parts of Body, </a:t>
            </a:r>
            <a:endParaRPr lang="en-US" dirty="0" smtClean="0">
              <a:solidFill>
                <a:srgbClr val="0070C0"/>
              </a:solidFill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) Articles, Tools and Instruments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and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dirty="0" smtClean="0">
                <a:solidFill>
                  <a:srgbClr val="0070C0"/>
                </a:solidFill>
                <a:ea typeface="Times New Roman"/>
              </a:rPr>
              <a:t>7) Animals, and their Behavior and Nature. </a:t>
            </a:r>
            <a:endParaRPr lang="th-TH" dirty="0" smtClean="0">
              <a:solidFill>
                <a:srgbClr val="0070C0"/>
              </a:solidFill>
            </a:endParaRPr>
          </a:p>
          <a:p>
            <a:pPr indent="457200">
              <a:spcAft>
                <a:spcPts val="470"/>
              </a:spcAft>
            </a:pPr>
            <a:endParaRPr lang="en-US" dirty="0" smtClean="0">
              <a:solidFill>
                <a:schemeClr val="bg2">
                  <a:lumMod val="25000"/>
                </a:schemeClr>
              </a:solidFill>
              <a:effectLst/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Look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at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examples in the table:</a:t>
            </a:r>
            <a:endParaRPr lang="th-TH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52" y="5013176"/>
            <a:ext cx="936104" cy="15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8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372796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6946796"/>
              </p:ext>
            </p:extLst>
          </p:nvPr>
        </p:nvGraphicFramePr>
        <p:xfrm>
          <a:off x="539552" y="1383194"/>
          <a:ext cx="8064896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3024336"/>
                <a:gridCol w="2448272"/>
              </a:tblGrid>
              <a:tr h="173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Groups of Idioms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Thai Idioms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English Idioms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. Society, Ways of </a:t>
                      </a:r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Life 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and Livelihood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Dek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Muae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Wan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Suen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(A child who was born the day before yesterday</a:t>
                      </a: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)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Born yesterday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2. Religion, Morality, Ethics, Goodness and Badness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Fang </a:t>
                      </a:r>
                      <a:r>
                        <a:rPr lang="en-US" sz="2400" kern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Rok</a:t>
                      </a: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US" sz="2400" kern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Rak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(bury a placenta) 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Put down roots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3. Manners and Behavior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Nam </a:t>
                      </a:r>
                      <a:r>
                        <a:rPr lang="en-US" sz="2400" kern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Sai</a:t>
                      </a: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Chai </a:t>
                      </a:r>
                      <a:r>
                        <a:rPr lang="en-US" sz="2400" kern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Ching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(pure water, sincerity)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From the bottom of one’s heart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460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Buriram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Rajabhat</a:t>
            </a:r>
            <a:r>
              <a:rPr lang="en-US" dirty="0" smtClean="0">
                <a:solidFill>
                  <a:srgbClr val="FF0000"/>
                </a:solidFill>
              </a:rPr>
              <a:t> University, Thailand</a:t>
            </a:r>
            <a:endParaRPr lang="th-TH" dirty="0"/>
          </a:p>
        </p:txBody>
      </p:sp>
      <p:pic>
        <p:nvPicPr>
          <p:cNvPr id="4" name="ตัวยึดเนื้อหา 3" descr="map-thailan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3" y="1214422"/>
            <a:ext cx="7228815" cy="542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3644898"/>
              </p:ext>
            </p:extLst>
          </p:nvPr>
        </p:nvGraphicFramePr>
        <p:xfrm>
          <a:off x="539552" y="1268760"/>
          <a:ext cx="8136903" cy="4949269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3312368"/>
                <a:gridCol w="2304255"/>
              </a:tblGrid>
              <a:tr h="550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Groups of Idioms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Thai Idioms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English Idioms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366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4.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Cordia New"/>
                        </a:rPr>
                        <a:t>Family and Relatives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Times New Roman"/>
                          <a:cs typeface="Cordia New"/>
                        </a:rPr>
                        <a:t>Luk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Cordia New"/>
                        </a:rPr>
                        <a:t> Mai Lon Mai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/>
                          <a:cs typeface="Cordia New"/>
                        </a:rPr>
                        <a:t>Klai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Cordia New"/>
                        </a:rPr>
                        <a:t> Ton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(Fruits fall to earth near the tree)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Cordia New"/>
                        </a:rPr>
                        <a:t>A chip off the old block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0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5. </a:t>
                      </a: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Cordia New"/>
                        </a:rPr>
                        <a:t> Men’s Parts of  Body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Lang </a:t>
                      </a:r>
                      <a:r>
                        <a:rPr lang="en-US" sz="2400" kern="18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Mue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Wash one’s hand of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8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6.</a:t>
                      </a: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Cordia New"/>
                        </a:rPr>
                        <a:t> Articles, Tools and Instruments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Ngiap</a:t>
                      </a: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Pen </a:t>
                      </a:r>
                      <a:r>
                        <a:rPr lang="en-US" sz="2400" kern="18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Pao</a:t>
                      </a: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US" sz="2400" kern="18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Sak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(quiet as a pestle)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Quiet as the grave 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25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7.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Cordia New"/>
                        </a:rPr>
                        <a:t>Animals, and their Behavior and Nature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Luen</a:t>
                      </a: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US" sz="2400" kern="18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Muean</a:t>
                      </a: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US" sz="2400" kern="18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Pla</a:t>
                      </a: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 Lai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/>
                          <a:cs typeface="Cordia New"/>
                        </a:rPr>
                        <a:t>Slippery as an eel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181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689994" y="2132856"/>
            <a:ext cx="7776865" cy="436621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 	Students were taught how to use English idioms by providing them with examples in context because learning English idioms in meaningful context is better than learning isolated words through memorization. 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	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Nippold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&amp; Martin (1989) also state that </a:t>
            </a:r>
            <a:r>
              <a:rPr lang="en-US" dirty="0" smtClean="0">
                <a:solidFill>
                  <a:srgbClr val="FF0000"/>
                </a:solidFill>
                <a:effectLst/>
                <a:ea typeface="Times New Roman"/>
              </a:rPr>
              <a:t>linguistic contextual information enhances adolescents’ interpretation of idi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oms.</a:t>
            </a:r>
            <a:endParaRPr lang="th-TH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994" y="1232756"/>
            <a:ext cx="72008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i="1" kern="1800" dirty="0">
                <a:solidFill>
                  <a:srgbClr val="EEECE1">
                    <a:lumMod val="25000"/>
                  </a:srgbClr>
                </a:solidFill>
                <a:ea typeface="Times New Roman"/>
                <a:cs typeface="Cordia New"/>
              </a:rPr>
              <a:t>2. Use English and Thai idioms in </a:t>
            </a:r>
            <a:r>
              <a:rPr lang="en-US" i="1" kern="1800" dirty="0">
                <a:solidFill>
                  <a:srgbClr val="00B0F0"/>
                </a:solidFill>
                <a:ea typeface="Times New Roman"/>
                <a:cs typeface="Cordia New"/>
              </a:rPr>
              <a:t>contexts</a:t>
            </a:r>
            <a:endParaRPr lang="en-US" sz="2400" dirty="0">
              <a:solidFill>
                <a:srgbClr val="00B0F0"/>
              </a:solidFill>
              <a:ea typeface="Times New Roman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81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6" name="Snip Diagonal Corner Rectangle 5"/>
          <p:cNvSpPr/>
          <p:nvPr/>
        </p:nvSpPr>
        <p:spPr>
          <a:xfrm>
            <a:off x="539552" y="1285860"/>
            <a:ext cx="8180781" cy="535785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	Some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idioms were taken from the aforementioned table to form English sentences. 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/>
              <a:ea typeface="Times New Roman"/>
            </a:endParaRPr>
          </a:p>
          <a:p>
            <a:pPr indent="457200">
              <a:spcAft>
                <a:spcPts val="470"/>
              </a:spcAft>
            </a:pPr>
            <a:endParaRPr lang="en-US" dirty="0" smtClean="0">
              <a:solidFill>
                <a:schemeClr val="bg2">
                  <a:lumMod val="25000"/>
                </a:schemeClr>
              </a:solidFill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Moreover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, </a:t>
            </a:r>
            <a:r>
              <a:rPr lang="en-US" dirty="0" smtClean="0">
                <a:solidFill>
                  <a:srgbClr val="00B050"/>
                </a:solidFill>
                <a:effectLst/>
                <a:ea typeface="Times New Roman"/>
              </a:rPr>
              <a:t>the translation from English into Thai might be needed to make students understand </a:t>
            </a:r>
            <a:r>
              <a:rPr lang="en-US" dirty="0" smtClean="0">
                <a:solidFill>
                  <a:srgbClr val="00B050"/>
                </a:solidFill>
                <a:effectLst/>
                <a:ea typeface="Times New Roman"/>
              </a:rPr>
              <a:t>better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.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B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ut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prior to translation,  </a:t>
            </a:r>
            <a:r>
              <a:rPr lang="en-US" dirty="0" smtClean="0">
                <a:solidFill>
                  <a:srgbClr val="FF0000"/>
                </a:solidFill>
                <a:effectLst/>
                <a:ea typeface="Times New Roman"/>
              </a:rPr>
              <a:t>they were asked to guess the meanings first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, then tell the teacher in Thai. 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/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Look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rPr>
              <a:t>at the examples: </a:t>
            </a:r>
            <a:endParaRPr lang="th-TH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47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1728" y="6036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7544" y="2060848"/>
            <a:ext cx="8208912" cy="33843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a typeface="Times New Roman"/>
                <a:cs typeface="Cordia New"/>
              </a:rPr>
              <a:t>English is </a:t>
            </a:r>
            <a:r>
              <a:rPr lang="en-US" b="1" u="sng" dirty="0">
                <a:solidFill>
                  <a:srgbClr val="0070C0"/>
                </a:solidFill>
                <a:ea typeface="Times New Roman"/>
                <a:cs typeface="Cordia New"/>
              </a:rPr>
              <a:t>a piece of cake</a:t>
            </a:r>
            <a:r>
              <a:rPr lang="en-US" b="1" dirty="0">
                <a:solidFill>
                  <a:srgbClr val="0070C0"/>
                </a:solidFill>
                <a:ea typeface="Times New Roman"/>
                <a:cs typeface="Cordia New"/>
              </a:rPr>
              <a:t> </a:t>
            </a:r>
            <a:r>
              <a:rPr lang="en-US" dirty="0">
                <a:solidFill>
                  <a:srgbClr val="FF0000"/>
                </a:solidFill>
                <a:ea typeface="Times New Roman"/>
                <a:cs typeface="Cordia New"/>
              </a:rPr>
              <a:t>because everybody can learn it. </a:t>
            </a:r>
            <a:endParaRPr lang="en-US" sz="2400" dirty="0">
              <a:solidFill>
                <a:srgbClr val="FF0000"/>
              </a:solidFill>
              <a:ea typeface="Times New Roman"/>
              <a:cs typeface="Cordia New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Times New Roman"/>
                <a:cs typeface="Cordia New"/>
              </a:rPr>
              <a:t>After the tsunami, the town was as </a:t>
            </a:r>
            <a:r>
              <a:rPr lang="en-US" b="1" u="sng" dirty="0">
                <a:solidFill>
                  <a:srgbClr val="C00000"/>
                </a:solidFill>
                <a:ea typeface="Times New Roman"/>
                <a:cs typeface="Cordia New"/>
              </a:rPr>
              <a:t>quiet as the grave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Times New Roman"/>
                <a:cs typeface="Cordia New"/>
              </a:rPr>
              <a:t>. </a:t>
            </a:r>
            <a:endParaRPr lang="en-US" sz="2400" dirty="0">
              <a:solidFill>
                <a:schemeClr val="bg2">
                  <a:lumMod val="10000"/>
                </a:schemeClr>
              </a:solidFill>
              <a:ea typeface="Times New Roman"/>
              <a:cs typeface="Cordia New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ea typeface="Times New Roman"/>
                <a:cs typeface="Cordia New"/>
              </a:rPr>
              <a:t>I would like to warn you to not do business with that guy because he is </a:t>
            </a:r>
            <a:r>
              <a:rPr lang="en-US" b="1" dirty="0">
                <a:solidFill>
                  <a:srgbClr val="FFC000"/>
                </a:solidFill>
                <a:ea typeface="Times New Roman"/>
                <a:cs typeface="Cordia New"/>
              </a:rPr>
              <a:t>as </a:t>
            </a:r>
            <a:r>
              <a:rPr lang="en-US" b="1" u="sng" dirty="0">
                <a:solidFill>
                  <a:srgbClr val="FFC000"/>
                </a:solidFill>
                <a:ea typeface="Times New Roman"/>
                <a:cs typeface="Cordia New"/>
              </a:rPr>
              <a:t>slippery as an eel</a:t>
            </a:r>
            <a:r>
              <a:rPr lang="en-US" dirty="0">
                <a:solidFill>
                  <a:srgbClr val="00B050"/>
                </a:solidFill>
                <a:ea typeface="Times New Roman"/>
                <a:cs typeface="Cordia New"/>
              </a:rPr>
              <a:t>.</a:t>
            </a:r>
            <a:endParaRPr lang="en-US" sz="2400" dirty="0">
              <a:solidFill>
                <a:srgbClr val="00B050"/>
              </a:solidFill>
              <a:ea typeface="Times New Roman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47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1346504"/>
            <a:ext cx="705678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effectLst/>
                <a:ea typeface="Times New Roman"/>
                <a:cs typeface="Cordia New"/>
              </a:rPr>
              <a:t>3. Retelling and rewriting English idioms</a:t>
            </a:r>
            <a:endParaRPr lang="en-US" sz="2400" dirty="0">
              <a:solidFill>
                <a:schemeClr val="bg2">
                  <a:lumMod val="10000"/>
                </a:schemeClr>
              </a:solidFill>
              <a:ea typeface="Times New Roman"/>
              <a:cs typeface="Cordia New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39552" y="2071678"/>
            <a:ext cx="8180781" cy="457203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First, the students were introduced to the meaning of a particular English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idiom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Second,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were asked to retell the content in Thai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language.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Finally, they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rewrite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sentence provided by using English idioms.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doing this, they will have a chance to </a:t>
            </a:r>
            <a:r>
              <a:rPr lang="en-US" dirty="0">
                <a:solidFill>
                  <a:srgbClr val="C00000"/>
                </a:solidFill>
              </a:rPr>
              <a:t>practically use and get familiar with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English idioms that they have just learned.</a:t>
            </a:r>
            <a:endParaRPr lang="th-TH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3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539552" y="1142984"/>
            <a:ext cx="8180781" cy="5214974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For instance, the meaning of the Thai idiom “</a:t>
            </a:r>
            <a:r>
              <a:rPr lang="en-US" dirty="0">
                <a:solidFill>
                  <a:srgbClr val="00B0F0"/>
                </a:solidFill>
              </a:rPr>
              <a:t>Sang Wi Man </a:t>
            </a:r>
            <a:r>
              <a:rPr lang="en-US" dirty="0" err="1">
                <a:solidFill>
                  <a:srgbClr val="00B0F0"/>
                </a:solidFill>
              </a:rPr>
              <a:t>Nai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Akat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” for the English idiom “</a:t>
            </a:r>
            <a:r>
              <a:rPr lang="en-US" dirty="0">
                <a:solidFill>
                  <a:srgbClr val="C00000"/>
                </a:solidFill>
              </a:rPr>
              <a:t>Build castles in the air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” was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given.</a:t>
            </a:r>
          </a:p>
          <a:p>
            <a:pPr indent="457200">
              <a:spcAft>
                <a:spcPts val="470"/>
              </a:spcAft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hen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they were asked to </a:t>
            </a:r>
            <a:r>
              <a:rPr lang="en-US" dirty="0">
                <a:solidFill>
                  <a:srgbClr val="FF0000"/>
                </a:solidFill>
              </a:rPr>
              <a:t>rewrite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the sentence provided.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might write a sentence in Thai, and the teacher translated it into English and</a:t>
            </a:r>
            <a:r>
              <a:rPr lang="en-US" dirty="0">
                <a:solidFill>
                  <a:srgbClr val="00B050"/>
                </a:solidFill>
              </a:rPr>
              <a:t> let them read the full sentence out loud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Ex: </a:t>
            </a:r>
            <a:r>
              <a:rPr lang="en-US" sz="2400" dirty="0" err="1" smtClean="0">
                <a:solidFill>
                  <a:srgbClr val="C00000"/>
                </a:solidFill>
              </a:rPr>
              <a:t>Suchart</a:t>
            </a:r>
            <a:r>
              <a:rPr lang="en-US" sz="2400" dirty="0" smtClean="0">
                <a:solidFill>
                  <a:srgbClr val="C00000"/>
                </a:solidFill>
              </a:rPr>
              <a:t> likes to </a:t>
            </a:r>
            <a:r>
              <a:rPr lang="en-US" sz="2400" dirty="0" smtClean="0">
                <a:solidFill>
                  <a:srgbClr val="00B0F0"/>
                </a:solidFill>
              </a:rPr>
              <a:t>build castles in the air</a:t>
            </a:r>
            <a:r>
              <a:rPr lang="en-US" sz="2400" dirty="0" smtClean="0">
                <a:solidFill>
                  <a:srgbClr val="C00000"/>
                </a:solidFill>
              </a:rPr>
              <a:t>; he imagines that he will win the lottery </a:t>
            </a:r>
            <a:r>
              <a:rPr lang="en-US" sz="2400" dirty="0" smtClean="0">
                <a:solidFill>
                  <a:srgbClr val="C00000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becomes a rich man.</a:t>
            </a:r>
          </a:p>
          <a:p>
            <a:pPr indent="457200">
              <a:spcAft>
                <a:spcPts val="470"/>
              </a:spcAft>
            </a:pPr>
            <a:endParaRPr lang="th-TH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3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07839" y="1346504"/>
            <a:ext cx="705678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4. Using English idioms through conversations </a:t>
            </a:r>
            <a:endParaRPr lang="en-US" sz="2400" dirty="0">
              <a:solidFill>
                <a:schemeClr val="bg2">
                  <a:lumMod val="10000"/>
                </a:schemeClr>
              </a:solidFill>
              <a:ea typeface="Times New Roman"/>
              <a:cs typeface="Cordia New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30384" y="2214554"/>
            <a:ext cx="8180781" cy="407196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students were divided into pairs and each pair got one English idiom to form their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conversation.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hey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were asked to present their speech with at least one English idiom in front of the class.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rior </a:t>
            </a:r>
            <a:r>
              <a:rPr lang="en-US" dirty="0">
                <a:solidFill>
                  <a:srgbClr val="C00000"/>
                </a:solidFill>
              </a:rPr>
              <a:t>to their presentation, an example of conversation with Thai and English idioms was given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Look at the example:</a:t>
            </a:r>
            <a:endParaRPr lang="th-TH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85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14992" y="1428736"/>
            <a:ext cx="7877003" cy="52149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Kaew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	Hi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Jom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you look sad today. What’s wrong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	 	with you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? </a:t>
            </a:r>
          </a:p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Jom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	</a:t>
            </a:r>
            <a:r>
              <a:rPr lang="en-US" dirty="0" smtClean="0">
                <a:solidFill>
                  <a:srgbClr val="C00000"/>
                </a:solidFill>
              </a:rPr>
              <a:t>Well</a:t>
            </a:r>
            <a:r>
              <a:rPr lang="en-US" dirty="0">
                <a:solidFill>
                  <a:srgbClr val="C00000"/>
                </a:solidFill>
              </a:rPr>
              <a:t>, I didn’t do very well on my English exam. </a:t>
            </a:r>
            <a:r>
              <a:rPr lang="en-US" dirty="0" smtClean="0">
                <a:solidFill>
                  <a:srgbClr val="C00000"/>
                </a:solidFill>
              </a:rPr>
              <a:t>	If </a:t>
            </a:r>
            <a:r>
              <a:rPr lang="en-US" dirty="0">
                <a:solidFill>
                  <a:srgbClr val="C00000"/>
                </a:solidFill>
              </a:rPr>
              <a:t>I failed, I will definitely </a:t>
            </a:r>
            <a:r>
              <a:rPr lang="en-US" i="1" dirty="0" err="1" smtClean="0">
                <a:solidFill>
                  <a:srgbClr val="C00000"/>
                </a:solidFill>
              </a:rPr>
              <a:t>Khai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Na </a:t>
            </a:r>
            <a:r>
              <a:rPr lang="en-US" dirty="0">
                <a:solidFill>
                  <a:srgbClr val="C00000"/>
                </a:solidFill>
              </a:rPr>
              <a:t>(lose face</a:t>
            </a:r>
            <a:r>
              <a:rPr lang="en-US" dirty="0" smtClean="0">
                <a:solidFill>
                  <a:srgbClr val="C00000"/>
                </a:solidFill>
              </a:rPr>
              <a:t>).</a:t>
            </a:r>
          </a:p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Kaew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	Take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it easy. Everything will be ok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Would you like to try to make a conversation by using this idiom?: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“Give </a:t>
            </a:r>
            <a:r>
              <a:rPr lang="en-US" b="1" dirty="0" smtClean="0">
                <a:solidFill>
                  <a:srgbClr val="C00000"/>
                </a:solidFill>
              </a:rPr>
              <a:t>somebody the green </a:t>
            </a:r>
            <a:r>
              <a:rPr lang="en-US" b="1" dirty="0" smtClean="0">
                <a:solidFill>
                  <a:srgbClr val="C00000"/>
                </a:solidFill>
              </a:rPr>
              <a:t>light”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th-TH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5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07839" y="1346504"/>
            <a:ext cx="705678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i="1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Teaching English idioms with pictures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solidFill>
                  <a:srgbClr val="EEECE1">
                    <a:lumMod val="10000"/>
                  </a:srgbClr>
                </a:solidFill>
              </a:rPr>
              <a:t> </a:t>
            </a:r>
            <a:endParaRPr lang="en-US" sz="2400" dirty="0">
              <a:solidFill>
                <a:srgbClr val="EEECE1">
                  <a:lumMod val="10000"/>
                </a:srgbClr>
              </a:solidFill>
              <a:ea typeface="Times New Roman"/>
              <a:cs typeface="Cordia New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07839" y="2276872"/>
            <a:ext cx="8180781" cy="388843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Pictures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/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illustrations / cartoons help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students understand English idioms better and memorize them longer. </a:t>
            </a:r>
            <a:endParaRPr lang="en-US" dirty="0" smtClean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The 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teacher presented a particular English idiom with a picture or a cartoon, then the students were asked to guess the meaning of an English idiom by looking at a picture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.</a:t>
            </a: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They might answer in Thai. </a:t>
            </a:r>
            <a:endParaRPr lang="th-TH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5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Can you guest Eng. idiom from this cartoon?</a:t>
            </a:r>
            <a:endParaRPr lang="th-TH" sz="3200" dirty="0"/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47242"/>
            <a:ext cx="6450354" cy="341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Well-known Tourist Attractions</a:t>
            </a:r>
            <a:endParaRPr lang="th-TH" dirty="0">
              <a:solidFill>
                <a:srgbClr val="00B0F0"/>
              </a:solidFill>
            </a:endParaRPr>
          </a:p>
        </p:txBody>
      </p:sp>
      <p:pic>
        <p:nvPicPr>
          <p:cNvPr id="4" name="ตัวยึดเนื้อหา 3" descr="C:\Users\acer\Documents\ประชุมจีนคุนหมิง\พนมรุ้งไฟล์รูปภาพ\หน้า01.JPG"/>
          <p:cNvPicPr>
            <a:picLocks noGrp="1"/>
          </p:cNvPicPr>
          <p:nvPr>
            <p:ph idx="1"/>
          </p:nvPr>
        </p:nvPicPr>
        <p:blipFill>
          <a:blip r:embed="rId2" cstate="print"/>
          <a:srcRect t="3028" r="67748" b="46295"/>
          <a:stretch>
            <a:fillRect/>
          </a:stretch>
        </p:blipFill>
        <p:spPr bwMode="auto">
          <a:xfrm>
            <a:off x="571472" y="1785926"/>
            <a:ext cx="3419697" cy="3257627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" name="รูปภาพ 4" descr="C:\Users\acer\Documents\ประชุมจีนคุนหมิง\ปราสาทเมืองต่ำไฟล์รูปภาพ\หน้า04.JPG"/>
          <p:cNvPicPr/>
          <p:nvPr/>
        </p:nvPicPr>
        <p:blipFill>
          <a:blip r:embed="rId3" cstate="print"/>
          <a:srcRect l="66075" t="3610"/>
          <a:stretch>
            <a:fillRect/>
          </a:stretch>
        </p:blipFill>
        <p:spPr bwMode="auto">
          <a:xfrm>
            <a:off x="4857752" y="2214554"/>
            <a:ext cx="2937669" cy="342902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6" name="รูปภาพ 5" descr="br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th-TH" dirty="0"/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199" y="1497686"/>
            <a:ext cx="7110825" cy="4360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752" y="2060848"/>
            <a:ext cx="3765242" cy="1990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0191" y="1143214"/>
            <a:ext cx="529208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Khi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Kiat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San Lang Yao (bone idle)</a:t>
            </a:r>
            <a:endParaRPr lang="th-TH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432" y="4437112"/>
            <a:ext cx="741682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Example:  	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truly </a:t>
            </a:r>
            <a:r>
              <a:rPr lang="en-US" u="sng" dirty="0">
                <a:solidFill>
                  <a:srgbClr val="C00000"/>
                </a:solidFill>
              </a:rPr>
              <a:t>bone idle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 wastes his time by doing nothing but watching TV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playing games.</a:t>
            </a:r>
            <a:endParaRPr lang="th-T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19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708920"/>
            <a:ext cx="3253889" cy="1995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1686584"/>
            <a:ext cx="734481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Khwaen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Yu Bon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Dai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(Hang by a thread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hair)</a:t>
            </a:r>
            <a:endParaRPr lang="th-TH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5301208"/>
            <a:ext cx="727280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	After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risky operation, her life </a:t>
            </a:r>
            <a:r>
              <a:rPr lang="en-US" u="sng" dirty="0">
                <a:solidFill>
                  <a:srgbClr val="C00000"/>
                </a:solidFill>
              </a:rPr>
              <a:t>hung by a thread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several hours.</a:t>
            </a:r>
            <a:endParaRPr lang="th-T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5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07839" y="1346504"/>
            <a:ext cx="705678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Using a matching game and gap-filling exercise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07839" y="2276872"/>
            <a:ext cx="8180781" cy="424847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matching and gap-filling are also very effective for teaching English idioms.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doing these activities, Thai idioms were presented together with English idioms in order to check students’ understanding and help them to develop and use English idioms successfully.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spcAft>
                <a:spcPts val="47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correct answers to questions would be given to students at the end of the class.  </a:t>
            </a:r>
            <a:endParaRPr lang="th-TH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6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85689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Instruction: Match Thai idioms on the left with English idioms on the right.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8677"/>
            <a:ext cx="9151158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536"/>
          <a:stretch/>
        </p:blipFill>
        <p:spPr bwMode="auto">
          <a:xfrm>
            <a:off x="1192232" y="2118608"/>
            <a:ext cx="7296331" cy="6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รูปภาพ 5" descr="br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397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408" y="1052736"/>
            <a:ext cx="806489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Instruction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Fill in the missing idiom in each of the following sentences using the English idioms given in the first exercise: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680" y="2634723"/>
            <a:ext cx="8064896" cy="356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Cordia New"/>
              </a:rPr>
              <a:t>Why do you complain about being fired? You ……when you called your boss crook.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Cordia New"/>
              </a:rPr>
              <a:t>A job’s not going to just……. You’ll have to go out and find one by yourself.	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Cordia New"/>
              </a:rPr>
              <a:t>When the factories closed at the time of economic crisis and hundreds of people lost their jobs, all storekeepers were also…..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</p:txBody>
      </p:sp>
      <p:pic>
        <p:nvPicPr>
          <p:cNvPr id="8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871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67544" y="1916831"/>
            <a:ext cx="8093027" cy="356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4.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plane trip to Vietnam was long and tiring, but I managed to …. by reading several books.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  <a:p>
            <a:pPr marL="342900" lvl="0" indent="-342900" algn="just">
              <a:lnSpc>
                <a:spcPct val="115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5. It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makes me very angry when I see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Somsak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 ……our boss’s ….all the time for the purpose of getting a promotion.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6. Some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poor and uneducated people are easily…..by some corrupt politicians.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71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Keys</a:t>
            </a:r>
            <a:endParaRPr lang="th-TH" dirty="0"/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571472" y="2214554"/>
            <a:ext cx="857252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 Ask for trouble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Times New Roman"/>
              <a:cs typeface="Cordia New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2. Drop into your lap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3. In the same boat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4. Kill time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5. Lick….boots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Cordia New"/>
              </a:rPr>
              <a:t>6. Led by nose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840105" algn="l"/>
              </a:tabLst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Cordia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Pentagon 3"/>
          <p:cNvSpPr/>
          <p:nvPr/>
        </p:nvSpPr>
        <p:spPr>
          <a:xfrm>
            <a:off x="357158" y="1214422"/>
            <a:ext cx="2414642" cy="50006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Conclusion</a:t>
            </a:r>
            <a:endParaRPr lang="en-US" sz="24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5815" y="2564904"/>
            <a:ext cx="7882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is concluded </a:t>
            </a:r>
            <a:r>
              <a:rPr lang="en-US" dirty="0" smtClean="0"/>
              <a:t>that:</a:t>
            </a:r>
          </a:p>
          <a:p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activities proposed and designed by the researcher were vital for students to learn and master English idioms </a:t>
            </a:r>
            <a:r>
              <a:rPr lang="en-US" dirty="0" smtClean="0"/>
              <a:t>because….</a:t>
            </a:r>
          </a:p>
          <a:p>
            <a:endParaRPr lang="en-US" dirty="0" smtClean="0"/>
          </a:p>
          <a:p>
            <a:r>
              <a:rPr lang="en-US" dirty="0" smtClean="0"/>
              <a:t>	T</a:t>
            </a:r>
            <a:r>
              <a:rPr lang="en-US" dirty="0" smtClean="0"/>
              <a:t>hese </a:t>
            </a:r>
            <a:r>
              <a:rPr lang="en-US" dirty="0"/>
              <a:t>collaborative activities allow them </a:t>
            </a:r>
            <a:r>
              <a:rPr lang="en-US" dirty="0">
                <a:solidFill>
                  <a:srgbClr val="00B050"/>
                </a:solidFill>
              </a:rPr>
              <a:t>to compare, to think and to interact </a:t>
            </a:r>
            <a:r>
              <a:rPr lang="en-US" dirty="0"/>
              <a:t>with their friends in learning English idioms in four skills.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4937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83567" y="1285860"/>
            <a:ext cx="78049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Their </a:t>
            </a:r>
            <a:r>
              <a:rPr lang="en-US" dirty="0"/>
              <a:t>capability of using English idioms was </a:t>
            </a:r>
            <a:r>
              <a:rPr lang="en-US" dirty="0">
                <a:solidFill>
                  <a:srgbClr val="FF0000"/>
                </a:solidFill>
              </a:rPr>
              <a:t>higher than before teaching via the activities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Their </a:t>
            </a:r>
            <a:r>
              <a:rPr lang="en-US" dirty="0"/>
              <a:t>average post-test scores were also </a:t>
            </a:r>
            <a:r>
              <a:rPr lang="en-US" dirty="0">
                <a:solidFill>
                  <a:srgbClr val="00B050"/>
                </a:solidFill>
              </a:rPr>
              <a:t>significantly higher than their pre-test scores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/>
              <a:t>	 </a:t>
            </a:r>
            <a:r>
              <a:rPr lang="en-US" dirty="0"/>
              <a:t>Having interviewed individual students, it also revealed that they were </a:t>
            </a:r>
            <a:r>
              <a:rPr lang="en-US" dirty="0">
                <a:solidFill>
                  <a:srgbClr val="FFC000"/>
                </a:solidFill>
              </a:rPr>
              <a:t>satisfied with </a:t>
            </a:r>
            <a:r>
              <a:rPr lang="en-US" dirty="0"/>
              <a:t>the instructional activities and </a:t>
            </a:r>
            <a:r>
              <a:rPr lang="en-US" dirty="0">
                <a:solidFill>
                  <a:srgbClr val="C00000"/>
                </a:solidFill>
              </a:rPr>
              <a:t>able to desirably develop their English idioms</a:t>
            </a:r>
            <a:r>
              <a:rPr lang="en-US" dirty="0"/>
              <a:t>.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797152"/>
            <a:ext cx="1197880" cy="1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37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</a:t>
            </a:r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Thailand</a:t>
            </a:r>
            <a:endParaRPr lang="th-TH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ตัวยึดเนื้อหา 3" descr="ad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8229600" cy="1327355"/>
          </a:xfrm>
          <a:prstGeom prst="rect">
            <a:avLst/>
          </a:prstGeom>
        </p:spPr>
      </p:pic>
      <p:pic>
        <p:nvPicPr>
          <p:cNvPr id="7" name="รูปภาพ 6" descr="r_208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071810"/>
            <a:ext cx="1324422" cy="150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 descr="ad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572008"/>
            <a:ext cx="8715436" cy="1474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610604"/>
            <a:ext cx="1880838" cy="2480354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251520" y="1196752"/>
            <a:ext cx="864396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Buriram</a:t>
            </a:r>
            <a:r>
              <a:rPr lang="en-US" sz="36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600" b="1" spc="5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Rajabhat</a:t>
            </a:r>
            <a:r>
              <a:rPr lang="en-US" sz="36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University, Thailand</a:t>
            </a:r>
            <a:endParaRPr lang="th-TH" sz="36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045906" y="908720"/>
            <a:ext cx="73580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		</a:t>
            </a:r>
            <a:endParaRPr lang="th-TH" sz="1800" dirty="0">
              <a:solidFill>
                <a:srgbClr val="00206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Bradley Hand ITC" pitchFamily="66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Bradley Hand ITC" pitchFamily="66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Bradley Hand ITC" pitchFamily="66" charset="0"/>
              </a:rPr>
              <a:t>THANK YOU 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Bradley Hand ITC" pitchFamily="66" charset="0"/>
              </a:rPr>
              <a:t>FOR YOUR GREAT ATTENTION!!</a:t>
            </a:r>
          </a:p>
          <a:p>
            <a:pPr algn="ctr"/>
            <a:endParaRPr lang="en-US" sz="3600" b="1" dirty="0">
              <a:solidFill>
                <a:prstClr val="black"/>
              </a:solidFill>
              <a:latin typeface="Bradley Hand ITC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924944"/>
            <a:ext cx="3816424" cy="34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94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Buriram</a:t>
            </a:r>
            <a:r>
              <a:rPr kumimoji="0" lang="en-US" sz="2400" b="1" i="0" u="none" strike="noStrike" kern="0" cap="none" spc="50" normalizeH="0" baseline="0" noProof="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400" b="1" i="0" u="none" strike="noStrike" kern="0" cap="none" spc="50" normalizeH="0" baseline="0" noProof="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Rajabhat</a:t>
            </a:r>
            <a:r>
              <a:rPr kumimoji="0" lang="en-US" sz="2400" b="1" i="0" u="none" strike="noStrike" kern="0" cap="none" spc="50" normalizeH="0" baseline="0" noProof="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 University, </a:t>
            </a:r>
            <a:r>
              <a:rPr kumimoji="0" lang="en-US" sz="2400" b="1" i="0" u="none" strike="noStrike" kern="0" cap="none" spc="50" normalizeH="0" baseline="0" noProof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Thailand</a:t>
            </a:r>
            <a:endParaRPr kumimoji="0" lang="th-TH" sz="2400" b="1" i="0" u="none" strike="noStrike" kern="0" cap="none" spc="50" normalizeH="0" baseline="0" noProof="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908720"/>
            <a:ext cx="7848872" cy="5507662"/>
          </a:xfrm>
          <a:prstGeom prst="rect">
            <a:avLst/>
          </a:prstGeom>
          <a:pattFill prst="pct30">
            <a:fgClr>
              <a:schemeClr val="bg2"/>
            </a:fgClr>
            <a:bgClr>
              <a:schemeClr val="bg1"/>
            </a:bgClr>
          </a:pattFill>
          <a:effectLst>
            <a:innerShdw blurRad="114300">
              <a:schemeClr val="accent6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The presentation will be divided into 5 Parts as follows: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1. Study Significance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cs typeface="+mj-cs"/>
              </a:rPr>
              <a:t>2. Study Objectives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cs typeface="+mj-cs"/>
              </a:rPr>
              <a:t>3. Study Methodology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4. Study Results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+mj-cs"/>
              </a:rPr>
              <a:t>5. Conclusion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And  </a:t>
            </a:r>
            <a:r>
              <a:rPr lang="en-US" sz="5400" dirty="0" smtClean="0">
                <a:solidFill>
                  <a:srgbClr val="FF0000"/>
                </a:solidFill>
                <a:cs typeface="+mj-cs"/>
              </a:rPr>
              <a:t>Q &amp; A</a:t>
            </a:r>
          </a:p>
        </p:txBody>
      </p:sp>
      <p:pic>
        <p:nvPicPr>
          <p:cNvPr id="13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904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5" name="Snip Diagonal Corner Rectangle 4"/>
          <p:cNvSpPr/>
          <p:nvPr/>
        </p:nvSpPr>
        <p:spPr>
          <a:xfrm>
            <a:off x="571472" y="980728"/>
            <a:ext cx="2714644" cy="571504"/>
          </a:xfrm>
          <a:prstGeom prst="snip2Diag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Study Significance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5" y="1772816"/>
            <a:ext cx="7732987" cy="4401205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	Knowledge 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of vocabulary or word meaning in a given passage is a </a:t>
            </a:r>
            <a:r>
              <a:rPr lang="en-US" dirty="0" smtClean="0">
                <a:solidFill>
                  <a:srgbClr val="00B0F0"/>
                </a:solidFill>
                <a:effectLst/>
                <a:ea typeface="Times New Roman"/>
              </a:rPr>
              <a:t>key to reading comprehension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. </a:t>
            </a:r>
            <a:endParaRPr lang="en-US" dirty="0" smtClean="0">
              <a:solidFill>
                <a:srgbClr val="002060"/>
              </a:solidFill>
              <a:effectLst/>
              <a:ea typeface="Times New Roman"/>
            </a:endParaRPr>
          </a:p>
          <a:p>
            <a:endParaRPr lang="en-US" dirty="0" smtClean="0">
              <a:solidFill>
                <a:srgbClr val="002060"/>
              </a:solidFill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	Baker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, Simmons, and </a:t>
            </a:r>
            <a:r>
              <a:rPr lang="en-US" dirty="0" err="1" smtClean="0">
                <a:solidFill>
                  <a:srgbClr val="002060"/>
                </a:solidFill>
                <a:effectLst/>
                <a:ea typeface="Times New Roman"/>
              </a:rPr>
              <a:t>Kame'enui</a:t>
            </a:r>
            <a:r>
              <a:rPr lang="en-US" baseline="30000" dirty="0" smtClean="0">
                <a:solidFill>
                  <a:srgbClr val="002060"/>
                </a:solidFill>
                <a:effectLst/>
                <a:ea typeface="Times New Roman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(1988) state that the relation between </a:t>
            </a:r>
            <a:r>
              <a:rPr lang="en-US" dirty="0" smtClean="0">
                <a:solidFill>
                  <a:srgbClr val="00B050"/>
                </a:solidFill>
                <a:effectLst/>
                <a:ea typeface="Times New Roman"/>
              </a:rPr>
              <a:t>reading comprehension 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and </a:t>
            </a:r>
            <a:r>
              <a:rPr lang="en-US" dirty="0" smtClean="0">
                <a:solidFill>
                  <a:srgbClr val="C00000"/>
                </a:solidFill>
                <a:effectLst/>
                <a:ea typeface="Times New Roman"/>
              </a:rPr>
              <a:t>vocabulary knowledge 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is strong and 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unequivocal.</a:t>
            </a:r>
          </a:p>
          <a:p>
            <a:endParaRPr lang="en-US" dirty="0" smtClean="0">
              <a:solidFill>
                <a:srgbClr val="002060"/>
              </a:solidFill>
              <a:effectLst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ea typeface="Times New Roman"/>
              </a:rPr>
              <a:t>	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For English language learners (ELLs), </a:t>
            </a:r>
            <a:r>
              <a:rPr lang="en-US" dirty="0" smtClean="0">
                <a:solidFill>
                  <a:srgbClr val="C00000"/>
                </a:solidFill>
                <a:effectLst/>
                <a:ea typeface="Times New Roman"/>
              </a:rPr>
              <a:t>vocabulary development 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is inevitably </a:t>
            </a:r>
            <a:r>
              <a:rPr lang="en-US" dirty="0" smtClean="0">
                <a:solidFill>
                  <a:srgbClr val="00B050"/>
                </a:solidFill>
                <a:effectLst/>
                <a:ea typeface="Times New Roman"/>
              </a:rPr>
              <a:t>significant</a:t>
            </a:r>
            <a:r>
              <a:rPr lang="en-US" dirty="0" smtClean="0">
                <a:solidFill>
                  <a:srgbClr val="002060"/>
                </a:solidFill>
                <a:effectLst/>
                <a:ea typeface="Times New Roman"/>
              </a:rPr>
              <a:t>.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7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39691" y="1268760"/>
            <a:ext cx="7848872" cy="4832092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Teachers can teach vocabulary 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directly or indirectly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endParaRPr lang="en-US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	A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variety of effective methods of teaching vocabulary can be used in order to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increase a student's ability to learn new words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such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as…</a:t>
            </a:r>
          </a:p>
          <a:p>
            <a:endParaRPr lang="en-US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* U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sing gestures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Times New Roman"/>
                <a:ea typeface="Times New Roman"/>
              </a:rPr>
              <a:t>* P</a:t>
            </a:r>
            <a:r>
              <a:rPr lang="en-US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ictures</a:t>
            </a:r>
            <a:r>
              <a:rPr lang="en-US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, and </a:t>
            </a:r>
            <a:endParaRPr lang="en-US" dirty="0" smtClean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* C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omparing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an English word with a native language etc. </a:t>
            </a:r>
            <a:endParaRPr lang="en-US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7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642910" y="1643050"/>
            <a:ext cx="80724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Regarding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English idiom acquisition, </a:t>
            </a:r>
            <a:r>
              <a:rPr lang="en-US" sz="40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a lot of teaching activities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 were proposed to help students use  English idioms effectively, such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as….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Teaching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idioms in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context</a:t>
            </a:r>
          </a:p>
          <a:p>
            <a:endParaRPr lang="en-US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Teaching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idioms with illustration, and </a:t>
            </a:r>
            <a:endParaRPr lang="en-US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en-US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Comparing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Times New Roman"/>
              </a:rPr>
              <a:t>English idioms with local languages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etc. </a:t>
            </a:r>
            <a:endParaRPr lang="th-T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6"/>
          <p:cNvSpPr/>
          <p:nvPr/>
        </p:nvSpPr>
        <p:spPr>
          <a:xfrm>
            <a:off x="0" y="285728"/>
            <a:ext cx="807246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Buriram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kern="0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Rajabhat</a:t>
            </a:r>
            <a:r>
              <a:rPr lang="en-US" sz="2400" b="1" kern="0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University, Thailand</a:t>
            </a:r>
            <a:endParaRPr lang="th-TH" sz="2400" b="1" kern="0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5" descr="b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832202" cy="109746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1383194"/>
            <a:ext cx="7660979" cy="4154984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All these instructional activities were employed because English idioms with </a:t>
            </a:r>
            <a:r>
              <a:rPr lang="en-US" sz="4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literal meanings 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are not only difficult </a:t>
            </a:r>
            <a:r>
              <a:rPr lang="en-US" sz="4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for EFL learners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but also for 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English native speakers. </a:t>
            </a:r>
            <a:endParaRPr lang="th-TH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7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1259</Words>
  <Application>Microsoft Office PowerPoint</Application>
  <PresentationFormat>นำเสนอทางหน้าจอ (4:3)</PresentationFormat>
  <Paragraphs>270</Paragraphs>
  <Slides>40</Slides>
  <Notes>26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15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55" baseType="lpstr">
      <vt:lpstr>Office Theme</vt:lpstr>
      <vt:lpstr>2_Office Theme</vt:lpstr>
      <vt:lpstr>5_Office Theme</vt:lpstr>
      <vt:lpstr>6_Office Theme</vt:lpstr>
      <vt:lpstr>8_Office Theme</vt:lpstr>
      <vt:lpstr>7_Office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ภาพนิ่ง 1</vt:lpstr>
      <vt:lpstr>Buriram Rajabhat University, Thailand</vt:lpstr>
      <vt:lpstr>Well-known Tourist Attractions</vt:lpstr>
      <vt:lpstr>Buriram Rajabhat University, Thailand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Can you guest Eng. idiom from this cartoon?</vt:lpstr>
      <vt:lpstr>What about this?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Answer Keys</vt:lpstr>
      <vt:lpstr>ภาพนิ่ง 38</vt:lpstr>
      <vt:lpstr>ภาพนิ่ง 39</vt:lpstr>
      <vt:lpstr>ภาพนิ่ง 40</vt:lpstr>
    </vt:vector>
  </TitlesOfParts>
  <Company>NP.INC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NP.P</dc:creator>
  <cp:lastModifiedBy>acer</cp:lastModifiedBy>
  <cp:revision>35</cp:revision>
  <dcterms:created xsi:type="dcterms:W3CDTF">2013-08-12T04:06:36Z</dcterms:created>
  <dcterms:modified xsi:type="dcterms:W3CDTF">2013-08-27T14:29:13Z</dcterms:modified>
</cp:coreProperties>
</file>