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316" r:id="rId3"/>
    <p:sldId id="318" r:id="rId4"/>
    <p:sldId id="257" r:id="rId5"/>
    <p:sldId id="258" r:id="rId6"/>
    <p:sldId id="259" r:id="rId7"/>
    <p:sldId id="330" r:id="rId8"/>
    <p:sldId id="262" r:id="rId9"/>
    <p:sldId id="320" r:id="rId10"/>
    <p:sldId id="319" r:id="rId11"/>
    <p:sldId id="266" r:id="rId12"/>
    <p:sldId id="261" r:id="rId13"/>
    <p:sldId id="264" r:id="rId14"/>
    <p:sldId id="270" r:id="rId15"/>
    <p:sldId id="271" r:id="rId16"/>
    <p:sldId id="273" r:id="rId17"/>
    <p:sldId id="277" r:id="rId18"/>
    <p:sldId id="278" r:id="rId19"/>
    <p:sldId id="279" r:id="rId20"/>
    <p:sldId id="280" r:id="rId21"/>
    <p:sldId id="281" r:id="rId22"/>
    <p:sldId id="282" r:id="rId23"/>
    <p:sldId id="283" r:id="rId24"/>
    <p:sldId id="284" r:id="rId25"/>
    <p:sldId id="288" r:id="rId26"/>
    <p:sldId id="289" r:id="rId27"/>
    <p:sldId id="290" r:id="rId28"/>
    <p:sldId id="328" r:id="rId29"/>
    <p:sldId id="291" r:id="rId30"/>
    <p:sldId id="292" r:id="rId31"/>
    <p:sldId id="317" r:id="rId32"/>
    <p:sldId id="293" r:id="rId33"/>
    <p:sldId id="294" r:id="rId34"/>
    <p:sldId id="321" r:id="rId35"/>
    <p:sldId id="329" r:id="rId36"/>
    <p:sldId id="327" r:id="rId37"/>
    <p:sldId id="322" r:id="rId38"/>
    <p:sldId id="323" r:id="rId39"/>
    <p:sldId id="324" r:id="rId40"/>
    <p:sldId id="325" r:id="rId41"/>
    <p:sldId id="32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51" autoAdjust="0"/>
  </p:normalViewPr>
  <p:slideViewPr>
    <p:cSldViewPr>
      <p:cViewPr>
        <p:scale>
          <a:sx n="66" d="100"/>
          <a:sy n="66" d="100"/>
        </p:scale>
        <p:origin x="-128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A7281-083C-45F3-AB49-25E845DC4E57}" type="doc">
      <dgm:prSet loTypeId="urn:microsoft.com/office/officeart/2005/8/layout/pyramid1" loCatId="pyramid" qsTypeId="urn:microsoft.com/office/officeart/2005/8/quickstyle/simple1" qsCatId="simple" csTypeId="urn:microsoft.com/office/officeart/2005/8/colors/colorful2" csCatId="colorful" phldr="1"/>
      <dgm:spPr/>
    </dgm:pt>
    <dgm:pt modelId="{2DA0CB6F-73AD-41E8-974F-32EE7B65C33C}">
      <dgm:prSet phldrT="[Text]" custT="1"/>
      <dgm:spPr/>
      <dgm:t>
        <a:bodyPr/>
        <a:lstStyle/>
        <a:p>
          <a:r>
            <a:rPr lang="en-US" sz="2400" b="1" i="0" baseline="0" dirty="0" smtClean="0"/>
            <a:t>Evaluate</a:t>
          </a:r>
          <a:endParaRPr lang="en-US" sz="2400" b="1" i="0" baseline="0" dirty="0"/>
        </a:p>
      </dgm:t>
    </dgm:pt>
    <dgm:pt modelId="{8863B4E8-ABC9-4AC9-8A87-6EA828BBDF9D}" type="parTrans" cxnId="{AD27ADB4-B5C0-42E9-AB81-E909C3C54F2A}">
      <dgm:prSet/>
      <dgm:spPr/>
      <dgm:t>
        <a:bodyPr/>
        <a:lstStyle/>
        <a:p>
          <a:endParaRPr lang="en-US"/>
        </a:p>
      </dgm:t>
    </dgm:pt>
    <dgm:pt modelId="{8E4EC61F-C3B0-481B-91E7-293DD295B830}" type="sibTrans" cxnId="{AD27ADB4-B5C0-42E9-AB81-E909C3C54F2A}">
      <dgm:prSet/>
      <dgm:spPr/>
      <dgm:t>
        <a:bodyPr/>
        <a:lstStyle/>
        <a:p>
          <a:endParaRPr lang="en-US"/>
        </a:p>
      </dgm:t>
    </dgm:pt>
    <dgm:pt modelId="{9E4F4C56-370F-444E-8A5D-BA187C9AC721}">
      <dgm:prSet phldrT="[Text]" custT="1"/>
      <dgm:spPr/>
      <dgm:t>
        <a:bodyPr/>
        <a:lstStyle/>
        <a:p>
          <a:r>
            <a:rPr lang="en-US" sz="2800" b="1" i="0" baseline="0" dirty="0" smtClean="0"/>
            <a:t>Understand</a:t>
          </a:r>
          <a:endParaRPr lang="en-US" sz="2800" b="1" i="0" baseline="0" dirty="0"/>
        </a:p>
      </dgm:t>
    </dgm:pt>
    <dgm:pt modelId="{7D118E4A-6674-4375-A4CD-01276B03CC44}" type="parTrans" cxnId="{1BB252FE-4CF8-48FC-BD23-2D0E7FF3EB7C}">
      <dgm:prSet/>
      <dgm:spPr/>
      <dgm:t>
        <a:bodyPr/>
        <a:lstStyle/>
        <a:p>
          <a:endParaRPr lang="en-US"/>
        </a:p>
      </dgm:t>
    </dgm:pt>
    <dgm:pt modelId="{D757AC3B-A24C-4918-B4CD-9F56B3761A4E}" type="sibTrans" cxnId="{1BB252FE-4CF8-48FC-BD23-2D0E7FF3EB7C}">
      <dgm:prSet/>
      <dgm:spPr/>
      <dgm:t>
        <a:bodyPr/>
        <a:lstStyle/>
        <a:p>
          <a:endParaRPr lang="en-US"/>
        </a:p>
      </dgm:t>
    </dgm:pt>
    <dgm:pt modelId="{17DA8DED-1408-4AA0-9940-E3DEF50AF90A}">
      <dgm:prSet phldrT="[Text]" custT="1"/>
      <dgm:spPr/>
      <dgm:t>
        <a:bodyPr/>
        <a:lstStyle/>
        <a:p>
          <a:r>
            <a:rPr lang="en-US" sz="2800" b="1" i="0" baseline="0" dirty="0" smtClean="0"/>
            <a:t>Remember</a:t>
          </a:r>
          <a:endParaRPr lang="en-US" sz="2800" b="1" i="0" baseline="0" dirty="0"/>
        </a:p>
      </dgm:t>
    </dgm:pt>
    <dgm:pt modelId="{82B020C1-83F5-40A2-AB2F-0CA2D31E86E1}" type="parTrans" cxnId="{9CE9D074-5221-4F94-B11C-D16B3BD1004F}">
      <dgm:prSet/>
      <dgm:spPr/>
      <dgm:t>
        <a:bodyPr/>
        <a:lstStyle/>
        <a:p>
          <a:endParaRPr lang="en-US"/>
        </a:p>
      </dgm:t>
    </dgm:pt>
    <dgm:pt modelId="{6EAE4AE4-8315-4640-97D2-93BF1958124F}" type="sibTrans" cxnId="{9CE9D074-5221-4F94-B11C-D16B3BD1004F}">
      <dgm:prSet/>
      <dgm:spPr/>
      <dgm:t>
        <a:bodyPr/>
        <a:lstStyle/>
        <a:p>
          <a:endParaRPr lang="en-US"/>
        </a:p>
      </dgm:t>
    </dgm:pt>
    <dgm:pt modelId="{F7CE2437-2908-49DA-88E4-60D61EA720B5}">
      <dgm:prSet phldrT="[Text]" custT="1"/>
      <dgm:spPr/>
      <dgm:t>
        <a:bodyPr/>
        <a:lstStyle/>
        <a:p>
          <a:r>
            <a:rPr lang="en-US" sz="2800" b="1" i="0" baseline="0" dirty="0" smtClean="0"/>
            <a:t>Apply</a:t>
          </a:r>
          <a:endParaRPr lang="en-US" sz="2800" b="1" i="0" baseline="0" dirty="0"/>
        </a:p>
      </dgm:t>
    </dgm:pt>
    <dgm:pt modelId="{91CA7407-2726-4890-BF30-0573305FD42C}" type="parTrans" cxnId="{2FF6F07E-31D3-408A-9F0B-30F3BC9F404A}">
      <dgm:prSet/>
      <dgm:spPr/>
      <dgm:t>
        <a:bodyPr/>
        <a:lstStyle/>
        <a:p>
          <a:endParaRPr lang="en-US"/>
        </a:p>
      </dgm:t>
    </dgm:pt>
    <dgm:pt modelId="{622C0053-3270-42F1-9D86-D2C249802EDE}" type="sibTrans" cxnId="{2FF6F07E-31D3-408A-9F0B-30F3BC9F404A}">
      <dgm:prSet/>
      <dgm:spPr/>
      <dgm:t>
        <a:bodyPr/>
        <a:lstStyle/>
        <a:p>
          <a:endParaRPr lang="en-US"/>
        </a:p>
      </dgm:t>
    </dgm:pt>
    <dgm:pt modelId="{5F2D3C83-2D10-4E63-9EFE-19F16B7C2B5D}">
      <dgm:prSet phldrT="[Text]" custT="1"/>
      <dgm:spPr/>
      <dgm:t>
        <a:bodyPr/>
        <a:lstStyle/>
        <a:p>
          <a:r>
            <a:rPr lang="en-US" sz="2800" b="1" i="0" baseline="0" dirty="0" smtClean="0"/>
            <a:t>Analyze</a:t>
          </a:r>
          <a:endParaRPr lang="en-US" sz="2800" b="1" i="0" baseline="0" dirty="0"/>
        </a:p>
      </dgm:t>
    </dgm:pt>
    <dgm:pt modelId="{32C77449-9CC8-493C-BBBB-4D8E8A6437D7}" type="parTrans" cxnId="{3AE018F5-2AF7-4239-8ADA-4D944703E6AC}">
      <dgm:prSet/>
      <dgm:spPr/>
      <dgm:t>
        <a:bodyPr/>
        <a:lstStyle/>
        <a:p>
          <a:endParaRPr lang="en-US"/>
        </a:p>
      </dgm:t>
    </dgm:pt>
    <dgm:pt modelId="{C9193B94-8802-43DC-A83C-ADF1A867DACB}" type="sibTrans" cxnId="{3AE018F5-2AF7-4239-8ADA-4D944703E6AC}">
      <dgm:prSet/>
      <dgm:spPr/>
      <dgm:t>
        <a:bodyPr/>
        <a:lstStyle/>
        <a:p>
          <a:endParaRPr lang="en-US"/>
        </a:p>
      </dgm:t>
    </dgm:pt>
    <dgm:pt modelId="{3B695593-6D1C-4779-998E-BA92A60E1FAC}">
      <dgm:prSet phldrT="[Text]" custT="1"/>
      <dgm:spPr/>
      <dgm:t>
        <a:bodyPr/>
        <a:lstStyle/>
        <a:p>
          <a:r>
            <a:rPr lang="en-US" sz="2400" b="1" i="0" baseline="0" dirty="0" smtClean="0"/>
            <a:t>Synthesize</a:t>
          </a:r>
          <a:endParaRPr lang="en-US" sz="2400" b="1" i="0" baseline="0" dirty="0"/>
        </a:p>
      </dgm:t>
    </dgm:pt>
    <dgm:pt modelId="{B09DA98C-D4BE-4BBA-81E5-EC0E8A645DE9}" type="parTrans" cxnId="{0E87AB54-3484-4397-8E1A-F5D27C8155A8}">
      <dgm:prSet/>
      <dgm:spPr/>
      <dgm:t>
        <a:bodyPr/>
        <a:lstStyle/>
        <a:p>
          <a:endParaRPr lang="en-US"/>
        </a:p>
      </dgm:t>
    </dgm:pt>
    <dgm:pt modelId="{3B31E718-EB81-4554-8A5A-C1D9B4915E20}" type="sibTrans" cxnId="{0E87AB54-3484-4397-8E1A-F5D27C8155A8}">
      <dgm:prSet/>
      <dgm:spPr/>
      <dgm:t>
        <a:bodyPr/>
        <a:lstStyle/>
        <a:p>
          <a:endParaRPr lang="en-US"/>
        </a:p>
      </dgm:t>
    </dgm:pt>
    <dgm:pt modelId="{F3713588-92AE-4D0A-B92F-73B5A78F482A}" type="pres">
      <dgm:prSet presAssocID="{6E0A7281-083C-45F3-AB49-25E845DC4E57}" presName="Name0" presStyleCnt="0">
        <dgm:presLayoutVars>
          <dgm:dir/>
          <dgm:animLvl val="lvl"/>
          <dgm:resizeHandles val="exact"/>
        </dgm:presLayoutVars>
      </dgm:prSet>
      <dgm:spPr/>
    </dgm:pt>
    <dgm:pt modelId="{E9C310C4-3080-4B12-ABF7-F8418BD6237B}" type="pres">
      <dgm:prSet presAssocID="{2DA0CB6F-73AD-41E8-974F-32EE7B65C33C}" presName="Name8" presStyleCnt="0"/>
      <dgm:spPr/>
    </dgm:pt>
    <dgm:pt modelId="{03FA576D-FB8C-4AC1-903B-8A505C8AEAB1}" type="pres">
      <dgm:prSet presAssocID="{2DA0CB6F-73AD-41E8-974F-32EE7B65C33C}" presName="level" presStyleLbl="node1" presStyleIdx="0" presStyleCnt="6">
        <dgm:presLayoutVars>
          <dgm:chMax val="1"/>
          <dgm:bulletEnabled val="1"/>
        </dgm:presLayoutVars>
      </dgm:prSet>
      <dgm:spPr/>
      <dgm:t>
        <a:bodyPr/>
        <a:lstStyle/>
        <a:p>
          <a:endParaRPr lang="en-US"/>
        </a:p>
      </dgm:t>
    </dgm:pt>
    <dgm:pt modelId="{D8304AC7-46C7-4ED5-B236-481957AA2F59}" type="pres">
      <dgm:prSet presAssocID="{2DA0CB6F-73AD-41E8-974F-32EE7B65C33C}" presName="levelTx" presStyleLbl="revTx" presStyleIdx="0" presStyleCnt="0">
        <dgm:presLayoutVars>
          <dgm:chMax val="1"/>
          <dgm:bulletEnabled val="1"/>
        </dgm:presLayoutVars>
      </dgm:prSet>
      <dgm:spPr/>
      <dgm:t>
        <a:bodyPr/>
        <a:lstStyle/>
        <a:p>
          <a:endParaRPr lang="en-US"/>
        </a:p>
      </dgm:t>
    </dgm:pt>
    <dgm:pt modelId="{860CFC1C-BFCF-450D-94DA-8C5C900DCEEB}" type="pres">
      <dgm:prSet presAssocID="{3B695593-6D1C-4779-998E-BA92A60E1FAC}" presName="Name8" presStyleCnt="0"/>
      <dgm:spPr/>
    </dgm:pt>
    <dgm:pt modelId="{E965FD31-A05C-40FF-851F-F9C950C0AA70}" type="pres">
      <dgm:prSet presAssocID="{3B695593-6D1C-4779-998E-BA92A60E1FAC}" presName="level" presStyleLbl="node1" presStyleIdx="1" presStyleCnt="6">
        <dgm:presLayoutVars>
          <dgm:chMax val="1"/>
          <dgm:bulletEnabled val="1"/>
        </dgm:presLayoutVars>
      </dgm:prSet>
      <dgm:spPr/>
      <dgm:t>
        <a:bodyPr/>
        <a:lstStyle/>
        <a:p>
          <a:endParaRPr lang="en-US"/>
        </a:p>
      </dgm:t>
    </dgm:pt>
    <dgm:pt modelId="{2E2B2713-30D5-466A-AE8C-D1CBA7D302EB}" type="pres">
      <dgm:prSet presAssocID="{3B695593-6D1C-4779-998E-BA92A60E1FAC}" presName="levelTx" presStyleLbl="revTx" presStyleIdx="0" presStyleCnt="0">
        <dgm:presLayoutVars>
          <dgm:chMax val="1"/>
          <dgm:bulletEnabled val="1"/>
        </dgm:presLayoutVars>
      </dgm:prSet>
      <dgm:spPr/>
      <dgm:t>
        <a:bodyPr/>
        <a:lstStyle/>
        <a:p>
          <a:endParaRPr lang="en-US"/>
        </a:p>
      </dgm:t>
    </dgm:pt>
    <dgm:pt modelId="{FC0068B0-8C4D-4350-96EC-6C8E7A787323}" type="pres">
      <dgm:prSet presAssocID="{5F2D3C83-2D10-4E63-9EFE-19F16B7C2B5D}" presName="Name8" presStyleCnt="0"/>
      <dgm:spPr/>
    </dgm:pt>
    <dgm:pt modelId="{E28D6369-15BE-450F-9C88-665512B9C70D}" type="pres">
      <dgm:prSet presAssocID="{5F2D3C83-2D10-4E63-9EFE-19F16B7C2B5D}" presName="level" presStyleLbl="node1" presStyleIdx="2" presStyleCnt="6">
        <dgm:presLayoutVars>
          <dgm:chMax val="1"/>
          <dgm:bulletEnabled val="1"/>
        </dgm:presLayoutVars>
      </dgm:prSet>
      <dgm:spPr/>
      <dgm:t>
        <a:bodyPr/>
        <a:lstStyle/>
        <a:p>
          <a:endParaRPr lang="en-US"/>
        </a:p>
      </dgm:t>
    </dgm:pt>
    <dgm:pt modelId="{38255654-ED21-4A16-B9F2-232FB5EEA922}" type="pres">
      <dgm:prSet presAssocID="{5F2D3C83-2D10-4E63-9EFE-19F16B7C2B5D}" presName="levelTx" presStyleLbl="revTx" presStyleIdx="0" presStyleCnt="0">
        <dgm:presLayoutVars>
          <dgm:chMax val="1"/>
          <dgm:bulletEnabled val="1"/>
        </dgm:presLayoutVars>
      </dgm:prSet>
      <dgm:spPr/>
      <dgm:t>
        <a:bodyPr/>
        <a:lstStyle/>
        <a:p>
          <a:endParaRPr lang="en-US"/>
        </a:p>
      </dgm:t>
    </dgm:pt>
    <dgm:pt modelId="{231C5ADD-E916-4A90-B7D8-4E78AF446479}" type="pres">
      <dgm:prSet presAssocID="{F7CE2437-2908-49DA-88E4-60D61EA720B5}" presName="Name8" presStyleCnt="0"/>
      <dgm:spPr/>
    </dgm:pt>
    <dgm:pt modelId="{AA0E14B6-C80B-4A8F-8F75-3620B5881FF6}" type="pres">
      <dgm:prSet presAssocID="{F7CE2437-2908-49DA-88E4-60D61EA720B5}" presName="level" presStyleLbl="node1" presStyleIdx="3" presStyleCnt="6">
        <dgm:presLayoutVars>
          <dgm:chMax val="1"/>
          <dgm:bulletEnabled val="1"/>
        </dgm:presLayoutVars>
      </dgm:prSet>
      <dgm:spPr/>
      <dgm:t>
        <a:bodyPr/>
        <a:lstStyle/>
        <a:p>
          <a:endParaRPr lang="en-US"/>
        </a:p>
      </dgm:t>
    </dgm:pt>
    <dgm:pt modelId="{78465AAE-0BA4-4690-8E0B-0FFF2DC47A01}" type="pres">
      <dgm:prSet presAssocID="{F7CE2437-2908-49DA-88E4-60D61EA720B5}" presName="levelTx" presStyleLbl="revTx" presStyleIdx="0" presStyleCnt="0">
        <dgm:presLayoutVars>
          <dgm:chMax val="1"/>
          <dgm:bulletEnabled val="1"/>
        </dgm:presLayoutVars>
      </dgm:prSet>
      <dgm:spPr/>
      <dgm:t>
        <a:bodyPr/>
        <a:lstStyle/>
        <a:p>
          <a:endParaRPr lang="en-US"/>
        </a:p>
      </dgm:t>
    </dgm:pt>
    <dgm:pt modelId="{13B1CC48-6FFB-4B46-B1ED-542F4F5A45A8}" type="pres">
      <dgm:prSet presAssocID="{9E4F4C56-370F-444E-8A5D-BA187C9AC721}" presName="Name8" presStyleCnt="0"/>
      <dgm:spPr/>
    </dgm:pt>
    <dgm:pt modelId="{5651F4F7-F05D-4545-8AC9-A3E66A6C6781}" type="pres">
      <dgm:prSet presAssocID="{9E4F4C56-370F-444E-8A5D-BA187C9AC721}" presName="level" presStyleLbl="node1" presStyleIdx="4" presStyleCnt="6">
        <dgm:presLayoutVars>
          <dgm:chMax val="1"/>
          <dgm:bulletEnabled val="1"/>
        </dgm:presLayoutVars>
      </dgm:prSet>
      <dgm:spPr/>
      <dgm:t>
        <a:bodyPr/>
        <a:lstStyle/>
        <a:p>
          <a:endParaRPr lang="en-US"/>
        </a:p>
      </dgm:t>
    </dgm:pt>
    <dgm:pt modelId="{C02F8DB9-43A2-4360-9C9B-8F5A43F3D6EB}" type="pres">
      <dgm:prSet presAssocID="{9E4F4C56-370F-444E-8A5D-BA187C9AC721}" presName="levelTx" presStyleLbl="revTx" presStyleIdx="0" presStyleCnt="0">
        <dgm:presLayoutVars>
          <dgm:chMax val="1"/>
          <dgm:bulletEnabled val="1"/>
        </dgm:presLayoutVars>
      </dgm:prSet>
      <dgm:spPr/>
      <dgm:t>
        <a:bodyPr/>
        <a:lstStyle/>
        <a:p>
          <a:endParaRPr lang="en-US"/>
        </a:p>
      </dgm:t>
    </dgm:pt>
    <dgm:pt modelId="{26C0C55C-3FCE-432C-BF56-43BEF318FE20}" type="pres">
      <dgm:prSet presAssocID="{17DA8DED-1408-4AA0-9940-E3DEF50AF90A}" presName="Name8" presStyleCnt="0"/>
      <dgm:spPr/>
    </dgm:pt>
    <dgm:pt modelId="{98F54AB4-E4A5-47D0-9B7F-E110D861A9A3}" type="pres">
      <dgm:prSet presAssocID="{17DA8DED-1408-4AA0-9940-E3DEF50AF90A}" presName="level" presStyleLbl="node1" presStyleIdx="5" presStyleCnt="6">
        <dgm:presLayoutVars>
          <dgm:chMax val="1"/>
          <dgm:bulletEnabled val="1"/>
        </dgm:presLayoutVars>
      </dgm:prSet>
      <dgm:spPr/>
      <dgm:t>
        <a:bodyPr/>
        <a:lstStyle/>
        <a:p>
          <a:endParaRPr lang="en-US"/>
        </a:p>
      </dgm:t>
    </dgm:pt>
    <dgm:pt modelId="{71BC13A0-D238-41DB-ADD7-D681332D5C57}" type="pres">
      <dgm:prSet presAssocID="{17DA8DED-1408-4AA0-9940-E3DEF50AF90A}" presName="levelTx" presStyleLbl="revTx" presStyleIdx="0" presStyleCnt="0">
        <dgm:presLayoutVars>
          <dgm:chMax val="1"/>
          <dgm:bulletEnabled val="1"/>
        </dgm:presLayoutVars>
      </dgm:prSet>
      <dgm:spPr/>
      <dgm:t>
        <a:bodyPr/>
        <a:lstStyle/>
        <a:p>
          <a:endParaRPr lang="en-US"/>
        </a:p>
      </dgm:t>
    </dgm:pt>
  </dgm:ptLst>
  <dgm:cxnLst>
    <dgm:cxn modelId="{ABD647FA-FCCA-4C80-B11A-25562F1AA876}" type="presOf" srcId="{5F2D3C83-2D10-4E63-9EFE-19F16B7C2B5D}" destId="{E28D6369-15BE-450F-9C88-665512B9C70D}" srcOrd="0" destOrd="0" presId="urn:microsoft.com/office/officeart/2005/8/layout/pyramid1"/>
    <dgm:cxn modelId="{B577D8BB-A312-455D-B579-DBAB52491DF0}" type="presOf" srcId="{17DA8DED-1408-4AA0-9940-E3DEF50AF90A}" destId="{98F54AB4-E4A5-47D0-9B7F-E110D861A9A3}" srcOrd="0" destOrd="0" presId="urn:microsoft.com/office/officeart/2005/8/layout/pyramid1"/>
    <dgm:cxn modelId="{141015D5-B79B-4A15-A30B-F610F8AB2469}" type="presOf" srcId="{F7CE2437-2908-49DA-88E4-60D61EA720B5}" destId="{AA0E14B6-C80B-4A8F-8F75-3620B5881FF6}" srcOrd="0" destOrd="0" presId="urn:microsoft.com/office/officeart/2005/8/layout/pyramid1"/>
    <dgm:cxn modelId="{AD27ADB4-B5C0-42E9-AB81-E909C3C54F2A}" srcId="{6E0A7281-083C-45F3-AB49-25E845DC4E57}" destId="{2DA0CB6F-73AD-41E8-974F-32EE7B65C33C}" srcOrd="0" destOrd="0" parTransId="{8863B4E8-ABC9-4AC9-8A87-6EA828BBDF9D}" sibTransId="{8E4EC61F-C3B0-481B-91E7-293DD295B830}"/>
    <dgm:cxn modelId="{B0F3E6EE-F6BC-4708-B8EE-D7724911A109}" type="presOf" srcId="{17DA8DED-1408-4AA0-9940-E3DEF50AF90A}" destId="{71BC13A0-D238-41DB-ADD7-D681332D5C57}" srcOrd="1" destOrd="0" presId="urn:microsoft.com/office/officeart/2005/8/layout/pyramid1"/>
    <dgm:cxn modelId="{9478E4AF-61B4-4BBE-971D-3AA27B805803}" type="presOf" srcId="{F7CE2437-2908-49DA-88E4-60D61EA720B5}" destId="{78465AAE-0BA4-4690-8E0B-0FFF2DC47A01}" srcOrd="1" destOrd="0" presId="urn:microsoft.com/office/officeart/2005/8/layout/pyramid1"/>
    <dgm:cxn modelId="{40C485C8-B9A9-47F1-8004-8322A32E495F}" type="presOf" srcId="{3B695593-6D1C-4779-998E-BA92A60E1FAC}" destId="{2E2B2713-30D5-466A-AE8C-D1CBA7D302EB}" srcOrd="1" destOrd="0" presId="urn:microsoft.com/office/officeart/2005/8/layout/pyramid1"/>
    <dgm:cxn modelId="{C9A4E6EF-22F2-472E-A6D9-0432B1D6FEA0}" type="presOf" srcId="{2DA0CB6F-73AD-41E8-974F-32EE7B65C33C}" destId="{03FA576D-FB8C-4AC1-903B-8A505C8AEAB1}" srcOrd="0" destOrd="0" presId="urn:microsoft.com/office/officeart/2005/8/layout/pyramid1"/>
    <dgm:cxn modelId="{BF439BC0-8702-4A49-8CE6-B15B3291A911}" type="presOf" srcId="{2DA0CB6F-73AD-41E8-974F-32EE7B65C33C}" destId="{D8304AC7-46C7-4ED5-B236-481957AA2F59}" srcOrd="1" destOrd="0" presId="urn:microsoft.com/office/officeart/2005/8/layout/pyramid1"/>
    <dgm:cxn modelId="{0E87AB54-3484-4397-8E1A-F5D27C8155A8}" srcId="{6E0A7281-083C-45F3-AB49-25E845DC4E57}" destId="{3B695593-6D1C-4779-998E-BA92A60E1FAC}" srcOrd="1" destOrd="0" parTransId="{B09DA98C-D4BE-4BBA-81E5-EC0E8A645DE9}" sibTransId="{3B31E718-EB81-4554-8A5A-C1D9B4915E20}"/>
    <dgm:cxn modelId="{69008DAA-E209-417D-9EBB-C3E52C38D2D2}" type="presOf" srcId="{9E4F4C56-370F-444E-8A5D-BA187C9AC721}" destId="{5651F4F7-F05D-4545-8AC9-A3E66A6C6781}" srcOrd="0" destOrd="0" presId="urn:microsoft.com/office/officeart/2005/8/layout/pyramid1"/>
    <dgm:cxn modelId="{849ADDE5-C971-4DFC-8484-942405A98230}" type="presOf" srcId="{9E4F4C56-370F-444E-8A5D-BA187C9AC721}" destId="{C02F8DB9-43A2-4360-9C9B-8F5A43F3D6EB}" srcOrd="1" destOrd="0" presId="urn:microsoft.com/office/officeart/2005/8/layout/pyramid1"/>
    <dgm:cxn modelId="{9CE9D074-5221-4F94-B11C-D16B3BD1004F}" srcId="{6E0A7281-083C-45F3-AB49-25E845DC4E57}" destId="{17DA8DED-1408-4AA0-9940-E3DEF50AF90A}" srcOrd="5" destOrd="0" parTransId="{82B020C1-83F5-40A2-AB2F-0CA2D31E86E1}" sibTransId="{6EAE4AE4-8315-4640-97D2-93BF1958124F}"/>
    <dgm:cxn modelId="{5ED98E5A-C5E9-4154-BDBE-FD8F3BD2AEE1}" type="presOf" srcId="{6E0A7281-083C-45F3-AB49-25E845DC4E57}" destId="{F3713588-92AE-4D0A-B92F-73B5A78F482A}" srcOrd="0" destOrd="0" presId="urn:microsoft.com/office/officeart/2005/8/layout/pyramid1"/>
    <dgm:cxn modelId="{3AE018F5-2AF7-4239-8ADA-4D944703E6AC}" srcId="{6E0A7281-083C-45F3-AB49-25E845DC4E57}" destId="{5F2D3C83-2D10-4E63-9EFE-19F16B7C2B5D}" srcOrd="2" destOrd="0" parTransId="{32C77449-9CC8-493C-BBBB-4D8E8A6437D7}" sibTransId="{C9193B94-8802-43DC-A83C-ADF1A867DACB}"/>
    <dgm:cxn modelId="{1BB252FE-4CF8-48FC-BD23-2D0E7FF3EB7C}" srcId="{6E0A7281-083C-45F3-AB49-25E845DC4E57}" destId="{9E4F4C56-370F-444E-8A5D-BA187C9AC721}" srcOrd="4" destOrd="0" parTransId="{7D118E4A-6674-4375-A4CD-01276B03CC44}" sibTransId="{D757AC3B-A24C-4918-B4CD-9F56B3761A4E}"/>
    <dgm:cxn modelId="{9CB69028-BC91-4EF2-804E-7E9BE46CEFC9}" type="presOf" srcId="{5F2D3C83-2D10-4E63-9EFE-19F16B7C2B5D}" destId="{38255654-ED21-4A16-B9F2-232FB5EEA922}" srcOrd="1" destOrd="0" presId="urn:microsoft.com/office/officeart/2005/8/layout/pyramid1"/>
    <dgm:cxn modelId="{D18DC7F3-61E2-4078-B2D0-CB83796C6505}" type="presOf" srcId="{3B695593-6D1C-4779-998E-BA92A60E1FAC}" destId="{E965FD31-A05C-40FF-851F-F9C950C0AA70}" srcOrd="0" destOrd="0" presId="urn:microsoft.com/office/officeart/2005/8/layout/pyramid1"/>
    <dgm:cxn modelId="{2FF6F07E-31D3-408A-9F0B-30F3BC9F404A}" srcId="{6E0A7281-083C-45F3-AB49-25E845DC4E57}" destId="{F7CE2437-2908-49DA-88E4-60D61EA720B5}" srcOrd="3" destOrd="0" parTransId="{91CA7407-2726-4890-BF30-0573305FD42C}" sibTransId="{622C0053-3270-42F1-9D86-D2C249802EDE}"/>
    <dgm:cxn modelId="{538A5E25-60B6-4652-A985-8F03178C78B1}" type="presParOf" srcId="{F3713588-92AE-4D0A-B92F-73B5A78F482A}" destId="{E9C310C4-3080-4B12-ABF7-F8418BD6237B}" srcOrd="0" destOrd="0" presId="urn:microsoft.com/office/officeart/2005/8/layout/pyramid1"/>
    <dgm:cxn modelId="{658A7CE1-F88A-419C-960A-5336435D3C0E}" type="presParOf" srcId="{E9C310C4-3080-4B12-ABF7-F8418BD6237B}" destId="{03FA576D-FB8C-4AC1-903B-8A505C8AEAB1}" srcOrd="0" destOrd="0" presId="urn:microsoft.com/office/officeart/2005/8/layout/pyramid1"/>
    <dgm:cxn modelId="{54591A0D-EDCA-46FB-9A75-EB9BD3F915C1}" type="presParOf" srcId="{E9C310C4-3080-4B12-ABF7-F8418BD6237B}" destId="{D8304AC7-46C7-4ED5-B236-481957AA2F59}" srcOrd="1" destOrd="0" presId="urn:microsoft.com/office/officeart/2005/8/layout/pyramid1"/>
    <dgm:cxn modelId="{4E08EB95-BE3F-44C9-92F0-E93ECEDB43C8}" type="presParOf" srcId="{F3713588-92AE-4D0A-B92F-73B5A78F482A}" destId="{860CFC1C-BFCF-450D-94DA-8C5C900DCEEB}" srcOrd="1" destOrd="0" presId="urn:microsoft.com/office/officeart/2005/8/layout/pyramid1"/>
    <dgm:cxn modelId="{69F5FCDA-3216-4D72-A85B-9FDA8E323509}" type="presParOf" srcId="{860CFC1C-BFCF-450D-94DA-8C5C900DCEEB}" destId="{E965FD31-A05C-40FF-851F-F9C950C0AA70}" srcOrd="0" destOrd="0" presId="urn:microsoft.com/office/officeart/2005/8/layout/pyramid1"/>
    <dgm:cxn modelId="{8A927F7F-A981-49EA-8356-60A00FD3B553}" type="presParOf" srcId="{860CFC1C-BFCF-450D-94DA-8C5C900DCEEB}" destId="{2E2B2713-30D5-466A-AE8C-D1CBA7D302EB}" srcOrd="1" destOrd="0" presId="urn:microsoft.com/office/officeart/2005/8/layout/pyramid1"/>
    <dgm:cxn modelId="{3FE90F0A-8ABA-4D99-8A82-73F3B5D2214C}" type="presParOf" srcId="{F3713588-92AE-4D0A-B92F-73B5A78F482A}" destId="{FC0068B0-8C4D-4350-96EC-6C8E7A787323}" srcOrd="2" destOrd="0" presId="urn:microsoft.com/office/officeart/2005/8/layout/pyramid1"/>
    <dgm:cxn modelId="{BE03BA3B-079A-4A2A-8888-1329B18C8697}" type="presParOf" srcId="{FC0068B0-8C4D-4350-96EC-6C8E7A787323}" destId="{E28D6369-15BE-450F-9C88-665512B9C70D}" srcOrd="0" destOrd="0" presId="urn:microsoft.com/office/officeart/2005/8/layout/pyramid1"/>
    <dgm:cxn modelId="{71D4FFFB-3C70-44DA-9458-8B3817EFC319}" type="presParOf" srcId="{FC0068B0-8C4D-4350-96EC-6C8E7A787323}" destId="{38255654-ED21-4A16-B9F2-232FB5EEA922}" srcOrd="1" destOrd="0" presId="urn:microsoft.com/office/officeart/2005/8/layout/pyramid1"/>
    <dgm:cxn modelId="{2B235C4C-0182-4809-B888-B6DFD6FC06F7}" type="presParOf" srcId="{F3713588-92AE-4D0A-B92F-73B5A78F482A}" destId="{231C5ADD-E916-4A90-B7D8-4E78AF446479}" srcOrd="3" destOrd="0" presId="urn:microsoft.com/office/officeart/2005/8/layout/pyramid1"/>
    <dgm:cxn modelId="{1A05FB51-7392-40D5-9992-F77D36D4D79F}" type="presParOf" srcId="{231C5ADD-E916-4A90-B7D8-4E78AF446479}" destId="{AA0E14B6-C80B-4A8F-8F75-3620B5881FF6}" srcOrd="0" destOrd="0" presId="urn:microsoft.com/office/officeart/2005/8/layout/pyramid1"/>
    <dgm:cxn modelId="{E3375A23-DF38-4BCF-A60D-0FB1B76AF661}" type="presParOf" srcId="{231C5ADD-E916-4A90-B7D8-4E78AF446479}" destId="{78465AAE-0BA4-4690-8E0B-0FFF2DC47A01}" srcOrd="1" destOrd="0" presId="urn:microsoft.com/office/officeart/2005/8/layout/pyramid1"/>
    <dgm:cxn modelId="{99ADFFE7-255E-415F-A8B1-826239BACEE4}" type="presParOf" srcId="{F3713588-92AE-4D0A-B92F-73B5A78F482A}" destId="{13B1CC48-6FFB-4B46-B1ED-542F4F5A45A8}" srcOrd="4" destOrd="0" presId="urn:microsoft.com/office/officeart/2005/8/layout/pyramid1"/>
    <dgm:cxn modelId="{C3027828-170F-4587-83F4-9FE96DAB3577}" type="presParOf" srcId="{13B1CC48-6FFB-4B46-B1ED-542F4F5A45A8}" destId="{5651F4F7-F05D-4545-8AC9-A3E66A6C6781}" srcOrd="0" destOrd="0" presId="urn:microsoft.com/office/officeart/2005/8/layout/pyramid1"/>
    <dgm:cxn modelId="{7249A74B-814B-472A-B00F-1236423E5C6F}" type="presParOf" srcId="{13B1CC48-6FFB-4B46-B1ED-542F4F5A45A8}" destId="{C02F8DB9-43A2-4360-9C9B-8F5A43F3D6EB}" srcOrd="1" destOrd="0" presId="urn:microsoft.com/office/officeart/2005/8/layout/pyramid1"/>
    <dgm:cxn modelId="{DD21C056-8B54-41F0-8F91-82832835327E}" type="presParOf" srcId="{F3713588-92AE-4D0A-B92F-73B5A78F482A}" destId="{26C0C55C-3FCE-432C-BF56-43BEF318FE20}" srcOrd="5" destOrd="0" presId="urn:microsoft.com/office/officeart/2005/8/layout/pyramid1"/>
    <dgm:cxn modelId="{D3C5D5F4-A337-4E73-A3CB-827B5C5AFA9C}" type="presParOf" srcId="{26C0C55C-3FCE-432C-BF56-43BEF318FE20}" destId="{98F54AB4-E4A5-47D0-9B7F-E110D861A9A3}" srcOrd="0" destOrd="0" presId="urn:microsoft.com/office/officeart/2005/8/layout/pyramid1"/>
    <dgm:cxn modelId="{74B4B97C-D89E-491C-A18C-3FF62B6B76C1}" type="presParOf" srcId="{26C0C55C-3FCE-432C-BF56-43BEF318FE20}" destId="{71BC13A0-D238-41DB-ADD7-D681332D5C57}"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FA576D-FB8C-4AC1-903B-8A505C8AEAB1}">
      <dsp:nvSpPr>
        <dsp:cNvPr id="0" name=""/>
        <dsp:cNvSpPr/>
      </dsp:nvSpPr>
      <dsp:spPr>
        <a:xfrm>
          <a:off x="3238500" y="0"/>
          <a:ext cx="1295400" cy="762000"/>
        </a:xfrm>
        <a:prstGeom prst="trapezoid">
          <a:avLst>
            <a:gd name="adj" fmla="val 8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i="0" kern="1200" baseline="0" dirty="0" smtClean="0"/>
            <a:t>Evaluate</a:t>
          </a:r>
          <a:endParaRPr lang="en-US" sz="2400" b="1" i="0" kern="1200" baseline="0" dirty="0"/>
        </a:p>
      </dsp:txBody>
      <dsp:txXfrm>
        <a:off x="3238500" y="0"/>
        <a:ext cx="1295400" cy="762000"/>
      </dsp:txXfrm>
    </dsp:sp>
    <dsp:sp modelId="{E965FD31-A05C-40FF-851F-F9C950C0AA70}">
      <dsp:nvSpPr>
        <dsp:cNvPr id="0" name=""/>
        <dsp:cNvSpPr/>
      </dsp:nvSpPr>
      <dsp:spPr>
        <a:xfrm>
          <a:off x="2590800" y="761999"/>
          <a:ext cx="2590800" cy="762000"/>
        </a:xfrm>
        <a:prstGeom prst="trapezoid">
          <a:avLst>
            <a:gd name="adj" fmla="val 85000"/>
          </a:avLst>
        </a:prstGeom>
        <a:solidFill>
          <a:schemeClr val="accent2">
            <a:hueOff val="-3241512"/>
            <a:satOff val="6667"/>
            <a:lumOff val="-5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i="0" kern="1200" baseline="0" dirty="0" smtClean="0"/>
            <a:t>Synthesize</a:t>
          </a:r>
          <a:endParaRPr lang="en-US" sz="2400" b="1" i="0" kern="1200" baseline="0" dirty="0"/>
        </a:p>
      </dsp:txBody>
      <dsp:txXfrm>
        <a:off x="3044190" y="761999"/>
        <a:ext cx="1684020" cy="762000"/>
      </dsp:txXfrm>
    </dsp:sp>
    <dsp:sp modelId="{E28D6369-15BE-450F-9C88-665512B9C70D}">
      <dsp:nvSpPr>
        <dsp:cNvPr id="0" name=""/>
        <dsp:cNvSpPr/>
      </dsp:nvSpPr>
      <dsp:spPr>
        <a:xfrm>
          <a:off x="1943100" y="1523999"/>
          <a:ext cx="3886200" cy="762000"/>
        </a:xfrm>
        <a:prstGeom prst="trapezoid">
          <a:avLst>
            <a:gd name="adj" fmla="val 85000"/>
          </a:avLst>
        </a:prstGeom>
        <a:solidFill>
          <a:schemeClr val="accent2">
            <a:hueOff val="-6483024"/>
            <a:satOff val="13334"/>
            <a:lumOff val="-102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baseline="0" dirty="0" smtClean="0"/>
            <a:t>Analyze</a:t>
          </a:r>
          <a:endParaRPr lang="en-US" sz="2800" b="1" i="0" kern="1200" baseline="0" dirty="0"/>
        </a:p>
      </dsp:txBody>
      <dsp:txXfrm>
        <a:off x="2623184" y="1523999"/>
        <a:ext cx="2526030" cy="762000"/>
      </dsp:txXfrm>
    </dsp:sp>
    <dsp:sp modelId="{AA0E14B6-C80B-4A8F-8F75-3620B5881FF6}">
      <dsp:nvSpPr>
        <dsp:cNvPr id="0" name=""/>
        <dsp:cNvSpPr/>
      </dsp:nvSpPr>
      <dsp:spPr>
        <a:xfrm>
          <a:off x="1295400" y="2286000"/>
          <a:ext cx="5181600" cy="762000"/>
        </a:xfrm>
        <a:prstGeom prst="trapezoid">
          <a:avLst>
            <a:gd name="adj" fmla="val 85000"/>
          </a:avLst>
        </a:prstGeom>
        <a:solidFill>
          <a:schemeClr val="accent2">
            <a:hueOff val="-9724536"/>
            <a:satOff val="20000"/>
            <a:lumOff val="-1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baseline="0" dirty="0" smtClean="0"/>
            <a:t>Apply</a:t>
          </a:r>
          <a:endParaRPr lang="en-US" sz="2800" b="1" i="0" kern="1200" baseline="0" dirty="0"/>
        </a:p>
      </dsp:txBody>
      <dsp:txXfrm>
        <a:off x="2202179" y="2286000"/>
        <a:ext cx="3368040" cy="762000"/>
      </dsp:txXfrm>
    </dsp:sp>
    <dsp:sp modelId="{5651F4F7-F05D-4545-8AC9-A3E66A6C6781}">
      <dsp:nvSpPr>
        <dsp:cNvPr id="0" name=""/>
        <dsp:cNvSpPr/>
      </dsp:nvSpPr>
      <dsp:spPr>
        <a:xfrm>
          <a:off x="647699" y="3048000"/>
          <a:ext cx="6477000" cy="762000"/>
        </a:xfrm>
        <a:prstGeom prst="trapezoid">
          <a:avLst>
            <a:gd name="adj" fmla="val 85000"/>
          </a:avLst>
        </a:prstGeom>
        <a:solidFill>
          <a:schemeClr val="accent2">
            <a:hueOff val="-12966049"/>
            <a:satOff val="26667"/>
            <a:lumOff val="-20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baseline="0" dirty="0" smtClean="0"/>
            <a:t>Understand</a:t>
          </a:r>
          <a:endParaRPr lang="en-US" sz="2800" b="1" i="0" kern="1200" baseline="0" dirty="0"/>
        </a:p>
      </dsp:txBody>
      <dsp:txXfrm>
        <a:off x="1781174" y="3048000"/>
        <a:ext cx="4210050" cy="762000"/>
      </dsp:txXfrm>
    </dsp:sp>
    <dsp:sp modelId="{98F54AB4-E4A5-47D0-9B7F-E110D861A9A3}">
      <dsp:nvSpPr>
        <dsp:cNvPr id="0" name=""/>
        <dsp:cNvSpPr/>
      </dsp:nvSpPr>
      <dsp:spPr>
        <a:xfrm>
          <a:off x="0" y="3810000"/>
          <a:ext cx="7772400" cy="762000"/>
        </a:xfrm>
        <a:prstGeom prst="trapezoid">
          <a:avLst>
            <a:gd name="adj" fmla="val 85000"/>
          </a:avLst>
        </a:prstGeom>
        <a:solidFill>
          <a:schemeClr val="accent2">
            <a:hueOff val="-16207560"/>
            <a:satOff val="333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baseline="0" dirty="0" smtClean="0"/>
            <a:t>Remember</a:t>
          </a:r>
          <a:endParaRPr lang="en-US" sz="2800" b="1" i="0" kern="1200" baseline="0" dirty="0"/>
        </a:p>
      </dsp:txBody>
      <dsp:txXfrm>
        <a:off x="1360169" y="3810000"/>
        <a:ext cx="5052060" cy="762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12273-2DD9-4403-942F-0019D5457E7F}" type="datetimeFigureOut">
              <a:rPr lang="en-US" smtClean="0"/>
              <a:pPr/>
              <a:t>7/19/2013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87F1C-DD35-48BC-B917-9FD10A1063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B587F1C-DD35-48BC-B917-9FD10A1063E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B587F1C-DD35-48BC-B917-9FD10A1063E0}"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38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B587F1C-DD35-48BC-B917-9FD10A1063E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B587F1C-DD35-48BC-B917-9FD10A1063E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B587F1C-DD35-48BC-B917-9FD10A1063E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B587F1C-DD35-48BC-B917-9FD10A1063E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87F1C-DD35-48BC-B917-9FD10A1063E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7/19/2013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7/19/2013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2.xml"/><Relationship Id="rId5" Type="http://schemas.openxmlformats.org/officeDocument/2006/relationships/slide" Target="slide40.xml"/><Relationship Id="rId4" Type="http://schemas.openxmlformats.org/officeDocument/2006/relationships/slide" Target="slide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echlearning.com/from-the-classroom/0015/a-checklist-for-evaluating-webquests/41271" TargetMode="External"/><Relationship Id="rId2" Type="http://schemas.openxmlformats.org/officeDocument/2006/relationships/hyperlink" Target="http://assessment.uconn.edu/docs/TeacherCenteredVsLearnerCenteredParadigms.pdf" TargetMode="External"/><Relationship Id="rId1" Type="http://schemas.openxmlformats.org/officeDocument/2006/relationships/slideLayout" Target="../slideLayouts/slideLayout2.xml"/><Relationship Id="rId4" Type="http://schemas.openxmlformats.org/officeDocument/2006/relationships/hyperlink" Target="https://en.wikipedia.org/wiki/Bloom's_Taxonom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intime.uni.edu/coop_learning/ch9/default.htm" TargetMode="External"/><Relationship Id="rId2" Type="http://schemas.openxmlformats.org/officeDocument/2006/relationships/hyperlink" Target="http://assessment.uconn.edu/docs/TeacherCenteredVsLearnerCenteredParadigms.pdf" TargetMode="External"/><Relationship Id="rId1" Type="http://schemas.openxmlformats.org/officeDocument/2006/relationships/slideLayout" Target="../slideLayouts/slideLayout2.xml"/><Relationship Id="rId4" Type="http://schemas.openxmlformats.org/officeDocument/2006/relationships/hyperlink" Target="http://www.readingonline.org/electronic/elec_index.asp?HREF=webwatch/webquests/index.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kathyschrock.net/slideshows.htm" TargetMode="External"/><Relationship Id="rId2" Type="http://schemas.openxmlformats.org/officeDocument/2006/relationships/hyperlink" Target="http://www.ub.edu/multimedia/ie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zunal.com/profile.php?u=178821" TargetMode="External"/><Relationship Id="rId7" Type="http://schemas.openxmlformats.org/officeDocument/2006/relationships/hyperlink" Target="http://zunal.com/webquest.php?w=153664" TargetMode="External"/><Relationship Id="rId2" Type="http://schemas.openxmlformats.org/officeDocument/2006/relationships/hyperlink" Target="http://encyclopedia.thefreedictionary.com/webquest" TargetMode="External"/><Relationship Id="rId1" Type="http://schemas.openxmlformats.org/officeDocument/2006/relationships/slideLayout" Target="../slideLayouts/slideLayout2.xml"/><Relationship Id="rId6" Type="http://schemas.openxmlformats.org/officeDocument/2006/relationships/hyperlink" Target="http://zunal.com/profile.php?u=178839" TargetMode="External"/><Relationship Id="rId5" Type="http://schemas.openxmlformats.org/officeDocument/2006/relationships/hyperlink" Target="http://zunal.com/profile.php?u=178838" TargetMode="External"/><Relationship Id="rId4" Type="http://schemas.openxmlformats.org/officeDocument/2006/relationships/hyperlink" Target="http://zunal.com/profile.php?u=178823"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WEBQUEST </a:t>
            </a:r>
            <a:br>
              <a:rPr lang="en-US" smtClean="0"/>
            </a:br>
            <a:r>
              <a:rPr lang="en-US" smtClean="0"/>
              <a:t>A </a:t>
            </a:r>
            <a:r>
              <a:rPr lang="en-US" dirty="0" smtClean="0"/>
              <a:t>STUDENT-CENTERED METHOD</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r"/>
            <a:r>
              <a:rPr lang="en-US" dirty="0" err="1" smtClean="0"/>
              <a:t>Nguyễn</a:t>
            </a:r>
            <a:r>
              <a:rPr lang="en-US" dirty="0" smtClean="0"/>
              <a:t> </a:t>
            </a:r>
            <a:r>
              <a:rPr lang="en-US" dirty="0" err="1" smtClean="0"/>
              <a:t>Thị</a:t>
            </a:r>
            <a:r>
              <a:rPr lang="en-US" dirty="0" smtClean="0"/>
              <a:t> </a:t>
            </a:r>
            <a:r>
              <a:rPr lang="en-US" dirty="0" err="1" smtClean="0"/>
              <a:t>Việt</a:t>
            </a:r>
            <a:r>
              <a:rPr lang="en-US" dirty="0" smtClean="0"/>
              <a:t> </a:t>
            </a:r>
            <a:r>
              <a:rPr lang="en-US" dirty="0" err="1" smtClean="0"/>
              <a:t>Hà</a:t>
            </a:r>
            <a:r>
              <a:rPr lang="en-US" dirty="0" smtClean="0"/>
              <a:t/>
            </a:r>
            <a:br>
              <a:rPr lang="en-US" dirty="0" smtClean="0"/>
            </a:br>
            <a:r>
              <a:rPr lang="en-US" dirty="0" smtClean="0"/>
              <a:t>English Lecturer </a:t>
            </a:r>
          </a:p>
          <a:p>
            <a:pPr algn="r"/>
            <a:r>
              <a:rPr lang="en-US" dirty="0" err="1" smtClean="0"/>
              <a:t>Tôn</a:t>
            </a:r>
            <a:r>
              <a:rPr lang="en-US" dirty="0" smtClean="0"/>
              <a:t> </a:t>
            </a:r>
            <a:r>
              <a:rPr lang="en-US" dirty="0" err="1" smtClean="0"/>
              <a:t>Đức</a:t>
            </a:r>
            <a:r>
              <a:rPr lang="en-US" dirty="0" smtClean="0"/>
              <a:t> </a:t>
            </a:r>
            <a:r>
              <a:rPr lang="en-US" dirty="0" err="1" smtClean="0"/>
              <a:t>Thắng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
          <a:ext cx="9144000" cy="7164594"/>
        </p:xfrm>
        <a:graphic>
          <a:graphicData uri="http://schemas.openxmlformats.org/drawingml/2006/table">
            <a:tbl>
              <a:tblPr firstRow="1" bandRow="1">
                <a:tableStyleId>{7DF18680-E054-41AD-8BC1-D1AEF772440D}</a:tableStyleId>
              </a:tblPr>
              <a:tblGrid>
                <a:gridCol w="3409628"/>
                <a:gridCol w="5734372"/>
              </a:tblGrid>
              <a:tr h="407534">
                <a:tc>
                  <a:txBody>
                    <a:bodyPr/>
                    <a:lstStyle/>
                    <a:p>
                      <a:pPr marL="0" marR="0" algn="ctr">
                        <a:lnSpc>
                          <a:spcPct val="115000"/>
                        </a:lnSpc>
                        <a:spcBef>
                          <a:spcPts val="0"/>
                        </a:spcBef>
                        <a:spcAft>
                          <a:spcPts val="0"/>
                        </a:spcAft>
                      </a:pPr>
                      <a:r>
                        <a:rPr lang="en-US" sz="2000" dirty="0" smtClean="0"/>
                        <a:t>Teacher-Centered Paradigm</a:t>
                      </a:r>
                      <a:endParaRPr lang="en-US" sz="2000" dirty="0">
                        <a:latin typeface="Calibri"/>
                        <a:ea typeface="DejaVu Sans"/>
                        <a:cs typeface="Calibri"/>
                      </a:endParaRPr>
                    </a:p>
                  </a:txBody>
                  <a:tcPr marL="68580" marR="68580" marT="0" marB="0"/>
                </a:tc>
                <a:tc>
                  <a:txBody>
                    <a:bodyPr/>
                    <a:lstStyle/>
                    <a:p>
                      <a:pPr marL="0" marR="0" algn="ctr">
                        <a:lnSpc>
                          <a:spcPct val="115000"/>
                        </a:lnSpc>
                        <a:spcBef>
                          <a:spcPts val="0"/>
                        </a:spcBef>
                        <a:spcAft>
                          <a:spcPts val="0"/>
                        </a:spcAft>
                      </a:pPr>
                      <a:r>
                        <a:rPr lang="en-US" sz="2000" dirty="0"/>
                        <a:t>Learner-Centered Paradigm</a:t>
                      </a:r>
                      <a:endParaRPr lang="en-US" sz="2000" dirty="0">
                        <a:latin typeface="Calibri"/>
                        <a:ea typeface="DejaVu Sans"/>
                        <a:cs typeface="Calibri"/>
                      </a:endParaRPr>
                    </a:p>
                  </a:txBody>
                  <a:tcPr marL="68580" marR="68580" marT="0" marB="0"/>
                </a:tc>
              </a:tr>
              <a:tr h="858270">
                <a:tc>
                  <a:txBody>
                    <a:bodyPr/>
                    <a:lstStyle/>
                    <a:p>
                      <a:pPr marL="0" marR="0" algn="l">
                        <a:lnSpc>
                          <a:spcPct val="115000"/>
                        </a:lnSpc>
                        <a:spcBef>
                          <a:spcPts val="0"/>
                        </a:spcBef>
                        <a:spcAft>
                          <a:spcPts val="0"/>
                        </a:spcAft>
                      </a:pPr>
                      <a:r>
                        <a:rPr lang="en-US" sz="1600" dirty="0"/>
                        <a:t>Knowledge is transmitted from professor to students</a:t>
                      </a:r>
                      <a:endParaRPr lang="en-US" sz="14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Students construct knowledge through gathering and synthesizing information and integrating it with the general skills of inquiry, communication, critical thinking, problem solving and so on</a:t>
                      </a:r>
                      <a:endParaRPr lang="en-US" sz="1400" dirty="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a:t>Students passively receive information </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Students are actively involved</a:t>
                      </a:r>
                      <a:endParaRPr lang="en-US" sz="1400">
                        <a:latin typeface="Calibri"/>
                        <a:ea typeface="DejaVu Sans"/>
                        <a:cs typeface="Calibri"/>
                      </a:endParaRPr>
                    </a:p>
                  </a:txBody>
                  <a:tcPr marL="68580" marR="68580" marT="0" marB="0"/>
                </a:tc>
              </a:tr>
              <a:tr h="858270">
                <a:tc>
                  <a:txBody>
                    <a:bodyPr/>
                    <a:lstStyle/>
                    <a:p>
                      <a:pPr marL="0" marR="0" algn="l">
                        <a:lnSpc>
                          <a:spcPct val="115000"/>
                        </a:lnSpc>
                        <a:spcBef>
                          <a:spcPts val="0"/>
                        </a:spcBef>
                        <a:spcAft>
                          <a:spcPts val="0"/>
                        </a:spcAft>
                      </a:pPr>
                      <a:r>
                        <a:rPr lang="en-US" sz="1600" dirty="0"/>
                        <a:t>Emphasis is on acquisition of knowledge outside the context in which it will be used </a:t>
                      </a:r>
                      <a:endParaRPr lang="en-US" sz="14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Emphasis is on using and communicating knowledge</a:t>
                      </a:r>
                      <a:endParaRPr lang="en-US" sz="1400" dirty="0"/>
                    </a:p>
                    <a:p>
                      <a:pPr marL="0" marR="0" algn="l">
                        <a:lnSpc>
                          <a:spcPct val="115000"/>
                        </a:lnSpc>
                        <a:spcBef>
                          <a:spcPts val="0"/>
                        </a:spcBef>
                        <a:spcAft>
                          <a:spcPts val="0"/>
                        </a:spcAft>
                      </a:pPr>
                      <a:r>
                        <a:rPr lang="en-US" sz="1600" dirty="0"/>
                        <a:t>effectively to address enduring and emerging issues and problems in real-life contexts</a:t>
                      </a:r>
                      <a:endParaRPr lang="en-US" sz="1400" dirty="0">
                        <a:latin typeface="Calibri"/>
                        <a:ea typeface="DejaVu Sans"/>
                        <a:cs typeface="Calibri"/>
                      </a:endParaRPr>
                    </a:p>
                  </a:txBody>
                  <a:tcPr marL="68580" marR="68580" marT="0" marB="0"/>
                </a:tc>
              </a:tr>
              <a:tr h="858270">
                <a:tc>
                  <a:txBody>
                    <a:bodyPr/>
                    <a:lstStyle/>
                    <a:p>
                      <a:pPr marL="0" marR="0" algn="l">
                        <a:lnSpc>
                          <a:spcPct val="115000"/>
                        </a:lnSpc>
                        <a:spcBef>
                          <a:spcPts val="0"/>
                        </a:spcBef>
                        <a:spcAft>
                          <a:spcPts val="0"/>
                        </a:spcAft>
                      </a:pPr>
                      <a:r>
                        <a:rPr lang="en-US" sz="1600" dirty="0"/>
                        <a:t>Professor’s role is to be primary information giver and primary evaluator </a:t>
                      </a:r>
                      <a:endParaRPr lang="en-US" sz="14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Professor’s role is to coach and facilitate</a:t>
                      </a:r>
                      <a:endParaRPr lang="en-US" sz="1400" dirty="0"/>
                    </a:p>
                    <a:p>
                      <a:pPr marL="0" marR="0" algn="l">
                        <a:lnSpc>
                          <a:spcPct val="115000"/>
                        </a:lnSpc>
                        <a:spcBef>
                          <a:spcPts val="0"/>
                        </a:spcBef>
                        <a:spcAft>
                          <a:spcPts val="0"/>
                        </a:spcAft>
                      </a:pPr>
                      <a:r>
                        <a:rPr lang="en-US" sz="1600" dirty="0"/>
                        <a:t>Professor and students evaluate learning together</a:t>
                      </a:r>
                      <a:endParaRPr lang="en-US" sz="1400" dirty="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a:t>Teaching and assessing are separate </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Teaching and assessing are intertwined</a:t>
                      </a:r>
                      <a:endParaRPr lang="en-US" sz="140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a:t>Assessment is used to monitor learning</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Assessment is used to promote and diagnose learning</a:t>
                      </a:r>
                      <a:endParaRPr lang="en-US" sz="1400" dirty="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a:t>Emphasis is on right answers</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Emphasis is on generating better questions and learning from errors</a:t>
                      </a:r>
                      <a:endParaRPr lang="en-US" sz="1400">
                        <a:latin typeface="Calibri"/>
                        <a:ea typeface="DejaVu Sans"/>
                        <a:cs typeface="Calibri"/>
                      </a:endParaRPr>
                    </a:p>
                  </a:txBody>
                  <a:tcPr marL="68580" marR="68580" marT="0" marB="0"/>
                </a:tc>
              </a:tr>
              <a:tr h="858270">
                <a:tc>
                  <a:txBody>
                    <a:bodyPr/>
                    <a:lstStyle/>
                    <a:p>
                      <a:pPr marL="0" marR="0" algn="l">
                        <a:lnSpc>
                          <a:spcPct val="115000"/>
                        </a:lnSpc>
                        <a:spcBef>
                          <a:spcPts val="0"/>
                        </a:spcBef>
                        <a:spcAft>
                          <a:spcPts val="0"/>
                        </a:spcAft>
                      </a:pPr>
                      <a:r>
                        <a:rPr lang="en-US" sz="1600"/>
                        <a:t>Desired learning is assessed indirectly through the use of objectively scored tests </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Desired learning is assessed directly through papers, projects, performances, portfolios, and the like</a:t>
                      </a:r>
                      <a:endParaRPr lang="en-US" sz="140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a:t>Focus is on a single discipline</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Approach is compatible with interdisciplinary investigation</a:t>
                      </a:r>
                      <a:endParaRPr lang="en-US" sz="1400" dirty="0">
                        <a:latin typeface="Calibri"/>
                        <a:ea typeface="DejaVu Sans"/>
                        <a:cs typeface="Calibri"/>
                      </a:endParaRPr>
                    </a:p>
                  </a:txBody>
                  <a:tcPr marL="68580" marR="68580" marT="0" marB="0"/>
                </a:tc>
              </a:tr>
              <a:tr h="572180">
                <a:tc>
                  <a:txBody>
                    <a:bodyPr/>
                    <a:lstStyle/>
                    <a:p>
                      <a:pPr marL="0" marR="0" algn="l">
                        <a:lnSpc>
                          <a:spcPct val="115000"/>
                        </a:lnSpc>
                        <a:spcBef>
                          <a:spcPts val="0"/>
                        </a:spcBef>
                        <a:spcAft>
                          <a:spcPts val="0"/>
                        </a:spcAft>
                      </a:pPr>
                      <a:r>
                        <a:rPr lang="en-US" sz="1600"/>
                        <a:t>Culture is competitive and individualistic</a:t>
                      </a:r>
                      <a:endParaRPr lang="en-US" sz="14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Culture is cooperative, collaborative, and supportive</a:t>
                      </a:r>
                      <a:endParaRPr lang="en-US" sz="1400">
                        <a:latin typeface="Calibri"/>
                        <a:ea typeface="DejaVu Sans"/>
                        <a:cs typeface="Calibri"/>
                      </a:endParaRPr>
                    </a:p>
                  </a:txBody>
                  <a:tcPr marL="68580" marR="68580" marT="0" marB="0"/>
                </a:tc>
              </a:tr>
              <a:tr h="407534">
                <a:tc>
                  <a:txBody>
                    <a:bodyPr/>
                    <a:lstStyle/>
                    <a:p>
                      <a:pPr marL="0" marR="0" algn="l">
                        <a:lnSpc>
                          <a:spcPct val="115000"/>
                        </a:lnSpc>
                        <a:spcBef>
                          <a:spcPts val="0"/>
                        </a:spcBef>
                        <a:spcAft>
                          <a:spcPts val="0"/>
                        </a:spcAft>
                      </a:pPr>
                      <a:r>
                        <a:rPr lang="en-US" sz="1600" dirty="0"/>
                        <a:t>Only students are viewed as learners</a:t>
                      </a:r>
                      <a:endParaRPr lang="en-US" sz="14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Professor and students learn together</a:t>
                      </a:r>
                      <a:endParaRPr lang="en-US" sz="1400" dirty="0">
                        <a:latin typeface="Calibri"/>
                        <a:ea typeface="DejaVu Sans"/>
                        <a:cs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Why is </a:t>
            </a:r>
            <a:r>
              <a:rPr lang="en-US" b="1" dirty="0" err="1" smtClean="0"/>
              <a:t>WebQuest</a:t>
            </a:r>
            <a:r>
              <a:rPr lang="en-US" b="1" dirty="0" smtClean="0"/>
              <a:t> a Student-centered method?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Foundation: constructivist philosophy</a:t>
            </a:r>
          </a:p>
          <a:p>
            <a:pPr>
              <a:buFont typeface="Wingdings" pitchFamily="2" charset="2"/>
              <a:buChar char="§"/>
            </a:pPr>
            <a:r>
              <a:rPr lang="en-US" dirty="0" smtClean="0"/>
              <a:t> scaffolding: valid websites </a:t>
            </a:r>
            <a:r>
              <a:rPr lang="en-US" dirty="0" smtClean="0">
                <a:sym typeface="Wingdings" pitchFamily="2" charset="2"/>
              </a:rPr>
              <a:t> </a:t>
            </a:r>
            <a:r>
              <a:rPr lang="en-US" dirty="0" smtClean="0"/>
              <a:t>quality time </a:t>
            </a:r>
          </a:p>
          <a:p>
            <a:pPr>
              <a:buFont typeface="Wingdings" pitchFamily="2" charset="2"/>
              <a:buChar char="§"/>
            </a:pPr>
            <a:r>
              <a:rPr lang="en-US" dirty="0" smtClean="0"/>
              <a:t> collaboration: share, negotiate, and discuss opinions </a:t>
            </a:r>
            <a:r>
              <a:rPr lang="en-US" dirty="0" smtClean="0">
                <a:sym typeface="Wingdings" pitchFamily="2" charset="2"/>
              </a:rPr>
              <a:t> </a:t>
            </a:r>
            <a:r>
              <a:rPr lang="en-US" dirty="0" smtClean="0"/>
              <a:t>reach a common aim</a:t>
            </a:r>
          </a:p>
        </p:txBody>
      </p:sp>
      <p:sp>
        <p:nvSpPr>
          <p:cNvPr id="6" name="Freeform 5"/>
          <p:cNvSpPr/>
          <p:nvPr/>
        </p:nvSpPr>
        <p:spPr>
          <a:xfrm>
            <a:off x="383423" y="4779972"/>
            <a:ext cx="2960637" cy="1184255"/>
          </a:xfrm>
          <a:custGeom>
            <a:avLst/>
            <a:gdLst>
              <a:gd name="connsiteX0" fmla="*/ 0 w 2960637"/>
              <a:gd name="connsiteY0" fmla="*/ 0 h 1184255"/>
              <a:gd name="connsiteX1" fmla="*/ 2368510 w 2960637"/>
              <a:gd name="connsiteY1" fmla="*/ 0 h 1184255"/>
              <a:gd name="connsiteX2" fmla="*/ 2960637 w 2960637"/>
              <a:gd name="connsiteY2" fmla="*/ 592128 h 1184255"/>
              <a:gd name="connsiteX3" fmla="*/ 2368510 w 2960637"/>
              <a:gd name="connsiteY3" fmla="*/ 1184255 h 1184255"/>
              <a:gd name="connsiteX4" fmla="*/ 0 w 2960637"/>
              <a:gd name="connsiteY4" fmla="*/ 1184255 h 1184255"/>
              <a:gd name="connsiteX5" fmla="*/ 592128 w 2960637"/>
              <a:gd name="connsiteY5" fmla="*/ 592128 h 1184255"/>
              <a:gd name="connsiteX6" fmla="*/ 0 w 2960637"/>
              <a:gd name="connsiteY6" fmla="*/ 0 h 118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60637" h="1184255">
                <a:moveTo>
                  <a:pt x="0" y="0"/>
                </a:moveTo>
                <a:lnTo>
                  <a:pt x="2368510" y="0"/>
                </a:lnTo>
                <a:lnTo>
                  <a:pt x="2960637" y="592128"/>
                </a:lnTo>
                <a:lnTo>
                  <a:pt x="2368510" y="1184255"/>
                </a:lnTo>
                <a:lnTo>
                  <a:pt x="0" y="1184255"/>
                </a:lnTo>
                <a:lnTo>
                  <a:pt x="592128" y="592128"/>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04142" tIns="37338" rIns="629465" bIns="37338" numCol="1" spcCol="1270" anchor="ctr" anchorCtr="0">
            <a:noAutofit/>
          </a:bodyPr>
          <a:lstStyle/>
          <a:p>
            <a:pPr lvl="0" algn="ctr" defTabSz="1244600">
              <a:lnSpc>
                <a:spcPct val="90000"/>
              </a:lnSpc>
              <a:spcBef>
                <a:spcPct val="0"/>
              </a:spcBef>
              <a:spcAft>
                <a:spcPct val="35000"/>
              </a:spcAft>
            </a:pPr>
            <a:r>
              <a:rPr lang="en-US" sz="2800" b="1" kern="1200" baseline="0" dirty="0" smtClean="0"/>
              <a:t>Learn</a:t>
            </a:r>
            <a:endParaRPr lang="en-US" sz="2800" b="1" kern="1200" baseline="0" dirty="0"/>
          </a:p>
        </p:txBody>
      </p:sp>
      <p:sp>
        <p:nvSpPr>
          <p:cNvPr id="7" name="Freeform 6"/>
          <p:cNvSpPr/>
          <p:nvPr/>
        </p:nvSpPr>
        <p:spPr>
          <a:xfrm>
            <a:off x="3047998" y="4779972"/>
            <a:ext cx="3352803" cy="1184255"/>
          </a:xfrm>
          <a:custGeom>
            <a:avLst/>
            <a:gdLst>
              <a:gd name="connsiteX0" fmla="*/ 0 w 3352803"/>
              <a:gd name="connsiteY0" fmla="*/ 0 h 1184255"/>
              <a:gd name="connsiteX1" fmla="*/ 2760676 w 3352803"/>
              <a:gd name="connsiteY1" fmla="*/ 0 h 1184255"/>
              <a:gd name="connsiteX2" fmla="*/ 3352803 w 3352803"/>
              <a:gd name="connsiteY2" fmla="*/ 592128 h 1184255"/>
              <a:gd name="connsiteX3" fmla="*/ 2760676 w 3352803"/>
              <a:gd name="connsiteY3" fmla="*/ 1184255 h 1184255"/>
              <a:gd name="connsiteX4" fmla="*/ 0 w 3352803"/>
              <a:gd name="connsiteY4" fmla="*/ 1184255 h 1184255"/>
              <a:gd name="connsiteX5" fmla="*/ 592128 w 3352803"/>
              <a:gd name="connsiteY5" fmla="*/ 592128 h 1184255"/>
              <a:gd name="connsiteX6" fmla="*/ 0 w 3352803"/>
              <a:gd name="connsiteY6" fmla="*/ 0 h 118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803" h="1184255">
                <a:moveTo>
                  <a:pt x="0" y="0"/>
                </a:moveTo>
                <a:lnTo>
                  <a:pt x="2760676" y="0"/>
                </a:lnTo>
                <a:lnTo>
                  <a:pt x="3352803" y="592128"/>
                </a:lnTo>
                <a:lnTo>
                  <a:pt x="2760676" y="1184255"/>
                </a:lnTo>
                <a:lnTo>
                  <a:pt x="0" y="1184255"/>
                </a:lnTo>
                <a:lnTo>
                  <a:pt x="592128" y="592128"/>
                </a:lnTo>
                <a:lnTo>
                  <a:pt x="0" y="0"/>
                </a:lnTo>
                <a:close/>
              </a:path>
            </a:pathLst>
          </a:custGeom>
        </p:spPr>
        <p:style>
          <a:lnRef idx="2">
            <a:schemeClr val="lt1">
              <a:hueOff val="0"/>
              <a:satOff val="0"/>
              <a:lumOff val="0"/>
              <a:alphaOff val="0"/>
            </a:schemeClr>
          </a:lnRef>
          <a:fillRef idx="1">
            <a:schemeClr val="accent2">
              <a:hueOff val="-8103780"/>
              <a:satOff val="16667"/>
              <a:lumOff val="-1274"/>
              <a:alphaOff val="0"/>
            </a:schemeClr>
          </a:fillRef>
          <a:effectRef idx="0">
            <a:schemeClr val="accent2">
              <a:hueOff val="-8103780"/>
              <a:satOff val="16667"/>
              <a:lumOff val="-1274"/>
              <a:alphaOff val="0"/>
            </a:schemeClr>
          </a:effectRef>
          <a:fontRef idx="minor">
            <a:schemeClr val="lt1"/>
          </a:fontRef>
        </p:style>
        <p:txBody>
          <a:bodyPr spcFirstLastPara="0" vert="horz" wrap="square" lIns="704142" tIns="37338" rIns="629465" bIns="37338" numCol="1" spcCol="1270" anchor="ctr" anchorCtr="0">
            <a:noAutofit/>
          </a:bodyPr>
          <a:lstStyle/>
          <a:p>
            <a:pPr lvl="0" algn="ctr" defTabSz="1244600">
              <a:lnSpc>
                <a:spcPct val="90000"/>
              </a:lnSpc>
              <a:spcBef>
                <a:spcPct val="0"/>
              </a:spcBef>
              <a:spcAft>
                <a:spcPct val="35000"/>
              </a:spcAft>
            </a:pPr>
            <a:r>
              <a:rPr lang="en-US" sz="2800" b="1" kern="1200" baseline="0" dirty="0" smtClean="0"/>
              <a:t>Understand</a:t>
            </a:r>
            <a:endParaRPr lang="en-US" sz="2800" b="1" kern="1200" baseline="0" dirty="0"/>
          </a:p>
        </p:txBody>
      </p:sp>
      <p:sp>
        <p:nvSpPr>
          <p:cNvPr id="8" name="Freeform 7"/>
          <p:cNvSpPr/>
          <p:nvPr/>
        </p:nvSpPr>
        <p:spPr>
          <a:xfrm>
            <a:off x="6104738" y="4779972"/>
            <a:ext cx="2960637" cy="1184255"/>
          </a:xfrm>
          <a:custGeom>
            <a:avLst/>
            <a:gdLst>
              <a:gd name="connsiteX0" fmla="*/ 0 w 2960637"/>
              <a:gd name="connsiteY0" fmla="*/ 0 h 1184255"/>
              <a:gd name="connsiteX1" fmla="*/ 2368510 w 2960637"/>
              <a:gd name="connsiteY1" fmla="*/ 0 h 1184255"/>
              <a:gd name="connsiteX2" fmla="*/ 2960637 w 2960637"/>
              <a:gd name="connsiteY2" fmla="*/ 592128 h 1184255"/>
              <a:gd name="connsiteX3" fmla="*/ 2368510 w 2960637"/>
              <a:gd name="connsiteY3" fmla="*/ 1184255 h 1184255"/>
              <a:gd name="connsiteX4" fmla="*/ 0 w 2960637"/>
              <a:gd name="connsiteY4" fmla="*/ 1184255 h 1184255"/>
              <a:gd name="connsiteX5" fmla="*/ 592128 w 2960637"/>
              <a:gd name="connsiteY5" fmla="*/ 592128 h 1184255"/>
              <a:gd name="connsiteX6" fmla="*/ 0 w 2960637"/>
              <a:gd name="connsiteY6" fmla="*/ 0 h 118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60637" h="1184255">
                <a:moveTo>
                  <a:pt x="0" y="0"/>
                </a:moveTo>
                <a:lnTo>
                  <a:pt x="2368510" y="0"/>
                </a:lnTo>
                <a:lnTo>
                  <a:pt x="2960637" y="592128"/>
                </a:lnTo>
                <a:lnTo>
                  <a:pt x="2368510" y="1184255"/>
                </a:lnTo>
                <a:lnTo>
                  <a:pt x="0" y="1184255"/>
                </a:lnTo>
                <a:lnTo>
                  <a:pt x="592128" y="592128"/>
                </a:lnTo>
                <a:lnTo>
                  <a:pt x="0" y="0"/>
                </a:lnTo>
                <a:close/>
              </a:path>
            </a:pathLst>
          </a:custGeom>
        </p:spPr>
        <p:style>
          <a:lnRef idx="2">
            <a:schemeClr val="lt1">
              <a:hueOff val="0"/>
              <a:satOff val="0"/>
              <a:lumOff val="0"/>
              <a:alphaOff val="0"/>
            </a:schemeClr>
          </a:lnRef>
          <a:fillRef idx="1">
            <a:schemeClr val="accent2">
              <a:hueOff val="-16207560"/>
              <a:satOff val="33334"/>
              <a:lumOff val="-2549"/>
              <a:alphaOff val="0"/>
            </a:schemeClr>
          </a:fillRef>
          <a:effectRef idx="0">
            <a:schemeClr val="accent2">
              <a:hueOff val="-16207560"/>
              <a:satOff val="33334"/>
              <a:lumOff val="-2549"/>
              <a:alphaOff val="0"/>
            </a:schemeClr>
          </a:effectRef>
          <a:fontRef idx="minor">
            <a:schemeClr val="lt1"/>
          </a:fontRef>
        </p:style>
        <p:txBody>
          <a:bodyPr spcFirstLastPara="0" vert="horz" wrap="square" lIns="704142" tIns="37338" rIns="629465" bIns="37338" numCol="1" spcCol="1270" anchor="ctr" anchorCtr="0">
            <a:noAutofit/>
          </a:bodyPr>
          <a:lstStyle/>
          <a:p>
            <a:pPr lvl="0" algn="ctr" defTabSz="1244600">
              <a:lnSpc>
                <a:spcPct val="90000"/>
              </a:lnSpc>
              <a:spcBef>
                <a:spcPct val="0"/>
              </a:spcBef>
              <a:spcAft>
                <a:spcPct val="35000"/>
              </a:spcAft>
            </a:pPr>
            <a:r>
              <a:rPr lang="en-US" sz="2800" b="1" kern="1200" baseline="0" dirty="0" smtClean="0"/>
              <a:t>Apply</a:t>
            </a:r>
            <a:r>
              <a:rPr lang="en-US" sz="2800" kern="1200" baseline="0" dirty="0" smtClean="0"/>
              <a:t> to the Task</a:t>
            </a:r>
            <a:endParaRPr lang="en-US" sz="2800" kern="1200" baseline="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Bottom)">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slide(fromBottom)">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Why is </a:t>
            </a:r>
            <a:r>
              <a:rPr lang="en-US" b="1" dirty="0" err="1" smtClean="0"/>
              <a:t>WebQuest</a:t>
            </a:r>
            <a:r>
              <a:rPr lang="en-US" b="1" dirty="0" smtClean="0"/>
              <a:t> a Student-centered method?</a:t>
            </a:r>
            <a:endParaRPr lang="en-US" dirty="0"/>
          </a:p>
        </p:txBody>
      </p:sp>
      <p:sp>
        <p:nvSpPr>
          <p:cNvPr id="3" name="Content Placeholder 2"/>
          <p:cNvSpPr>
            <a:spLocks noGrp="1"/>
          </p:cNvSpPr>
          <p:nvPr>
            <p:ph idx="1"/>
          </p:nvPr>
        </p:nvSpPr>
        <p:spPr>
          <a:xfrm>
            <a:off x="914400" y="1783560"/>
            <a:ext cx="7924800" cy="4572000"/>
          </a:xfrm>
        </p:spPr>
        <p:txBody>
          <a:bodyPr>
            <a:normAutofit/>
          </a:bodyPr>
          <a:lstStyle/>
          <a:p>
            <a:r>
              <a:rPr lang="en-US" sz="3200" dirty="0" smtClean="0"/>
              <a:t>Cognitive practices  </a:t>
            </a:r>
            <a:r>
              <a:rPr lang="en-US" sz="3200" dirty="0" smtClean="0">
                <a:sym typeface="Wingdings" pitchFamily="2" charset="2"/>
              </a:rPr>
              <a:t> </a:t>
            </a:r>
            <a:r>
              <a:rPr lang="en-US" sz="3200" dirty="0" smtClean="0"/>
              <a:t> 1 integrated activity </a:t>
            </a:r>
          </a:p>
          <a:p>
            <a:pPr lvl="1"/>
            <a:r>
              <a:rPr lang="en-US" sz="2800" dirty="0" smtClean="0"/>
              <a:t>problem solving: motivation, scaffolding, technology integration, authenticity, cooperative learning process</a:t>
            </a:r>
          </a:p>
          <a:p>
            <a:pPr lvl="1"/>
            <a:r>
              <a:rPr lang="en-US" sz="2800" dirty="0" smtClean="0"/>
              <a:t>thinking skills (</a:t>
            </a:r>
            <a:r>
              <a:rPr lang="en-US" sz="2800" dirty="0" smtClean="0">
                <a:hlinkClick r:id="rId2" action="ppaction://hlinksldjump"/>
              </a:rPr>
              <a:t>Schrock, 1996</a:t>
            </a:r>
            <a:r>
              <a:rPr lang="en-US" sz="2800" dirty="0" smtClean="0"/>
              <a:t>)</a:t>
            </a:r>
          </a:p>
          <a:p>
            <a:pPr lvl="1"/>
            <a:r>
              <a:rPr lang="en-US" sz="2800" dirty="0" smtClean="0"/>
              <a:t>higher-order thinking (</a:t>
            </a:r>
            <a:r>
              <a:rPr lang="en-US" sz="2800" dirty="0" smtClean="0">
                <a:hlinkClick r:id="rId3" action="ppaction://hlinksldjump"/>
              </a:rPr>
              <a:t>Bloom’s learning objectives</a:t>
            </a:r>
            <a:r>
              <a:rPr lang="en-US" sz="2800" dirty="0" smtClean="0"/>
              <a:t>)</a:t>
            </a:r>
          </a:p>
          <a:p>
            <a:pPr lvl="1"/>
            <a:endParaRPr lang="en-US" sz="2800" dirty="0" smtClean="0"/>
          </a:p>
          <a:p>
            <a:pPr>
              <a:buNone/>
            </a:pPr>
            <a:r>
              <a:rPr lang="en-US" sz="3200" dirty="0" smtClean="0">
                <a:sym typeface="Wingdings" pitchFamily="2" charset="2"/>
              </a:rPr>
              <a:t> </a:t>
            </a:r>
            <a:r>
              <a:rPr lang="en-US" sz="3200" b="1" dirty="0" smtClean="0">
                <a:sym typeface="Wingdings" pitchFamily="2" charset="2"/>
              </a:rPr>
              <a:t>ACQUISITION</a:t>
            </a:r>
            <a:r>
              <a:rPr lang="en-US" sz="3200" dirty="0" smtClean="0">
                <a:sym typeface="Wingdings" pitchFamily="2" charset="2"/>
              </a:rPr>
              <a:t> </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plus(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Why is </a:t>
            </a:r>
            <a:r>
              <a:rPr lang="en-US" b="1" dirty="0" err="1" smtClean="0"/>
              <a:t>WebQuest</a:t>
            </a:r>
            <a:r>
              <a:rPr lang="en-US" b="1" dirty="0" smtClean="0"/>
              <a:t> a Student-centered method?</a:t>
            </a:r>
            <a:endParaRPr lang="en-US" dirty="0"/>
          </a:p>
        </p:txBody>
      </p:sp>
      <p:sp>
        <p:nvSpPr>
          <p:cNvPr id="3" name="Content Placeholder 2"/>
          <p:cNvSpPr>
            <a:spLocks noGrp="1"/>
          </p:cNvSpPr>
          <p:nvPr>
            <p:ph idx="1"/>
          </p:nvPr>
        </p:nvSpPr>
        <p:spPr>
          <a:xfrm>
            <a:off x="914400" y="1783560"/>
            <a:ext cx="7162800" cy="4572000"/>
          </a:xfrm>
        </p:spPr>
        <p:txBody>
          <a:bodyPr>
            <a:normAutofit/>
          </a:bodyPr>
          <a:lstStyle/>
          <a:p>
            <a:endParaRPr lang="en-US" dirty="0" smtClean="0"/>
          </a:p>
          <a:p>
            <a:r>
              <a:rPr lang="en-US" dirty="0" err="1" smtClean="0"/>
              <a:t>WebQuest</a:t>
            </a:r>
            <a:r>
              <a:rPr lang="en-US" dirty="0" smtClean="0"/>
              <a:t> is “a scaffolding structure that encourages student motivation and facilitates advanced thinking with integration of an enriched learning resources” </a:t>
            </a:r>
          </a:p>
          <a:p>
            <a:pPr algn="r">
              <a:buNone/>
            </a:pPr>
            <a:r>
              <a:rPr lang="en-US" dirty="0" smtClean="0"/>
              <a:t>(March, 2007)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Critical attributes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4.1. Introduction</a:t>
            </a:r>
            <a:endParaRPr lang="en-US" dirty="0" smtClean="0"/>
          </a:p>
          <a:p>
            <a:pPr>
              <a:buNone/>
            </a:pPr>
            <a:r>
              <a:rPr lang="en-US" i="1" dirty="0" smtClean="0"/>
              <a:t>4.2. Task</a:t>
            </a:r>
            <a:endParaRPr lang="en-US" dirty="0" smtClean="0"/>
          </a:p>
          <a:p>
            <a:pPr>
              <a:buNone/>
            </a:pPr>
            <a:r>
              <a:rPr lang="en-US" i="1" dirty="0" smtClean="0"/>
              <a:t>4.3. Process</a:t>
            </a:r>
            <a:endParaRPr lang="en-US" dirty="0" smtClean="0"/>
          </a:p>
          <a:p>
            <a:pPr>
              <a:buNone/>
            </a:pPr>
            <a:r>
              <a:rPr lang="en-US" i="1" dirty="0" smtClean="0"/>
              <a:t>4.4. Evaluation</a:t>
            </a:r>
            <a:endParaRPr lang="en-US" dirty="0" smtClean="0"/>
          </a:p>
          <a:p>
            <a:pPr>
              <a:buNone/>
            </a:pPr>
            <a:r>
              <a:rPr lang="en-US" i="1" dirty="0" smtClean="0"/>
              <a:t>4.5. Conclusion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i="1" dirty="0" smtClean="0"/>
              <a:t>4.1. Introduction</a:t>
            </a:r>
            <a:endParaRPr lang="en-US" dirty="0"/>
          </a:p>
        </p:txBody>
      </p:sp>
      <p:sp>
        <p:nvSpPr>
          <p:cNvPr id="3" name="Content Placeholder 2"/>
          <p:cNvSpPr>
            <a:spLocks noGrp="1"/>
          </p:cNvSpPr>
          <p:nvPr>
            <p:ph idx="1"/>
          </p:nvPr>
        </p:nvSpPr>
        <p:spPr>
          <a:xfrm>
            <a:off x="914400" y="762000"/>
            <a:ext cx="7772400" cy="5867400"/>
          </a:xfrm>
        </p:spPr>
        <p:txBody>
          <a:bodyPr>
            <a:normAutofit fontScale="92500" lnSpcReduction="10000"/>
          </a:bodyPr>
          <a:lstStyle/>
          <a:p>
            <a:r>
              <a:rPr lang="en-US" dirty="0" smtClean="0"/>
              <a:t>hook students' interest </a:t>
            </a:r>
          </a:p>
          <a:p>
            <a:r>
              <a:rPr lang="en-US" dirty="0" smtClean="0"/>
              <a:t>give preparation</a:t>
            </a:r>
          </a:p>
          <a:p>
            <a:r>
              <a:rPr lang="en-US" dirty="0" smtClean="0"/>
              <a:t>open-ended question or problem: based on students' prior knowledge </a:t>
            </a:r>
          </a:p>
          <a:p>
            <a:r>
              <a:rPr lang="en-US" dirty="0" smtClean="0"/>
              <a:t>set the stage for further investigation &amp; exploration</a:t>
            </a:r>
          </a:p>
          <a:p>
            <a:r>
              <a:rPr lang="en-US" dirty="0" smtClean="0"/>
              <a:t>scenarios of the introduction: </a:t>
            </a:r>
          </a:p>
          <a:p>
            <a:pPr lvl="1"/>
            <a:r>
              <a:rPr lang="en-US" dirty="0" smtClean="0">
                <a:hlinkClick r:id="rId2" action="ppaction://hlinksldjump"/>
              </a:rPr>
              <a:t>evaluating history</a:t>
            </a:r>
            <a:endParaRPr lang="en-US" dirty="0" smtClean="0"/>
          </a:p>
          <a:p>
            <a:pPr lvl="1"/>
            <a:r>
              <a:rPr lang="en-US" dirty="0" smtClean="0">
                <a:hlinkClick r:id="rId3" action="ppaction://hlinksldjump"/>
              </a:rPr>
              <a:t>bringing contemporary world problems into the classroom</a:t>
            </a:r>
            <a:endParaRPr lang="en-US" dirty="0" smtClean="0"/>
          </a:p>
          <a:p>
            <a:pPr lvl="1"/>
            <a:r>
              <a:rPr lang="en-US" dirty="0" smtClean="0">
                <a:hlinkClick r:id="rId4" action="ppaction://hlinksldjump"/>
              </a:rPr>
              <a:t>creating products</a:t>
            </a:r>
            <a:endParaRPr lang="en-US" dirty="0" smtClean="0"/>
          </a:p>
          <a:p>
            <a:pPr lvl="1"/>
            <a:r>
              <a:rPr lang="en-US" dirty="0" smtClean="0">
                <a:hlinkClick r:id="rId5" action="ppaction://hlinksldjump"/>
              </a:rPr>
              <a:t>dealing with life's realities</a:t>
            </a:r>
            <a:endParaRPr lang="en-US" dirty="0" smtClean="0"/>
          </a:p>
          <a:p>
            <a:pPr lvl="1"/>
            <a:r>
              <a:rPr lang="en-US" dirty="0" smtClean="0">
                <a:hlinkClick r:id="rId5" action="ppaction://hlinksldjump"/>
              </a:rPr>
              <a:t>sparking students' imaginations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4.2. Task</a:t>
            </a:r>
            <a:endParaRPr lang="en-US" dirty="0"/>
          </a:p>
        </p:txBody>
      </p:sp>
      <p:sp>
        <p:nvSpPr>
          <p:cNvPr id="3" name="Content Placeholder 2"/>
          <p:cNvSpPr>
            <a:spLocks noGrp="1"/>
          </p:cNvSpPr>
          <p:nvPr>
            <p:ph idx="1"/>
          </p:nvPr>
        </p:nvSpPr>
        <p:spPr/>
        <p:txBody>
          <a:bodyPr>
            <a:normAutofit/>
          </a:bodyPr>
          <a:lstStyle/>
          <a:p>
            <a:r>
              <a:rPr lang="en-US" dirty="0" smtClean="0"/>
              <a:t>'doable' &amp; interesting activities </a:t>
            </a:r>
          </a:p>
          <a:p>
            <a:r>
              <a:rPr lang="en-US" dirty="0" smtClean="0"/>
              <a:t>go beyond copying and pasting information</a:t>
            </a:r>
          </a:p>
          <a:p>
            <a:r>
              <a:rPr lang="en-US" dirty="0" smtClean="0"/>
              <a:t>Higher-order thinking skills: inducing, deducing, comparing, classifying, analyzing, building meaning-construction, synthesizing from multiple sources of data, going beyond data to make generalizations, etc. </a:t>
            </a:r>
          </a:p>
          <a:p>
            <a:r>
              <a:rPr lang="en-US" dirty="0" smtClean="0"/>
              <a:t>Formulating questions: challenging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4.3. Process</a:t>
            </a:r>
            <a:endParaRPr lang="en-US" dirty="0"/>
          </a:p>
        </p:txBody>
      </p:sp>
      <p:sp>
        <p:nvSpPr>
          <p:cNvPr id="3" name="Content Placeholder 2"/>
          <p:cNvSpPr>
            <a:spLocks noGrp="1"/>
          </p:cNvSpPr>
          <p:nvPr>
            <p:ph idx="1"/>
          </p:nvPr>
        </p:nvSpPr>
        <p:spPr>
          <a:xfrm>
            <a:off x="914400" y="1219200"/>
            <a:ext cx="7772400" cy="5136360"/>
          </a:xfrm>
        </p:spPr>
        <p:txBody>
          <a:bodyPr>
            <a:normAutofit/>
          </a:bodyPr>
          <a:lstStyle/>
          <a:p>
            <a:r>
              <a:rPr lang="en-US" sz="2400" dirty="0" smtClean="0"/>
              <a:t>given step-by-step guidelines: well-written and clear-cut</a:t>
            </a:r>
          </a:p>
          <a:p>
            <a:r>
              <a:rPr lang="en-US" sz="2400" dirty="0" smtClean="0"/>
              <a:t>learners' quality time </a:t>
            </a:r>
            <a:r>
              <a:rPr lang="en-US" sz="2400" dirty="0" smtClean="0">
                <a:sym typeface="Wingdings" pitchFamily="2" charset="2"/>
              </a:rPr>
              <a:t> </a:t>
            </a:r>
            <a:r>
              <a:rPr lang="en-US" sz="2400" dirty="0" smtClean="0"/>
              <a:t>concentrate on using the information, not seeking </a:t>
            </a:r>
          </a:p>
          <a:p>
            <a:r>
              <a:rPr lang="en-US" sz="2400" dirty="0" smtClean="0"/>
              <a:t>suggest useful ways to use time efficiently, assign roles, collect and analyzing data, using appropriate tools, etc. </a:t>
            </a:r>
          </a:p>
          <a:p>
            <a:r>
              <a:rPr lang="en-US" sz="2400" dirty="0" smtClean="0"/>
              <a:t>even set deadlines </a:t>
            </a:r>
          </a:p>
          <a:p>
            <a:r>
              <a:rPr lang="en-US" sz="2400" dirty="0" smtClean="0"/>
              <a:t>provide strategies </a:t>
            </a:r>
          </a:p>
          <a:p>
            <a:r>
              <a:rPr lang="en-US" sz="2400" dirty="0" smtClean="0"/>
              <a:t>Links: pertinent, appropriate, of high-quality </a:t>
            </a:r>
          </a:p>
          <a:p>
            <a:r>
              <a:rPr lang="en-US" sz="2400" dirty="0" smtClean="0"/>
              <a:t>Relevant materials: reference books, texts, places, videotapes, and people </a:t>
            </a:r>
          </a:p>
          <a:p>
            <a:r>
              <a:rPr lang="en-US" sz="2400" dirty="0" smtClean="0"/>
              <a:t>interview friends, teachers, parents, go to the school library, a museum or a store, etc.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4.3. Process</a:t>
            </a:r>
            <a:endParaRPr lang="en-US" dirty="0"/>
          </a:p>
        </p:txBody>
      </p:sp>
      <p:sp>
        <p:nvSpPr>
          <p:cNvPr id="3" name="Content Placeholder 2"/>
          <p:cNvSpPr>
            <a:spLocks noGrp="1"/>
          </p:cNvSpPr>
          <p:nvPr>
            <p:ph idx="1"/>
          </p:nvPr>
        </p:nvSpPr>
        <p:spPr>
          <a:xfrm>
            <a:off x="914400" y="1295400"/>
            <a:ext cx="7772400" cy="5562600"/>
          </a:xfrm>
        </p:spPr>
        <p:txBody>
          <a:bodyPr>
            <a:normAutofit fontScale="92500" lnSpcReduction="20000"/>
          </a:bodyPr>
          <a:lstStyle/>
          <a:p>
            <a:r>
              <a:rPr lang="en-US" dirty="0" err="1" smtClean="0"/>
              <a:t>maximise</a:t>
            </a:r>
            <a:r>
              <a:rPr lang="en-US" dirty="0" smtClean="0"/>
              <a:t> the search engines</a:t>
            </a:r>
          </a:p>
          <a:p>
            <a:r>
              <a:rPr lang="en-US" dirty="0" smtClean="0"/>
              <a:t>a list of keywords and statements </a:t>
            </a:r>
          </a:p>
          <a:p>
            <a:r>
              <a:rPr lang="en-US" dirty="0" smtClean="0"/>
              <a:t>Google:</a:t>
            </a:r>
          </a:p>
          <a:p>
            <a:pPr lvl="1"/>
            <a:r>
              <a:rPr lang="en-SG" dirty="0" smtClean="0"/>
              <a:t>In URL (</a:t>
            </a:r>
            <a:r>
              <a:rPr lang="en-SG" dirty="0" err="1" smtClean="0"/>
              <a:t>htm|html|php</a:t>
            </a:r>
            <a:r>
              <a:rPr lang="en-SG" dirty="0" smtClean="0"/>
              <a:t>), entitle: "index of" + "last modified" + "parent directory" + description + size + (</a:t>
            </a:r>
            <a:r>
              <a:rPr lang="en-SG" dirty="0" err="1" smtClean="0"/>
              <a:t>doc|pdf</a:t>
            </a:r>
            <a:r>
              <a:rPr lang="en-SG" dirty="0" smtClean="0"/>
              <a:t>)</a:t>
            </a:r>
            <a:endParaRPr lang="en-US" dirty="0" smtClean="0"/>
          </a:p>
          <a:p>
            <a:pPr lvl="1"/>
            <a:r>
              <a:rPr lang="en-SG" dirty="0" smtClean="0"/>
              <a:t>E.g. </a:t>
            </a:r>
            <a:r>
              <a:rPr lang="en-US" i="1" dirty="0" smtClean="0"/>
              <a:t>searching all </a:t>
            </a:r>
            <a:r>
              <a:rPr lang="en-US" b="1" i="1" dirty="0" smtClean="0"/>
              <a:t>doc </a:t>
            </a:r>
            <a:r>
              <a:rPr lang="en-US" i="1" dirty="0" smtClean="0"/>
              <a:t>or </a:t>
            </a:r>
            <a:r>
              <a:rPr lang="en-US" b="1" i="1" dirty="0" err="1" smtClean="0"/>
              <a:t>pdf</a:t>
            </a:r>
            <a:r>
              <a:rPr lang="en-US" i="1" dirty="0" smtClean="0"/>
              <a:t> files for TOEFL material</a:t>
            </a:r>
            <a:endParaRPr lang="en-US" dirty="0" smtClean="0"/>
          </a:p>
          <a:p>
            <a:pPr lvl="1"/>
            <a:r>
              <a:rPr lang="en-US" dirty="0" smtClean="0"/>
              <a:t>Ask time: </a:t>
            </a:r>
            <a:r>
              <a:rPr lang="en-US" i="1" dirty="0" smtClean="0"/>
              <a:t>“</a:t>
            </a:r>
            <a:r>
              <a:rPr lang="en-SG" i="1" dirty="0" smtClean="0"/>
              <a:t>what time is it Ho Chi Minh City”</a:t>
            </a:r>
            <a:endParaRPr lang="en-US" dirty="0" smtClean="0"/>
          </a:p>
          <a:p>
            <a:pPr lvl="1"/>
            <a:r>
              <a:rPr lang="en-US" dirty="0" smtClean="0"/>
              <a:t>Track flight status: </a:t>
            </a:r>
            <a:r>
              <a:rPr lang="en-US" i="1" dirty="0" smtClean="0"/>
              <a:t>“</a:t>
            </a:r>
            <a:r>
              <a:rPr lang="en-US" i="1" dirty="0" err="1" smtClean="0"/>
              <a:t>Jetstar</a:t>
            </a:r>
            <a:r>
              <a:rPr lang="en-US" i="1" dirty="0" smtClean="0"/>
              <a:t> Flight 502”</a:t>
            </a:r>
            <a:endParaRPr lang="en-US" dirty="0" smtClean="0"/>
          </a:p>
          <a:p>
            <a:pPr lvl="1"/>
            <a:r>
              <a:rPr lang="en-US" dirty="0" smtClean="0"/>
              <a:t>Metrics and conversion: </a:t>
            </a:r>
            <a:r>
              <a:rPr lang="en-US" i="1" dirty="0" smtClean="0"/>
              <a:t>“seconds in a year”, “</a:t>
            </a:r>
            <a:r>
              <a:rPr lang="en-SG" i="1" dirty="0" smtClean="0"/>
              <a:t>5 euro in us dollars”, “cm in inches”</a:t>
            </a:r>
            <a:endParaRPr lang="en-US" dirty="0" smtClean="0"/>
          </a:p>
          <a:p>
            <a:pPr lvl="1"/>
            <a:r>
              <a:rPr lang="en-SG" dirty="0" smtClean="0"/>
              <a:t>Adding a tilde (~) to a search term will return related terms: </a:t>
            </a:r>
            <a:r>
              <a:rPr lang="en-SG" i="1" dirty="0" smtClean="0"/>
              <a:t>“~IELTS”</a:t>
            </a:r>
            <a:endParaRPr lang="en-US" dirty="0" smtClean="0"/>
          </a:p>
          <a:p>
            <a:pPr lvl="1"/>
            <a:r>
              <a:rPr lang="en-US" dirty="0" smtClean="0"/>
              <a:t>Use some specific terms: </a:t>
            </a:r>
            <a:r>
              <a:rPr lang="en-US" i="1" dirty="0" smtClean="0"/>
              <a:t>“better than”, “and”, “or”</a:t>
            </a:r>
            <a:r>
              <a:rPr lang="en-US" dirty="0" smtClean="0"/>
              <a:t>,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4.4. Evaluation</a:t>
            </a:r>
            <a:endParaRPr lang="en-US" dirty="0"/>
          </a:p>
        </p:txBody>
      </p:sp>
      <p:sp>
        <p:nvSpPr>
          <p:cNvPr id="3" name="Content Placeholder 2"/>
          <p:cNvSpPr>
            <a:spLocks noGrp="1"/>
          </p:cNvSpPr>
          <p:nvPr>
            <p:ph idx="1"/>
          </p:nvPr>
        </p:nvSpPr>
        <p:spPr/>
        <p:txBody>
          <a:bodyPr>
            <a:normAutofit/>
          </a:bodyPr>
          <a:lstStyle/>
          <a:p>
            <a:r>
              <a:rPr lang="en-US" dirty="0" smtClean="0"/>
              <a:t>checklist or rubric</a:t>
            </a:r>
          </a:p>
          <a:p>
            <a:r>
              <a:rPr lang="en-US" dirty="0" smtClean="0"/>
              <a:t>Criteria: clearly described, measurable, and authentic</a:t>
            </a:r>
          </a:p>
          <a:p>
            <a:r>
              <a:rPr lang="en-US" dirty="0" smtClean="0"/>
              <a:t>illustrate precisely what learners have to do to succeed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914400" y="1219200"/>
            <a:ext cx="7772400" cy="5410200"/>
          </a:xfrm>
        </p:spPr>
        <p:txBody>
          <a:bodyPr>
            <a:normAutofit fontScale="92500" lnSpcReduction="10000"/>
          </a:bodyPr>
          <a:lstStyle/>
          <a:p>
            <a:pPr>
              <a:buNone/>
            </a:pPr>
            <a:r>
              <a:rPr lang="en-US" b="1" dirty="0" smtClean="0"/>
              <a:t>1. What is a </a:t>
            </a:r>
            <a:r>
              <a:rPr lang="en-US" b="1" dirty="0" err="1" smtClean="0"/>
              <a:t>WebQuest</a:t>
            </a:r>
            <a:r>
              <a:rPr lang="en-US" b="1" dirty="0" smtClean="0"/>
              <a:t>?</a:t>
            </a:r>
            <a:endParaRPr lang="en-US" dirty="0" smtClean="0"/>
          </a:p>
          <a:p>
            <a:pPr>
              <a:buNone/>
            </a:pPr>
            <a:r>
              <a:rPr lang="en-US" b="1" dirty="0" smtClean="0"/>
              <a:t>2. The first </a:t>
            </a:r>
            <a:r>
              <a:rPr lang="en-US" b="1" dirty="0" err="1" smtClean="0"/>
              <a:t>WebQuest</a:t>
            </a:r>
            <a:r>
              <a:rPr lang="en-US" b="1" dirty="0" smtClean="0"/>
              <a:t> </a:t>
            </a:r>
            <a:endParaRPr lang="en-US" dirty="0" smtClean="0"/>
          </a:p>
          <a:p>
            <a:pPr>
              <a:buNone/>
            </a:pPr>
            <a:r>
              <a:rPr lang="en-US" b="1" dirty="0" smtClean="0"/>
              <a:t>3. Why is </a:t>
            </a:r>
            <a:r>
              <a:rPr lang="en-US" b="1" dirty="0" err="1" smtClean="0"/>
              <a:t>WebQuest</a:t>
            </a:r>
            <a:r>
              <a:rPr lang="en-US" b="1" dirty="0" smtClean="0"/>
              <a:t> a Student-centered method?</a:t>
            </a:r>
            <a:endParaRPr lang="en-US" dirty="0" smtClean="0"/>
          </a:p>
          <a:p>
            <a:pPr>
              <a:buNone/>
            </a:pPr>
            <a:r>
              <a:rPr lang="en-US" b="1" dirty="0" smtClean="0"/>
              <a:t>4. Critical attributes </a:t>
            </a:r>
            <a:endParaRPr lang="en-US" dirty="0" smtClean="0"/>
          </a:p>
          <a:p>
            <a:pPr lvl="1">
              <a:buNone/>
            </a:pPr>
            <a:r>
              <a:rPr lang="en-US" i="1" dirty="0" smtClean="0"/>
              <a:t>4.1. Introduction</a:t>
            </a:r>
            <a:endParaRPr lang="en-US" dirty="0" smtClean="0"/>
          </a:p>
          <a:p>
            <a:pPr lvl="1">
              <a:buNone/>
            </a:pPr>
            <a:r>
              <a:rPr lang="en-US" i="1" dirty="0" smtClean="0"/>
              <a:t>4.2. Task</a:t>
            </a:r>
            <a:endParaRPr lang="en-US" dirty="0" smtClean="0"/>
          </a:p>
          <a:p>
            <a:pPr lvl="1">
              <a:buNone/>
            </a:pPr>
            <a:r>
              <a:rPr lang="en-US" i="1" dirty="0" smtClean="0"/>
              <a:t>4.3. Process</a:t>
            </a:r>
            <a:endParaRPr lang="en-US" dirty="0" smtClean="0"/>
          </a:p>
          <a:p>
            <a:pPr lvl="1">
              <a:buNone/>
            </a:pPr>
            <a:r>
              <a:rPr lang="en-US" i="1" dirty="0" smtClean="0"/>
              <a:t>4.4. Evaluation</a:t>
            </a:r>
            <a:endParaRPr lang="en-US" dirty="0" smtClean="0"/>
          </a:p>
          <a:p>
            <a:pPr lvl="1">
              <a:buNone/>
            </a:pPr>
            <a:r>
              <a:rPr lang="en-US" i="1" dirty="0" smtClean="0"/>
              <a:t>4.5. Conclusion</a:t>
            </a:r>
          </a:p>
          <a:p>
            <a:pPr>
              <a:buNone/>
            </a:pPr>
            <a:r>
              <a:rPr lang="en-US" b="1" dirty="0" smtClean="0"/>
              <a:t>5. Useful advice</a:t>
            </a:r>
          </a:p>
          <a:p>
            <a:pPr>
              <a:buNone/>
            </a:pPr>
            <a:r>
              <a:rPr lang="en-US" b="1" dirty="0" smtClean="0"/>
              <a:t>6. Writing your own </a:t>
            </a:r>
            <a:r>
              <a:rPr lang="en-US" b="1" dirty="0" err="1" smtClean="0"/>
              <a:t>WebQuest</a:t>
            </a:r>
            <a:endParaRPr lang="en-US" b="1" dirty="0" smtClean="0"/>
          </a:p>
          <a:p>
            <a:pPr>
              <a:buNone/>
            </a:pPr>
            <a:r>
              <a:rPr lang="en-US" b="1" dirty="0" smtClean="0"/>
              <a:t>7. Conclusion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4.5. Conclusion</a:t>
            </a:r>
            <a:endParaRPr lang="en-US" dirty="0"/>
          </a:p>
        </p:txBody>
      </p:sp>
      <p:sp>
        <p:nvSpPr>
          <p:cNvPr id="3" name="Content Placeholder 2"/>
          <p:cNvSpPr>
            <a:spLocks noGrp="1"/>
          </p:cNvSpPr>
          <p:nvPr>
            <p:ph idx="1"/>
          </p:nvPr>
        </p:nvSpPr>
        <p:spPr/>
        <p:txBody>
          <a:bodyPr/>
          <a:lstStyle/>
          <a:p>
            <a:r>
              <a:rPr lang="en-US" dirty="0" smtClean="0"/>
              <a:t>Bring closure </a:t>
            </a:r>
          </a:p>
          <a:p>
            <a:r>
              <a:rPr lang="en-US" dirty="0" smtClean="0"/>
              <a:t>Extend </a:t>
            </a:r>
          </a:p>
          <a:p>
            <a:r>
              <a:rPr lang="en-US" dirty="0" smtClean="0"/>
              <a:t>Get feedback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b="1" dirty="0" smtClean="0"/>
              <a:t>5. Useful advice </a:t>
            </a:r>
            <a:r>
              <a:rPr lang="en-US" sz="2400" b="1" dirty="0" smtClean="0"/>
              <a:t>(</a:t>
            </a:r>
            <a:r>
              <a:rPr lang="en-US" sz="2400" dirty="0" smtClean="0"/>
              <a:t>Benjamin, 2003</a:t>
            </a:r>
            <a:r>
              <a:rPr lang="en-US" sz="2400" b="1" dirty="0" smtClean="0"/>
              <a:t>)</a:t>
            </a:r>
            <a:endParaRPr lang="en-US" dirty="0"/>
          </a:p>
        </p:txBody>
      </p:sp>
      <p:sp>
        <p:nvSpPr>
          <p:cNvPr id="3" name="Content Placeholder 2"/>
          <p:cNvSpPr>
            <a:spLocks noGrp="1"/>
          </p:cNvSpPr>
          <p:nvPr>
            <p:ph idx="1"/>
          </p:nvPr>
        </p:nvSpPr>
        <p:spPr>
          <a:xfrm>
            <a:off x="685800" y="762000"/>
            <a:ext cx="8229600" cy="5867400"/>
          </a:xfrm>
        </p:spPr>
        <p:txBody>
          <a:bodyPr>
            <a:noAutofit/>
          </a:bodyPr>
          <a:lstStyle/>
          <a:p>
            <a:pPr lvl="0"/>
            <a:r>
              <a:rPr lang="en-US" sz="2400" dirty="0" smtClean="0"/>
              <a:t>Align with your state standards in one or more subject areas, including technology </a:t>
            </a:r>
          </a:p>
          <a:p>
            <a:pPr lvl="0"/>
            <a:r>
              <a:rPr lang="en-US" sz="2400" dirty="0" smtClean="0"/>
              <a:t>Demonstrate higher order thinking skills, including analysis, synthesis, and evaluation </a:t>
            </a:r>
          </a:p>
          <a:p>
            <a:pPr lvl="0"/>
            <a:r>
              <a:rPr lang="en-US" sz="2400" dirty="0" smtClean="0"/>
              <a:t>Be multidisciplinary (including technology) </a:t>
            </a:r>
          </a:p>
          <a:p>
            <a:pPr lvl="0"/>
            <a:r>
              <a:rPr lang="en-US" sz="2400" dirty="0" smtClean="0"/>
              <a:t>Allow for collaborative tasks and for individual work. This might include the exchange of email with experts in the field of study. </a:t>
            </a:r>
          </a:p>
          <a:p>
            <a:pPr lvl="0"/>
            <a:r>
              <a:rPr lang="en-US" sz="2400" dirty="0" smtClean="0"/>
              <a:t>Provide for a demonstrable outcome </a:t>
            </a:r>
          </a:p>
          <a:p>
            <a:pPr lvl="0"/>
            <a:r>
              <a:rPr lang="en-US" sz="2400" dirty="0" smtClean="0"/>
              <a:t>Have a culminating activity </a:t>
            </a:r>
          </a:p>
          <a:p>
            <a:pPr lvl="0"/>
            <a:r>
              <a:rPr lang="en-US" sz="2400" dirty="0" smtClean="0"/>
              <a:t>Be able to adapt itself to team teaching if this is one of your goals </a:t>
            </a:r>
          </a:p>
          <a:p>
            <a:pPr lvl="0"/>
            <a:r>
              <a:rPr lang="en-US" sz="2400" dirty="0" smtClean="0"/>
              <a:t>Demonstrate the use of various low level and high level technologies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56"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b="1" dirty="0" smtClean="0"/>
              <a:t>5. Useful advice </a:t>
            </a:r>
            <a:r>
              <a:rPr lang="en-US" sz="2400" b="1" dirty="0" smtClean="0"/>
              <a:t>(</a:t>
            </a:r>
            <a:r>
              <a:rPr lang="en-US" sz="2400" dirty="0" smtClean="0"/>
              <a:t>Benjamin, 2003</a:t>
            </a:r>
            <a:r>
              <a:rPr lang="en-US" sz="2400" b="1" dirty="0" smtClean="0"/>
              <a:t>)</a:t>
            </a:r>
            <a:endParaRPr lang="en-US" dirty="0"/>
          </a:p>
        </p:txBody>
      </p:sp>
      <p:sp>
        <p:nvSpPr>
          <p:cNvPr id="3" name="Content Placeholder 2"/>
          <p:cNvSpPr>
            <a:spLocks noGrp="1"/>
          </p:cNvSpPr>
          <p:nvPr>
            <p:ph idx="1"/>
          </p:nvPr>
        </p:nvSpPr>
        <p:spPr>
          <a:xfrm>
            <a:off x="533400" y="783336"/>
            <a:ext cx="8458200" cy="5998464"/>
          </a:xfrm>
        </p:spPr>
        <p:txBody>
          <a:bodyPr>
            <a:noAutofit/>
          </a:bodyPr>
          <a:lstStyle/>
          <a:p>
            <a:r>
              <a:rPr lang="en-US" sz="2400" dirty="0" smtClean="0"/>
              <a:t>Use more than one piece of software with a short learning curve just in case students have not used it before </a:t>
            </a:r>
          </a:p>
          <a:p>
            <a:pPr lvl="0"/>
            <a:r>
              <a:rPr lang="en-US" sz="2400" dirty="0" smtClean="0"/>
              <a:t>Be curriculum specific </a:t>
            </a:r>
          </a:p>
          <a:p>
            <a:pPr lvl="0"/>
            <a:r>
              <a:rPr lang="en-US" sz="2400" dirty="0" smtClean="0"/>
              <a:t>Provide self, peer, and teacher assessment rubrics that are clear and objective </a:t>
            </a:r>
          </a:p>
          <a:p>
            <a:pPr lvl="0"/>
            <a:r>
              <a:rPr lang="en-US" sz="2400" dirty="0" smtClean="0"/>
              <a:t>Provide for self, peer, and teacher evaluation that will allow reflection on what has been learned, the process, and the outcome </a:t>
            </a:r>
          </a:p>
          <a:p>
            <a:pPr lvl="0"/>
            <a:r>
              <a:rPr lang="en-US" sz="2400" dirty="0" smtClean="0"/>
              <a:t>Engage the student through different roles that can be played </a:t>
            </a:r>
          </a:p>
          <a:p>
            <a:pPr lvl="0"/>
            <a:r>
              <a:rPr lang="en-US" sz="2400" dirty="0" smtClean="0"/>
              <a:t>Provide a variety of activities for students with multiple intelligences</a:t>
            </a:r>
          </a:p>
          <a:p>
            <a:r>
              <a:rPr lang="en-US" sz="2400" dirty="0" smtClean="0"/>
              <a:t>Provide a variety of activities to accommodate different learning styles </a:t>
            </a:r>
          </a:p>
          <a:p>
            <a:pPr lvl="0"/>
            <a:r>
              <a:rPr lang="en-US" sz="2400" dirty="0" smtClean="0"/>
              <a:t>Give clear directions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56"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b="1" dirty="0" smtClean="0"/>
              <a:t>5. Useful advice </a:t>
            </a:r>
            <a:r>
              <a:rPr lang="en-US" sz="2400" b="1" dirty="0" smtClean="0"/>
              <a:t>(</a:t>
            </a:r>
            <a:r>
              <a:rPr lang="en-US" sz="2400" dirty="0" smtClean="0"/>
              <a:t>Benjamin, 2003</a:t>
            </a:r>
            <a:r>
              <a:rPr lang="en-US" sz="2400" b="1" dirty="0" smtClean="0"/>
              <a:t>)</a:t>
            </a:r>
            <a:endParaRPr lang="en-US" dirty="0"/>
          </a:p>
        </p:txBody>
      </p:sp>
      <p:sp>
        <p:nvSpPr>
          <p:cNvPr id="3" name="Content Placeholder 2"/>
          <p:cNvSpPr>
            <a:spLocks noGrp="1"/>
          </p:cNvSpPr>
          <p:nvPr>
            <p:ph idx="1"/>
          </p:nvPr>
        </p:nvSpPr>
        <p:spPr>
          <a:xfrm>
            <a:off x="457200" y="783336"/>
            <a:ext cx="8534400" cy="5998464"/>
          </a:xfrm>
        </p:spPr>
        <p:txBody>
          <a:bodyPr>
            <a:noAutofit/>
          </a:bodyPr>
          <a:lstStyle/>
          <a:p>
            <a:pPr lvl="0"/>
            <a:r>
              <a:rPr lang="en-US" sz="2400" dirty="0" smtClean="0"/>
              <a:t>Require some pre-knowledge, i.e. the </a:t>
            </a:r>
            <a:r>
              <a:rPr lang="en-US" sz="2400" dirty="0" err="1" smtClean="0"/>
              <a:t>WebQuest</a:t>
            </a:r>
            <a:r>
              <a:rPr lang="en-US" sz="2400" dirty="0" smtClean="0"/>
              <a:t> requires that the student be familiar with some of the material </a:t>
            </a:r>
          </a:p>
          <a:p>
            <a:pPr lvl="0"/>
            <a:r>
              <a:rPr lang="en-US" sz="2400" dirty="0" smtClean="0"/>
              <a:t>Be visually attractive </a:t>
            </a:r>
          </a:p>
          <a:p>
            <a:pPr lvl="0"/>
            <a:r>
              <a:rPr lang="en-US" sz="2400" dirty="0" smtClean="0"/>
              <a:t>Incorporate graphics and sounds </a:t>
            </a:r>
          </a:p>
          <a:p>
            <a:pPr lvl="0"/>
            <a:r>
              <a:rPr lang="en-US" sz="2400" dirty="0" smtClean="0"/>
              <a:t>Be free of cultural and gender bias </a:t>
            </a:r>
          </a:p>
          <a:p>
            <a:pPr lvl="0"/>
            <a:r>
              <a:rPr lang="en-US" sz="2400" dirty="0" smtClean="0"/>
              <a:t>Allow the teacher to take on the role of facilitator; it should let the students "do" </a:t>
            </a:r>
          </a:p>
          <a:p>
            <a:pPr lvl="0"/>
            <a:r>
              <a:rPr lang="en-US" sz="2400" dirty="0" smtClean="0"/>
              <a:t>Require some off line tasks just in case of down time or inability to access the Internet </a:t>
            </a:r>
          </a:p>
          <a:p>
            <a:pPr lvl="0"/>
            <a:r>
              <a:rPr lang="en-US" sz="2400" dirty="0" smtClean="0"/>
              <a:t>Appeal to the students' sense of natural curiosity </a:t>
            </a:r>
          </a:p>
          <a:p>
            <a:pPr lvl="0"/>
            <a:r>
              <a:rPr lang="en-US" sz="2400" dirty="0" smtClean="0"/>
              <a:t>Allow extension to the home so that parents and others can get involved </a:t>
            </a:r>
          </a:p>
          <a:p>
            <a:pPr lvl="0"/>
            <a:r>
              <a:rPr lang="en-US" sz="2400" dirty="0" smtClean="0"/>
              <a:t>Allow for adaptation and extended activities to challenge all learners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56"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7" end="7"/>
                                            </p:txEl>
                                          </p:spTgt>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63"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65" dur="80"/>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5. Useful advice </a:t>
            </a:r>
            <a:r>
              <a:rPr lang="en-US" sz="2800" b="1" dirty="0" smtClean="0"/>
              <a:t>(</a:t>
            </a:r>
            <a:r>
              <a:rPr lang="en-US" sz="2800" dirty="0" smtClean="0"/>
              <a:t>Dodge, 2001</a:t>
            </a:r>
            <a:r>
              <a:rPr lang="en-US" sz="2800" b="1" dirty="0" smtClean="0"/>
              <a:t>)</a:t>
            </a:r>
            <a:endParaRPr lang="en-US" dirty="0"/>
          </a:p>
        </p:txBody>
      </p:sp>
      <p:sp>
        <p:nvSpPr>
          <p:cNvPr id="3" name="Content Placeholder 2"/>
          <p:cNvSpPr>
            <a:spLocks noGrp="1"/>
          </p:cNvSpPr>
          <p:nvPr>
            <p:ph sz="half" idx="1"/>
          </p:nvPr>
        </p:nvSpPr>
        <p:spPr>
          <a:xfrm>
            <a:off x="464344" y="999650"/>
            <a:ext cx="4038600" cy="5858350"/>
          </a:xfrm>
        </p:spPr>
        <p:txBody>
          <a:bodyPr>
            <a:noAutofit/>
          </a:bodyPr>
          <a:lstStyle/>
          <a:p>
            <a:pPr lvl="0"/>
            <a:r>
              <a:rPr lang="en-US" sz="3200" b="1" dirty="0" smtClean="0"/>
              <a:t>F</a:t>
            </a:r>
            <a:r>
              <a:rPr lang="en-US" sz="2400" dirty="0" smtClean="0"/>
              <a:t>ind great sites</a:t>
            </a:r>
            <a:endParaRPr lang="en-US" sz="2000" dirty="0" smtClean="0"/>
          </a:p>
          <a:p>
            <a:pPr lvl="1"/>
            <a:r>
              <a:rPr lang="en-US" sz="2000" dirty="0" smtClean="0"/>
              <a:t>Master a search engine</a:t>
            </a:r>
            <a:endParaRPr lang="en-US" sz="1600" dirty="0" smtClean="0"/>
          </a:p>
          <a:p>
            <a:pPr lvl="1"/>
            <a:r>
              <a:rPr lang="en-US" sz="2000" dirty="0" smtClean="0"/>
              <a:t>Probe the deep Web</a:t>
            </a:r>
            <a:endParaRPr lang="en-US" sz="1600" dirty="0" smtClean="0"/>
          </a:p>
          <a:p>
            <a:pPr lvl="1"/>
            <a:r>
              <a:rPr lang="en-US" sz="2000" dirty="0" smtClean="0"/>
              <a:t>Don’t lose what you find</a:t>
            </a:r>
            <a:endParaRPr lang="en-US" sz="1600" dirty="0" smtClean="0"/>
          </a:p>
          <a:p>
            <a:pPr lvl="0"/>
            <a:r>
              <a:rPr lang="en-US" sz="3200" b="1" dirty="0" smtClean="0"/>
              <a:t>O</a:t>
            </a:r>
            <a:r>
              <a:rPr lang="en-US" sz="2400" dirty="0" smtClean="0"/>
              <a:t>rchestrate your learners and resources</a:t>
            </a:r>
            <a:endParaRPr lang="en-US" sz="2000" dirty="0" smtClean="0"/>
          </a:p>
          <a:p>
            <a:pPr lvl="1"/>
            <a:r>
              <a:rPr lang="en-US" sz="2000" dirty="0" smtClean="0"/>
              <a:t>Organizing resources</a:t>
            </a:r>
            <a:endParaRPr lang="en-US" sz="1600" dirty="0" smtClean="0"/>
          </a:p>
          <a:p>
            <a:pPr lvl="1"/>
            <a:r>
              <a:rPr lang="en-US" sz="2000" dirty="0" smtClean="0"/>
              <a:t>Organizing people</a:t>
            </a:r>
            <a:endParaRPr lang="en-US" sz="1600" dirty="0" smtClean="0"/>
          </a:p>
          <a:p>
            <a:pPr lvl="0"/>
            <a:r>
              <a:rPr lang="en-US" sz="3200" b="1" dirty="0" smtClean="0"/>
              <a:t>C</a:t>
            </a:r>
            <a:r>
              <a:rPr lang="en-US" sz="2400" dirty="0" smtClean="0"/>
              <a:t>hallenge your learners to think</a:t>
            </a:r>
            <a:endParaRPr lang="en-US" sz="2000" dirty="0" smtClean="0"/>
          </a:p>
          <a:p>
            <a:pPr lvl="1"/>
            <a:r>
              <a:rPr lang="en-US" sz="2000" dirty="0" smtClean="0"/>
              <a:t>Taking your learners to task</a:t>
            </a:r>
            <a:endParaRPr lang="en-US" sz="1600" dirty="0" smtClean="0"/>
          </a:p>
          <a:p>
            <a:pPr lvl="1"/>
            <a:r>
              <a:rPr lang="en-US" sz="2000" dirty="0" smtClean="0"/>
              <a:t>Design</a:t>
            </a:r>
            <a:endParaRPr lang="en-US" sz="1600" dirty="0" smtClean="0"/>
          </a:p>
          <a:p>
            <a:pPr lvl="1"/>
            <a:r>
              <a:rPr lang="en-US" sz="2000" dirty="0" smtClean="0"/>
              <a:t>Journalistic tasks</a:t>
            </a:r>
            <a:endParaRPr lang="en-US" sz="1600" dirty="0" smtClean="0"/>
          </a:p>
          <a:p>
            <a:pPr lvl="1"/>
            <a:r>
              <a:rPr lang="en-US" sz="2000" dirty="0" smtClean="0"/>
              <a:t>Persuasion amid controversy</a:t>
            </a:r>
            <a:endParaRPr lang="en-US" sz="1600" dirty="0" smtClean="0"/>
          </a:p>
        </p:txBody>
      </p:sp>
      <p:sp>
        <p:nvSpPr>
          <p:cNvPr id="4" name="Content Placeholder 3"/>
          <p:cNvSpPr>
            <a:spLocks noGrp="1"/>
          </p:cNvSpPr>
          <p:nvPr>
            <p:ph sz="half" idx="2"/>
          </p:nvPr>
        </p:nvSpPr>
        <p:spPr>
          <a:xfrm>
            <a:off x="4655344" y="999650"/>
            <a:ext cx="4038600" cy="4525963"/>
          </a:xfrm>
        </p:spPr>
        <p:txBody>
          <a:bodyPr>
            <a:normAutofit/>
          </a:bodyPr>
          <a:lstStyle/>
          <a:p>
            <a:pPr lvl="0"/>
            <a:r>
              <a:rPr lang="en-US" sz="3200" b="1" dirty="0" smtClean="0"/>
              <a:t>U</a:t>
            </a:r>
            <a:r>
              <a:rPr lang="en-US" sz="2400" dirty="0" smtClean="0"/>
              <a:t>se the medium</a:t>
            </a:r>
            <a:endParaRPr lang="en-US" sz="2000" dirty="0" smtClean="0"/>
          </a:p>
          <a:p>
            <a:pPr lvl="1"/>
            <a:r>
              <a:rPr lang="en-US" sz="2000" dirty="0" smtClean="0"/>
              <a:t>People</a:t>
            </a:r>
            <a:endParaRPr lang="en-US" sz="1600" dirty="0" smtClean="0"/>
          </a:p>
          <a:p>
            <a:pPr lvl="1"/>
            <a:r>
              <a:rPr lang="en-US" sz="2000" dirty="0" smtClean="0"/>
              <a:t>Conversation</a:t>
            </a:r>
            <a:endParaRPr lang="en-US" sz="1600" dirty="0" smtClean="0"/>
          </a:p>
          <a:p>
            <a:pPr lvl="1"/>
            <a:r>
              <a:rPr lang="en-US" sz="2000" dirty="0" smtClean="0"/>
              <a:t>Selective glitz</a:t>
            </a:r>
            <a:endParaRPr lang="en-US" sz="1600" dirty="0" smtClean="0"/>
          </a:p>
          <a:p>
            <a:pPr lvl="0"/>
            <a:r>
              <a:rPr lang="en-US" sz="3200" b="1" dirty="0" smtClean="0"/>
              <a:t>S</a:t>
            </a:r>
            <a:r>
              <a:rPr lang="en-US" sz="2400" dirty="0" smtClean="0"/>
              <a:t>caffold high expectations</a:t>
            </a:r>
            <a:endParaRPr lang="en-US" sz="2000" dirty="0" smtClean="0"/>
          </a:p>
          <a:p>
            <a:pPr lvl="1"/>
            <a:r>
              <a:rPr lang="en-US" sz="2000" dirty="0" smtClean="0"/>
              <a:t>Reception</a:t>
            </a:r>
            <a:endParaRPr lang="en-US" sz="1600" dirty="0" smtClean="0"/>
          </a:p>
          <a:p>
            <a:pPr lvl="1"/>
            <a:r>
              <a:rPr lang="en-US" sz="2000" dirty="0" smtClean="0"/>
              <a:t>Transformation</a:t>
            </a:r>
            <a:endParaRPr lang="en-US" sz="1600" dirty="0" smtClean="0"/>
          </a:p>
          <a:p>
            <a:pPr lvl="1"/>
            <a:r>
              <a:rPr lang="en-US" sz="2000" dirty="0" smtClean="0"/>
              <a:t>Production </a:t>
            </a:r>
            <a:endParaRPr lang="en-US" sz="1600" dirty="0" smtClean="0"/>
          </a:p>
          <a:p>
            <a:endParaRPr lang="en-US" sz="2000" dirty="0"/>
          </a:p>
        </p:txBody>
      </p:sp>
      <p:sp>
        <p:nvSpPr>
          <p:cNvPr id="5" name="Rectangle 4"/>
          <p:cNvSpPr/>
          <p:nvPr/>
        </p:nvSpPr>
        <p:spPr>
          <a:xfrm>
            <a:off x="3187338" y="649069"/>
            <a:ext cx="1693412" cy="646331"/>
          </a:xfrm>
          <a:prstGeom prst="rect">
            <a:avLst/>
          </a:prstGeom>
        </p:spPr>
        <p:txBody>
          <a:bodyPr wrap="none">
            <a:spAutoFit/>
          </a:bodyPr>
          <a:lstStyle/>
          <a:p>
            <a:pPr marL="411480" lvl="0" indent="-342900" algn="ctr">
              <a:spcBef>
                <a:spcPts val="700"/>
              </a:spcBef>
              <a:buClr>
                <a:srgbClr val="F4E7ED"/>
              </a:buClr>
              <a:buSzPct val="95000"/>
            </a:pPr>
            <a:r>
              <a:rPr lang="en-US" sz="3600" b="1" dirty="0" smtClean="0">
                <a:solidFill>
                  <a:prstClr val="white"/>
                </a:solidFill>
              </a:rPr>
              <a:t>FOCUS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to="" calcmode="lin" valueType="num">
                                      <p:cBhvr>
                                        <p:cTn id="18" dur="1" fill="hold"/>
                                        <p:tgtEl>
                                          <p:spTgt spid="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to="" calcmode="lin" valueType="num">
                                      <p:cBhvr>
                                        <p:cTn id="23" dur="1" fill="hold"/>
                                        <p:tgtEl>
                                          <p:spTgt spid="3">
                                            <p:txEl>
                                              <p:pRg st="1" end="1"/>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to="" calcmode="lin" valueType="num">
                                      <p:cBhvr>
                                        <p:cTn id="28" dur="1" fill="hold"/>
                                        <p:tgtEl>
                                          <p:spTgt spid="3">
                                            <p:txEl>
                                              <p:pRg st="2" end="2"/>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to="" calcmode="lin" valueType="num">
                                      <p:cBhvr>
                                        <p:cTn id="33" dur="1" fill="hold"/>
                                        <p:tgtEl>
                                          <p:spTgt spid="3">
                                            <p:txEl>
                                              <p:pRg st="3" end="3"/>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to="" calcmode="lin" valueType="num">
                                      <p:cBhvr>
                                        <p:cTn id="38" dur="1" fill="hold"/>
                                        <p:tgtEl>
                                          <p:spTgt spid="3">
                                            <p:txEl>
                                              <p:pRg st="4" end="4"/>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to="" calcmode="lin" valueType="num">
                                      <p:cBhvr>
                                        <p:cTn id="43" dur="1" fill="hold"/>
                                        <p:tgtEl>
                                          <p:spTgt spid="3">
                                            <p:txEl>
                                              <p:pRg st="5" end="5"/>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to="" calcmode="lin" valueType="num">
                                      <p:cBhvr>
                                        <p:cTn id="48" dur="1" fill="hold"/>
                                        <p:tgtEl>
                                          <p:spTgt spid="3">
                                            <p:txEl>
                                              <p:pRg st="6" end="6"/>
                                            </p:txEl>
                                          </p:spTgt>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to="" calcmode="lin" valueType="num">
                                      <p:cBhvr>
                                        <p:cTn id="53" dur="1" fill="hold"/>
                                        <p:tgtEl>
                                          <p:spTgt spid="3">
                                            <p:txEl>
                                              <p:pRg st="7" end="7"/>
                                            </p:txEl>
                                          </p:spTgt>
                                        </p:tgtEl>
                                        <p:attrNameLst>
                                          <p:attrName/>
                                        </p:attrNameLst>
                                      </p:cBhvr>
                                    </p:anim>
                                  </p:childTnLst>
                                </p:cTn>
                              </p:par>
                            </p:childTnLst>
                          </p:cTn>
                        </p:par>
                      </p:childTnLst>
                    </p:cTn>
                  </p:par>
                  <p:par>
                    <p:cTn id="54" fill="hold">
                      <p:stCondLst>
                        <p:cond delay="indefinite"/>
                      </p:stCondLst>
                      <p:childTnLst>
                        <p:par>
                          <p:cTn id="55" fill="hold">
                            <p:stCondLst>
                              <p:cond delay="0"/>
                            </p:stCondLst>
                            <p:childTnLst>
                              <p:par>
                                <p:cTn id="56" presetID="24"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to="" calcmode="lin" valueType="num">
                                      <p:cBhvr>
                                        <p:cTn id="58" dur="1" fill="hold"/>
                                        <p:tgtEl>
                                          <p:spTgt spid="3">
                                            <p:txEl>
                                              <p:pRg st="8" end="8"/>
                                            </p:txEl>
                                          </p:spTgt>
                                        </p:tgtEl>
                                        <p:attrNameLst>
                                          <p:attrName/>
                                        </p:attrNameLst>
                                      </p:cBhvr>
                                    </p:anim>
                                  </p:childTnLst>
                                </p:cTn>
                              </p:par>
                            </p:childTnLst>
                          </p:cTn>
                        </p:par>
                      </p:childTnLst>
                    </p:cTn>
                  </p:par>
                  <p:par>
                    <p:cTn id="59" fill="hold">
                      <p:stCondLst>
                        <p:cond delay="indefinite"/>
                      </p:stCondLst>
                      <p:childTnLst>
                        <p:par>
                          <p:cTn id="60" fill="hold">
                            <p:stCondLst>
                              <p:cond delay="0"/>
                            </p:stCondLst>
                            <p:childTnLst>
                              <p:par>
                                <p:cTn id="61" presetID="24"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to="" calcmode="lin" valueType="num">
                                      <p:cBhvr>
                                        <p:cTn id="63" dur="1" fill="hold"/>
                                        <p:tgtEl>
                                          <p:spTgt spid="3">
                                            <p:txEl>
                                              <p:pRg st="9" end="9"/>
                                            </p:txEl>
                                          </p:spTgt>
                                        </p:tgtEl>
                                        <p:attrNameLst>
                                          <p:attrName/>
                                        </p:attrNameLst>
                                      </p:cBhvr>
                                    </p:anim>
                                  </p:childTnLst>
                                </p:cTn>
                              </p:par>
                            </p:childTnLst>
                          </p:cTn>
                        </p:par>
                      </p:childTnLst>
                    </p:cTn>
                  </p:par>
                  <p:par>
                    <p:cTn id="64" fill="hold">
                      <p:stCondLst>
                        <p:cond delay="indefinite"/>
                      </p:stCondLst>
                      <p:childTnLst>
                        <p:par>
                          <p:cTn id="65" fill="hold">
                            <p:stCondLst>
                              <p:cond delay="0"/>
                            </p:stCondLst>
                            <p:childTnLst>
                              <p:par>
                                <p:cTn id="66" presetID="24" presetClass="entr" presetSubtype="0" fill="hold"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 to="" calcmode="lin" valueType="num">
                                      <p:cBhvr>
                                        <p:cTn id="68" dur="1" fill="hold"/>
                                        <p:tgtEl>
                                          <p:spTgt spid="3">
                                            <p:txEl>
                                              <p:pRg st="10" end="10"/>
                                            </p:txEl>
                                          </p:spTgt>
                                        </p:tgtEl>
                                        <p:attrNameLst>
                                          <p:attrName/>
                                        </p:attrNameLst>
                                      </p:cBhvr>
                                    </p:anim>
                                  </p:childTnLst>
                                </p:cTn>
                              </p:par>
                            </p:childTnLst>
                          </p:cTn>
                        </p:par>
                      </p:childTnLst>
                    </p:cTn>
                  </p:par>
                  <p:par>
                    <p:cTn id="69" fill="hold">
                      <p:stCondLst>
                        <p:cond delay="indefinite"/>
                      </p:stCondLst>
                      <p:childTnLst>
                        <p:par>
                          <p:cTn id="70" fill="hold">
                            <p:stCondLst>
                              <p:cond delay="0"/>
                            </p:stCondLst>
                            <p:childTnLst>
                              <p:par>
                                <p:cTn id="71" presetID="24" presetClass="entr" presetSubtype="0"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to="" calcmode="lin" valueType="num">
                                      <p:cBhvr>
                                        <p:cTn id="73" dur="1" fill="hold"/>
                                        <p:tgtEl>
                                          <p:spTgt spid="3">
                                            <p:txEl>
                                              <p:pRg st="11" end="11"/>
                                            </p:txEl>
                                          </p:spTgt>
                                        </p:tgtEl>
                                        <p:attrNameLst>
                                          <p:attrName/>
                                        </p:attrNameLst>
                                      </p:cBhvr>
                                    </p:anim>
                                  </p:childTnLst>
                                </p:cTn>
                              </p:par>
                            </p:childTnLst>
                          </p:cTn>
                        </p:par>
                      </p:childTnLst>
                    </p:cTn>
                  </p:par>
                  <p:par>
                    <p:cTn id="74" fill="hold">
                      <p:stCondLst>
                        <p:cond delay="indefinite"/>
                      </p:stCondLst>
                      <p:childTnLst>
                        <p:par>
                          <p:cTn id="75" fill="hold">
                            <p:stCondLst>
                              <p:cond delay="0"/>
                            </p:stCondLst>
                            <p:childTnLst>
                              <p:par>
                                <p:cTn id="76" presetID="24" presetClass="entr" presetSubtype="0" fill="hold" nodeType="clickEffect">
                                  <p:stCondLst>
                                    <p:cond delay="0"/>
                                  </p:stCondLst>
                                  <p:childTnLst>
                                    <p:set>
                                      <p:cBhvr>
                                        <p:cTn id="77" dur="1" fill="hold">
                                          <p:stCondLst>
                                            <p:cond delay="0"/>
                                          </p:stCondLst>
                                        </p:cTn>
                                        <p:tgtEl>
                                          <p:spTgt spid="4">
                                            <p:txEl>
                                              <p:pRg st="0" end="0"/>
                                            </p:txEl>
                                          </p:spTgt>
                                        </p:tgtEl>
                                        <p:attrNameLst>
                                          <p:attrName>style.visibility</p:attrName>
                                        </p:attrNameLst>
                                      </p:cBhvr>
                                      <p:to>
                                        <p:strVal val="visible"/>
                                      </p:to>
                                    </p:set>
                                    <p:anim to="" calcmode="lin" valueType="num">
                                      <p:cBhvr>
                                        <p:cTn id="78" dur="1" fill="hold"/>
                                        <p:tgtEl>
                                          <p:spTgt spid="4">
                                            <p:txEl>
                                              <p:pRg st="0" end="0"/>
                                            </p:txEl>
                                          </p:spTgt>
                                        </p:tgtEl>
                                        <p:attrNameLst>
                                          <p:attrName/>
                                        </p:attrNameLst>
                                      </p:cBhvr>
                                    </p:anim>
                                  </p:childTnLst>
                                </p:cTn>
                              </p:par>
                            </p:childTnLst>
                          </p:cTn>
                        </p:par>
                      </p:childTnLst>
                    </p:cTn>
                  </p:par>
                  <p:par>
                    <p:cTn id="79" fill="hold">
                      <p:stCondLst>
                        <p:cond delay="indefinite"/>
                      </p:stCondLst>
                      <p:childTnLst>
                        <p:par>
                          <p:cTn id="80" fill="hold">
                            <p:stCondLst>
                              <p:cond delay="0"/>
                            </p:stCondLst>
                            <p:childTnLst>
                              <p:par>
                                <p:cTn id="81" presetID="24" presetClass="entr" presetSubtype="0" fill="hold" nodeType="clickEffect">
                                  <p:stCondLst>
                                    <p:cond delay="0"/>
                                  </p:stCondLst>
                                  <p:childTnLst>
                                    <p:set>
                                      <p:cBhvr>
                                        <p:cTn id="82" dur="1" fill="hold">
                                          <p:stCondLst>
                                            <p:cond delay="0"/>
                                          </p:stCondLst>
                                        </p:cTn>
                                        <p:tgtEl>
                                          <p:spTgt spid="4">
                                            <p:txEl>
                                              <p:pRg st="1" end="1"/>
                                            </p:txEl>
                                          </p:spTgt>
                                        </p:tgtEl>
                                        <p:attrNameLst>
                                          <p:attrName>style.visibility</p:attrName>
                                        </p:attrNameLst>
                                      </p:cBhvr>
                                      <p:to>
                                        <p:strVal val="visible"/>
                                      </p:to>
                                    </p:set>
                                    <p:anim to="" calcmode="lin" valueType="num">
                                      <p:cBhvr>
                                        <p:cTn id="83" dur="1" fill="hold"/>
                                        <p:tgtEl>
                                          <p:spTgt spid="4">
                                            <p:txEl>
                                              <p:pRg st="1" end="1"/>
                                            </p:txEl>
                                          </p:spTgt>
                                        </p:tgtEl>
                                        <p:attrNameLst>
                                          <p:attrName/>
                                        </p:attrNameLst>
                                      </p:cBhvr>
                                    </p:anim>
                                  </p:childTnLst>
                                </p:cTn>
                              </p:par>
                            </p:childTnLst>
                          </p:cTn>
                        </p:par>
                      </p:childTnLst>
                    </p:cTn>
                  </p:par>
                  <p:par>
                    <p:cTn id="84" fill="hold">
                      <p:stCondLst>
                        <p:cond delay="indefinite"/>
                      </p:stCondLst>
                      <p:childTnLst>
                        <p:par>
                          <p:cTn id="85" fill="hold">
                            <p:stCondLst>
                              <p:cond delay="0"/>
                            </p:stCondLst>
                            <p:childTnLst>
                              <p:par>
                                <p:cTn id="86" presetID="24" presetClass="entr" presetSubtype="0" fill="hold" nodeType="clickEffect">
                                  <p:stCondLst>
                                    <p:cond delay="0"/>
                                  </p:stCondLst>
                                  <p:childTnLst>
                                    <p:set>
                                      <p:cBhvr>
                                        <p:cTn id="87" dur="1" fill="hold">
                                          <p:stCondLst>
                                            <p:cond delay="0"/>
                                          </p:stCondLst>
                                        </p:cTn>
                                        <p:tgtEl>
                                          <p:spTgt spid="4">
                                            <p:txEl>
                                              <p:pRg st="2" end="2"/>
                                            </p:txEl>
                                          </p:spTgt>
                                        </p:tgtEl>
                                        <p:attrNameLst>
                                          <p:attrName>style.visibility</p:attrName>
                                        </p:attrNameLst>
                                      </p:cBhvr>
                                      <p:to>
                                        <p:strVal val="visible"/>
                                      </p:to>
                                    </p:set>
                                    <p:anim to="" calcmode="lin" valueType="num">
                                      <p:cBhvr>
                                        <p:cTn id="88" dur="1" fill="hold"/>
                                        <p:tgtEl>
                                          <p:spTgt spid="4">
                                            <p:txEl>
                                              <p:pRg st="2" end="2"/>
                                            </p:txEl>
                                          </p:spTgt>
                                        </p:tgtEl>
                                        <p:attrNameLst>
                                          <p:attrName/>
                                        </p:attrNameLst>
                                      </p:cBhvr>
                                    </p:anim>
                                  </p:childTnLst>
                                </p:cTn>
                              </p:par>
                            </p:childTnLst>
                          </p:cTn>
                        </p:par>
                      </p:childTnLst>
                    </p:cTn>
                  </p:par>
                  <p:par>
                    <p:cTn id="89" fill="hold">
                      <p:stCondLst>
                        <p:cond delay="indefinite"/>
                      </p:stCondLst>
                      <p:childTnLst>
                        <p:par>
                          <p:cTn id="90" fill="hold">
                            <p:stCondLst>
                              <p:cond delay="0"/>
                            </p:stCondLst>
                            <p:childTnLst>
                              <p:par>
                                <p:cTn id="91" presetID="24" presetClass="entr" presetSubtype="0" fill="hold" nodeType="clickEffect">
                                  <p:stCondLst>
                                    <p:cond delay="0"/>
                                  </p:stCondLst>
                                  <p:childTnLst>
                                    <p:set>
                                      <p:cBhvr>
                                        <p:cTn id="92" dur="1" fill="hold">
                                          <p:stCondLst>
                                            <p:cond delay="0"/>
                                          </p:stCondLst>
                                        </p:cTn>
                                        <p:tgtEl>
                                          <p:spTgt spid="4">
                                            <p:txEl>
                                              <p:pRg st="3" end="3"/>
                                            </p:txEl>
                                          </p:spTgt>
                                        </p:tgtEl>
                                        <p:attrNameLst>
                                          <p:attrName>style.visibility</p:attrName>
                                        </p:attrNameLst>
                                      </p:cBhvr>
                                      <p:to>
                                        <p:strVal val="visible"/>
                                      </p:to>
                                    </p:set>
                                    <p:anim to="" calcmode="lin" valueType="num">
                                      <p:cBhvr>
                                        <p:cTn id="93" dur="1" fill="hold"/>
                                        <p:tgtEl>
                                          <p:spTgt spid="4">
                                            <p:txEl>
                                              <p:pRg st="3" end="3"/>
                                            </p:txEl>
                                          </p:spTgt>
                                        </p:tgtEl>
                                        <p:attrNameLst>
                                          <p:attrName/>
                                        </p:attrNameLst>
                                      </p:cBhvr>
                                    </p:anim>
                                  </p:childTnLst>
                                </p:cTn>
                              </p:par>
                            </p:childTnLst>
                          </p:cTn>
                        </p:par>
                      </p:childTnLst>
                    </p:cTn>
                  </p:par>
                  <p:par>
                    <p:cTn id="94" fill="hold">
                      <p:stCondLst>
                        <p:cond delay="indefinite"/>
                      </p:stCondLst>
                      <p:childTnLst>
                        <p:par>
                          <p:cTn id="95" fill="hold">
                            <p:stCondLst>
                              <p:cond delay="0"/>
                            </p:stCondLst>
                            <p:childTnLst>
                              <p:par>
                                <p:cTn id="96" presetID="24" presetClass="entr" presetSubtype="0" fill="hold" nodeType="clickEffect">
                                  <p:stCondLst>
                                    <p:cond delay="0"/>
                                  </p:stCondLst>
                                  <p:childTnLst>
                                    <p:set>
                                      <p:cBhvr>
                                        <p:cTn id="97" dur="1" fill="hold">
                                          <p:stCondLst>
                                            <p:cond delay="0"/>
                                          </p:stCondLst>
                                        </p:cTn>
                                        <p:tgtEl>
                                          <p:spTgt spid="4">
                                            <p:txEl>
                                              <p:pRg st="4" end="4"/>
                                            </p:txEl>
                                          </p:spTgt>
                                        </p:tgtEl>
                                        <p:attrNameLst>
                                          <p:attrName>style.visibility</p:attrName>
                                        </p:attrNameLst>
                                      </p:cBhvr>
                                      <p:to>
                                        <p:strVal val="visible"/>
                                      </p:to>
                                    </p:set>
                                    <p:anim to="" calcmode="lin" valueType="num">
                                      <p:cBhvr>
                                        <p:cTn id="98" dur="1" fill="hold"/>
                                        <p:tgtEl>
                                          <p:spTgt spid="4">
                                            <p:txEl>
                                              <p:pRg st="4" end="4"/>
                                            </p:txEl>
                                          </p:spTgt>
                                        </p:tgtEl>
                                        <p:attrNameLst>
                                          <p:attrName/>
                                        </p:attrNameLst>
                                      </p:cBhvr>
                                    </p:anim>
                                  </p:childTnLst>
                                </p:cTn>
                              </p:par>
                            </p:childTnLst>
                          </p:cTn>
                        </p:par>
                      </p:childTnLst>
                    </p:cTn>
                  </p:par>
                  <p:par>
                    <p:cTn id="99" fill="hold">
                      <p:stCondLst>
                        <p:cond delay="indefinite"/>
                      </p:stCondLst>
                      <p:childTnLst>
                        <p:par>
                          <p:cTn id="100" fill="hold">
                            <p:stCondLst>
                              <p:cond delay="0"/>
                            </p:stCondLst>
                            <p:childTnLst>
                              <p:par>
                                <p:cTn id="101" presetID="24" presetClass="entr" presetSubtype="0" fill="hold" nodeType="clickEffect">
                                  <p:stCondLst>
                                    <p:cond delay="0"/>
                                  </p:stCondLst>
                                  <p:childTnLst>
                                    <p:set>
                                      <p:cBhvr>
                                        <p:cTn id="102" dur="1" fill="hold">
                                          <p:stCondLst>
                                            <p:cond delay="0"/>
                                          </p:stCondLst>
                                        </p:cTn>
                                        <p:tgtEl>
                                          <p:spTgt spid="4">
                                            <p:txEl>
                                              <p:pRg st="5" end="5"/>
                                            </p:txEl>
                                          </p:spTgt>
                                        </p:tgtEl>
                                        <p:attrNameLst>
                                          <p:attrName>style.visibility</p:attrName>
                                        </p:attrNameLst>
                                      </p:cBhvr>
                                      <p:to>
                                        <p:strVal val="visible"/>
                                      </p:to>
                                    </p:set>
                                    <p:anim to="" calcmode="lin" valueType="num">
                                      <p:cBhvr>
                                        <p:cTn id="103" dur="1" fill="hold"/>
                                        <p:tgtEl>
                                          <p:spTgt spid="4">
                                            <p:txEl>
                                              <p:pRg st="5" end="5"/>
                                            </p:txEl>
                                          </p:spTgt>
                                        </p:tgtEl>
                                        <p:attrNameLst>
                                          <p:attrName/>
                                        </p:attrNameLst>
                                      </p:cBhvr>
                                    </p:anim>
                                  </p:childTnLst>
                                </p:cTn>
                              </p:par>
                            </p:childTnLst>
                          </p:cTn>
                        </p:par>
                      </p:childTnLst>
                    </p:cTn>
                  </p:par>
                  <p:par>
                    <p:cTn id="104" fill="hold">
                      <p:stCondLst>
                        <p:cond delay="indefinite"/>
                      </p:stCondLst>
                      <p:childTnLst>
                        <p:par>
                          <p:cTn id="105" fill="hold">
                            <p:stCondLst>
                              <p:cond delay="0"/>
                            </p:stCondLst>
                            <p:childTnLst>
                              <p:par>
                                <p:cTn id="106" presetID="24" presetClass="entr" presetSubtype="0" fill="hold" nodeType="clickEffect">
                                  <p:stCondLst>
                                    <p:cond delay="0"/>
                                  </p:stCondLst>
                                  <p:childTnLst>
                                    <p:set>
                                      <p:cBhvr>
                                        <p:cTn id="107" dur="1" fill="hold">
                                          <p:stCondLst>
                                            <p:cond delay="0"/>
                                          </p:stCondLst>
                                        </p:cTn>
                                        <p:tgtEl>
                                          <p:spTgt spid="4">
                                            <p:txEl>
                                              <p:pRg st="6" end="6"/>
                                            </p:txEl>
                                          </p:spTgt>
                                        </p:tgtEl>
                                        <p:attrNameLst>
                                          <p:attrName>style.visibility</p:attrName>
                                        </p:attrNameLst>
                                      </p:cBhvr>
                                      <p:to>
                                        <p:strVal val="visible"/>
                                      </p:to>
                                    </p:set>
                                    <p:anim to="" calcmode="lin" valueType="num">
                                      <p:cBhvr>
                                        <p:cTn id="108" dur="1" fill="hold"/>
                                        <p:tgtEl>
                                          <p:spTgt spid="4">
                                            <p:txEl>
                                              <p:pRg st="6" end="6"/>
                                            </p:txEl>
                                          </p:spTgt>
                                        </p:tgtEl>
                                        <p:attrNameLst>
                                          <p:attrName/>
                                        </p:attrNameLst>
                                      </p:cBhvr>
                                    </p:anim>
                                  </p:childTnLst>
                                </p:cTn>
                              </p:par>
                            </p:childTnLst>
                          </p:cTn>
                        </p:par>
                      </p:childTnLst>
                    </p:cTn>
                  </p:par>
                  <p:par>
                    <p:cTn id="109" fill="hold">
                      <p:stCondLst>
                        <p:cond delay="indefinite"/>
                      </p:stCondLst>
                      <p:childTnLst>
                        <p:par>
                          <p:cTn id="110" fill="hold">
                            <p:stCondLst>
                              <p:cond delay="0"/>
                            </p:stCondLst>
                            <p:childTnLst>
                              <p:par>
                                <p:cTn id="111" presetID="24" presetClass="entr" presetSubtype="0" fill="hold" nodeType="clickEffect">
                                  <p:stCondLst>
                                    <p:cond delay="0"/>
                                  </p:stCondLst>
                                  <p:childTnLst>
                                    <p:set>
                                      <p:cBhvr>
                                        <p:cTn id="112" dur="1" fill="hold">
                                          <p:stCondLst>
                                            <p:cond delay="0"/>
                                          </p:stCondLst>
                                        </p:cTn>
                                        <p:tgtEl>
                                          <p:spTgt spid="4">
                                            <p:txEl>
                                              <p:pRg st="7" end="7"/>
                                            </p:txEl>
                                          </p:spTgt>
                                        </p:tgtEl>
                                        <p:attrNameLst>
                                          <p:attrName>style.visibility</p:attrName>
                                        </p:attrNameLst>
                                      </p:cBhvr>
                                      <p:to>
                                        <p:strVal val="visible"/>
                                      </p:to>
                                    </p:set>
                                    <p:anim to="" calcmode="lin" valueType="num">
                                      <p:cBhvr>
                                        <p:cTn id="113" dur="1" fill="hold"/>
                                        <p:tgtEl>
                                          <p:spTgt spid="4">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Writing your own </a:t>
            </a:r>
            <a:r>
              <a:rPr lang="en-US" b="1" dirty="0" err="1" smtClean="0"/>
              <a:t>WebQuest</a:t>
            </a:r>
            <a:endParaRPr lang="en-US" dirty="0"/>
          </a:p>
        </p:txBody>
      </p:sp>
      <p:sp>
        <p:nvSpPr>
          <p:cNvPr id="3" name="Content Placeholder 2"/>
          <p:cNvSpPr>
            <a:spLocks noGrp="1"/>
          </p:cNvSpPr>
          <p:nvPr>
            <p:ph idx="1"/>
          </p:nvPr>
        </p:nvSpPr>
        <p:spPr/>
        <p:txBody>
          <a:bodyPr>
            <a:normAutofit/>
          </a:bodyPr>
          <a:lstStyle/>
          <a:p>
            <a:r>
              <a:rPr lang="en-US" dirty="0" smtClean="0"/>
              <a:t>collaborate with colleagues </a:t>
            </a:r>
            <a:r>
              <a:rPr lang="en-US" dirty="0" smtClean="0">
                <a:sym typeface="Wingdings" pitchFamily="2" charset="2"/>
              </a:rPr>
              <a:t> </a:t>
            </a:r>
            <a:r>
              <a:rPr lang="en-US" dirty="0" smtClean="0"/>
              <a:t>combine curricular goals and extension learning beyond classroom</a:t>
            </a:r>
          </a:p>
          <a:p>
            <a:r>
              <a:rPr lang="en-US" dirty="0" smtClean="0"/>
              <a:t>Consider:</a:t>
            </a:r>
          </a:p>
          <a:p>
            <a:pPr lvl="1"/>
            <a:r>
              <a:rPr lang="en-US" dirty="0" smtClean="0"/>
              <a:t>background information</a:t>
            </a:r>
          </a:p>
          <a:p>
            <a:pPr lvl="1"/>
            <a:r>
              <a:rPr lang="en-US" dirty="0" smtClean="0"/>
              <a:t>Interest</a:t>
            </a:r>
          </a:p>
          <a:p>
            <a:pPr lvl="1"/>
            <a:r>
              <a:rPr lang="en-US" dirty="0" smtClean="0"/>
              <a:t>Schemata</a:t>
            </a:r>
          </a:p>
          <a:p>
            <a:pPr lvl="1"/>
            <a:r>
              <a:rPr lang="en-US" dirty="0" smtClean="0"/>
              <a:t>reading proficiency and skills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Writing your own </a:t>
            </a:r>
            <a:r>
              <a:rPr lang="en-US" b="1" dirty="0" err="1" smtClean="0"/>
              <a:t>WebQuest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Schrock (1996):</a:t>
            </a:r>
          </a:p>
          <a:p>
            <a:pPr>
              <a:buNone/>
            </a:pPr>
            <a:r>
              <a:rPr lang="en-US" dirty="0" smtClean="0"/>
              <a:t>1. Choose your </a:t>
            </a:r>
            <a:r>
              <a:rPr lang="en-US" dirty="0" err="1" smtClean="0"/>
              <a:t>WebQuest</a:t>
            </a:r>
            <a:r>
              <a:rPr lang="en-US" dirty="0" smtClean="0"/>
              <a:t> wisely</a:t>
            </a:r>
          </a:p>
          <a:p>
            <a:pPr>
              <a:buNone/>
            </a:pPr>
            <a:r>
              <a:rPr lang="en-US" dirty="0" smtClean="0"/>
              <a:t>2. Gauge student technology proficiency</a:t>
            </a:r>
          </a:p>
          <a:p>
            <a:pPr>
              <a:buNone/>
            </a:pPr>
            <a:r>
              <a:rPr lang="en-US" dirty="0" smtClean="0"/>
              <a:t>3. Determine prior knowledge/content understanding</a:t>
            </a:r>
          </a:p>
          <a:p>
            <a:pPr>
              <a:buNone/>
            </a:pPr>
            <a:r>
              <a:rPr lang="en-US" dirty="0" smtClean="0"/>
              <a:t>4. Assess the availability of computers</a:t>
            </a:r>
          </a:p>
          <a:p>
            <a:pPr>
              <a:buNone/>
            </a:pPr>
            <a:r>
              <a:rPr lang="en-US" dirty="0" smtClean="0"/>
              <a:t>5. Have a backup plan</a:t>
            </a:r>
          </a:p>
          <a:p>
            <a:pPr>
              <a:buNone/>
            </a:pPr>
            <a:r>
              <a:rPr lang="en-US" dirty="0" smtClean="0"/>
              <a:t>6. Maximize class time on the computer</a:t>
            </a:r>
          </a:p>
          <a:p>
            <a:pPr>
              <a:buNone/>
            </a:pPr>
            <a:r>
              <a:rPr lang="en-US" dirty="0" smtClean="0"/>
              <a:t>7. Clarify student roles</a:t>
            </a:r>
          </a:p>
          <a:p>
            <a:pPr>
              <a:buNone/>
            </a:pPr>
            <a:r>
              <a:rPr lang="en-US" dirty="0" smtClean="0"/>
              <a:t>8. Continue working even after computer time is over</a:t>
            </a:r>
          </a:p>
          <a:p>
            <a:pPr>
              <a:buNone/>
            </a:pPr>
            <a:r>
              <a:rPr lang="en-US" dirty="0" smtClean="0"/>
              <a:t>9. Make assessment clear to students</a:t>
            </a:r>
          </a:p>
          <a:p>
            <a:pPr>
              <a:buNone/>
            </a:pPr>
            <a:r>
              <a:rPr lang="en-US" dirty="0" smtClean="0"/>
              <a:t>10. Be excited about the possibilities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Writing your own </a:t>
            </a:r>
            <a:r>
              <a:rPr lang="en-US" b="1" dirty="0" err="1" smtClean="0"/>
              <a:t>WebQuest</a:t>
            </a:r>
            <a:endParaRPr lang="en-US" dirty="0"/>
          </a:p>
        </p:txBody>
      </p:sp>
      <p:sp>
        <p:nvSpPr>
          <p:cNvPr id="3" name="Content Placeholder 2"/>
          <p:cNvSpPr>
            <a:spLocks noGrp="1"/>
          </p:cNvSpPr>
          <p:nvPr>
            <p:ph idx="1"/>
          </p:nvPr>
        </p:nvSpPr>
        <p:spPr/>
        <p:txBody>
          <a:bodyPr>
            <a:normAutofit fontScale="77500" lnSpcReduction="20000"/>
          </a:bodyPr>
          <a:lstStyle/>
          <a:p>
            <a:r>
              <a:rPr lang="en-US" sz="3100" dirty="0" smtClean="0"/>
              <a:t>"the more meaningful, the more deeply or </a:t>
            </a:r>
            <a:r>
              <a:rPr lang="en-US" sz="3100" dirty="0" err="1" smtClean="0"/>
              <a:t>elaboratively</a:t>
            </a:r>
            <a:r>
              <a:rPr lang="en-US" sz="3100" dirty="0" smtClean="0"/>
              <a:t> processed, the more situated in content, and the more rooted in cultural, background, </a:t>
            </a:r>
            <a:r>
              <a:rPr lang="en-US" sz="3100" dirty="0" err="1" smtClean="0"/>
              <a:t>metacognitive</a:t>
            </a:r>
            <a:r>
              <a:rPr lang="en-US" sz="3100" dirty="0" smtClean="0"/>
              <a:t>, and personal knowledge an event is, the more readily it is understood, learned, and remembered" (</a:t>
            </a:r>
            <a:r>
              <a:rPr lang="en-US" sz="3100" dirty="0" err="1" smtClean="0"/>
              <a:t>WebQuest</a:t>
            </a:r>
            <a:r>
              <a:rPr lang="en-US" sz="3100" dirty="0" smtClean="0"/>
              <a:t>)</a:t>
            </a:r>
          </a:p>
          <a:p>
            <a:endParaRPr lang="en-US" sz="3100" dirty="0" smtClean="0"/>
          </a:p>
          <a:p>
            <a:r>
              <a:rPr lang="en-US" sz="3100" dirty="0" smtClean="0"/>
              <a:t>"putting a </a:t>
            </a:r>
            <a:r>
              <a:rPr lang="en-US" sz="3100" dirty="0" err="1" smtClean="0"/>
              <a:t>WebQuest</a:t>
            </a:r>
            <a:r>
              <a:rPr lang="en-US" sz="3100" dirty="0" smtClean="0"/>
              <a:t> together is not much different from creating any kind of lesson. It requires getting your learners oriented, giving them an interesting and doable task, giving them the resources they need and guidance to complete the task, telling them how they'll be evaluated, and then summarizing and extending the lesson" (Johnson &amp; </a:t>
            </a:r>
            <a:r>
              <a:rPr lang="en-US" sz="3100" dirty="0" err="1" smtClean="0"/>
              <a:t>Zufall</a:t>
            </a:r>
            <a:r>
              <a:rPr lang="en-US" sz="3100" dirty="0" smtClean="0"/>
              <a:t>, 2004)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Writing your own </a:t>
            </a:r>
            <a:r>
              <a:rPr lang="en-US" b="1" dirty="0" err="1" smtClean="0"/>
              <a:t>WebQuest</a:t>
            </a:r>
            <a:endParaRPr lang="en-US" dirty="0"/>
          </a:p>
        </p:txBody>
      </p:sp>
      <p:sp>
        <p:nvSpPr>
          <p:cNvPr id="3" name="Content Placeholder 2"/>
          <p:cNvSpPr>
            <a:spLocks noGrp="1"/>
          </p:cNvSpPr>
          <p:nvPr>
            <p:ph idx="1"/>
          </p:nvPr>
        </p:nvSpPr>
        <p:spPr/>
        <p:txBody>
          <a:bodyPr/>
          <a:lstStyle/>
          <a:p>
            <a:r>
              <a:rPr lang="en-US" dirty="0" smtClean="0"/>
              <a:t>Work in groups of five and design a </a:t>
            </a:r>
            <a:r>
              <a:rPr lang="en-US" dirty="0" err="1" smtClean="0"/>
              <a:t>WebQuest</a:t>
            </a:r>
            <a:r>
              <a:rPr lang="en-US" dirty="0" smtClean="0"/>
              <a:t> for your students on a </a:t>
            </a:r>
            <a:r>
              <a:rPr lang="en-US" dirty="0" err="1" smtClean="0"/>
              <a:t>favourite</a:t>
            </a:r>
            <a:r>
              <a:rPr lang="en-US" dirty="0" smtClean="0"/>
              <a:t> topic</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Conclusion</a:t>
            </a:r>
            <a:endParaRPr lang="en-US" dirty="0"/>
          </a:p>
        </p:txBody>
      </p:sp>
      <p:sp>
        <p:nvSpPr>
          <p:cNvPr id="3" name="Content Placeholder 2"/>
          <p:cNvSpPr>
            <a:spLocks noGrp="1"/>
          </p:cNvSpPr>
          <p:nvPr>
            <p:ph idx="1"/>
          </p:nvPr>
        </p:nvSpPr>
        <p:spPr>
          <a:xfrm>
            <a:off x="914400" y="1371600"/>
            <a:ext cx="7772400" cy="5181600"/>
          </a:xfrm>
        </p:spPr>
        <p:txBody>
          <a:bodyPr>
            <a:noAutofit/>
          </a:bodyPr>
          <a:lstStyle/>
          <a:p>
            <a:r>
              <a:rPr lang="en-US" sz="2400" dirty="0" smtClean="0"/>
              <a:t>The Internet: inspire the imagination, solve the problem &amp; encourage discussion</a:t>
            </a:r>
          </a:p>
          <a:p>
            <a:pPr>
              <a:buNone/>
            </a:pPr>
            <a:r>
              <a:rPr lang="en-US" sz="2400" dirty="0" smtClean="0">
                <a:sym typeface="Wingdings" pitchFamily="2" charset="2"/>
              </a:rPr>
              <a:t>	 </a:t>
            </a:r>
            <a:r>
              <a:rPr lang="en-US" sz="2400" dirty="0" smtClean="0"/>
              <a:t>nurture students’ critical thinking skills</a:t>
            </a:r>
          </a:p>
          <a:p>
            <a:r>
              <a:rPr lang="en-US" sz="2400" dirty="0" smtClean="0"/>
              <a:t>incorporate </a:t>
            </a:r>
            <a:r>
              <a:rPr lang="en-US" sz="2400" dirty="0" err="1" smtClean="0"/>
              <a:t>WebQuests</a:t>
            </a:r>
            <a:r>
              <a:rPr lang="en-US" sz="2400" dirty="0" smtClean="0"/>
              <a:t> into the syllabus: authentic environment, ‘invigorate a curriculum’ &amp; ‘enliven a class’ </a:t>
            </a:r>
          </a:p>
          <a:p>
            <a:r>
              <a:rPr lang="en-US" sz="2400" dirty="0" err="1" smtClean="0"/>
              <a:t>WebQuests</a:t>
            </a:r>
            <a:r>
              <a:rPr lang="en-US" sz="2400" dirty="0" smtClean="0"/>
              <a:t>: maximize teachers and students’ creativity &amp; productivity</a:t>
            </a:r>
          </a:p>
          <a:p>
            <a:r>
              <a:rPr lang="en-US" sz="2400" dirty="0" smtClean="0"/>
              <a:t>5 key elements: Introduction, Task, Process, Evaluation, and Conclusion</a:t>
            </a:r>
          </a:p>
          <a:p>
            <a:r>
              <a:rPr lang="en-US" sz="2400" dirty="0" smtClean="0"/>
              <a:t>‘learning can and should be fun’ (Benjamin, 2003)</a:t>
            </a:r>
          </a:p>
          <a:p>
            <a:r>
              <a:rPr lang="en-US" sz="2400" dirty="0" smtClean="0"/>
              <a:t>Teachers = facilitator </a:t>
            </a:r>
            <a:r>
              <a:rPr lang="en-US" sz="2400" dirty="0" smtClean="0">
                <a:sym typeface="Wingdings" pitchFamily="2" charset="2"/>
              </a:rPr>
              <a:t></a:t>
            </a:r>
            <a:r>
              <a:rPr lang="en-US" sz="2400" dirty="0" smtClean="0"/>
              <a:t> promote student-centered paradigm</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Oval 5"/>
          <p:cNvSpPr/>
          <p:nvPr/>
        </p:nvSpPr>
        <p:spPr>
          <a:xfrm>
            <a:off x="2828544" y="1662074"/>
            <a:ext cx="3931920" cy="1365504"/>
          </a:xfrm>
          <a:prstGeom prst="ellipse">
            <a:avLst/>
          </a:prstGeom>
        </p:spPr>
        <p:style>
          <a:lnRef idx="0">
            <a:schemeClr val="accent2">
              <a:hueOff val="0"/>
              <a:satOff val="0"/>
              <a:lumOff val="0"/>
              <a:alphaOff val="0"/>
            </a:schemeClr>
          </a:lnRef>
          <a:fillRef idx="1">
            <a:schemeClr val="accent2">
              <a:tint val="50000"/>
              <a:alpha val="40000"/>
              <a:hueOff val="0"/>
              <a:satOff val="0"/>
              <a:lumOff val="0"/>
              <a:alphaOff val="0"/>
            </a:schemeClr>
          </a:fillRef>
          <a:effectRef idx="0">
            <a:schemeClr val="accent2">
              <a:tint val="50000"/>
              <a:alpha val="40000"/>
              <a:hueOff val="0"/>
              <a:satOff val="0"/>
              <a:lumOff val="0"/>
              <a:alphaOff val="0"/>
            </a:schemeClr>
          </a:effectRef>
          <a:fontRef idx="minor">
            <a:schemeClr val="lt1">
              <a:hueOff val="0"/>
              <a:satOff val="0"/>
              <a:lumOff val="0"/>
              <a:alphaOff val="0"/>
            </a:schemeClr>
          </a:fontRef>
        </p:style>
      </p:sp>
      <p:sp>
        <p:nvSpPr>
          <p:cNvPr id="7" name="Down Arrow 6"/>
          <p:cNvSpPr/>
          <p:nvPr/>
        </p:nvSpPr>
        <p:spPr>
          <a:xfrm>
            <a:off x="4419600" y="5379722"/>
            <a:ext cx="762000" cy="487680"/>
          </a:xfrm>
          <a:prstGeom prst="downArrow">
            <a:avLst/>
          </a:prstGeom>
        </p:spPr>
        <p:style>
          <a:lnRef idx="3">
            <a:schemeClr val="lt1">
              <a:hueOff val="0"/>
              <a:satOff val="0"/>
              <a:lumOff val="0"/>
              <a:alphaOff val="0"/>
            </a:schemeClr>
          </a:lnRef>
          <a:fillRef idx="1">
            <a:schemeClr val="accent2">
              <a:tint val="40000"/>
              <a:hueOff val="0"/>
              <a:satOff val="0"/>
              <a:lumOff val="0"/>
              <a:alphaOff val="0"/>
            </a:schemeClr>
          </a:fillRef>
          <a:effectRef idx="1">
            <a:schemeClr val="accent2">
              <a:tint val="40000"/>
              <a:hueOff val="0"/>
              <a:satOff val="0"/>
              <a:lumOff val="0"/>
              <a:alphaOff val="0"/>
            </a:schemeClr>
          </a:effectRef>
          <a:fontRef idx="minor">
            <a:schemeClr val="dk1">
              <a:hueOff val="0"/>
              <a:satOff val="0"/>
              <a:lumOff val="0"/>
              <a:alphaOff val="0"/>
            </a:schemeClr>
          </a:fontRef>
        </p:style>
      </p:sp>
      <p:sp>
        <p:nvSpPr>
          <p:cNvPr id="8" name="Freeform 7"/>
          <p:cNvSpPr/>
          <p:nvPr/>
        </p:nvSpPr>
        <p:spPr>
          <a:xfrm>
            <a:off x="2971800" y="5715000"/>
            <a:ext cx="3657600" cy="914400"/>
          </a:xfrm>
          <a:custGeom>
            <a:avLst/>
            <a:gdLst>
              <a:gd name="connsiteX0" fmla="*/ 0 w 3657600"/>
              <a:gd name="connsiteY0" fmla="*/ 0 h 914400"/>
              <a:gd name="connsiteX1" fmla="*/ 3657600 w 3657600"/>
              <a:gd name="connsiteY1" fmla="*/ 0 h 914400"/>
              <a:gd name="connsiteX2" fmla="*/ 3657600 w 3657600"/>
              <a:gd name="connsiteY2" fmla="*/ 914400 h 914400"/>
              <a:gd name="connsiteX3" fmla="*/ 0 w 3657600"/>
              <a:gd name="connsiteY3" fmla="*/ 914400 h 914400"/>
              <a:gd name="connsiteX4" fmla="*/ 0 w 36576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914400">
                <a:moveTo>
                  <a:pt x="0" y="0"/>
                </a:moveTo>
                <a:lnTo>
                  <a:pt x="3657600" y="0"/>
                </a:lnTo>
                <a:lnTo>
                  <a:pt x="3657600" y="914400"/>
                </a:lnTo>
                <a:lnTo>
                  <a:pt x="0" y="9144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WEBQUESTS</a:t>
            </a:r>
            <a:endParaRPr lang="en-US" sz="3200" kern="1200" dirty="0"/>
          </a:p>
        </p:txBody>
      </p:sp>
      <p:sp>
        <p:nvSpPr>
          <p:cNvPr id="9" name="Freeform 8"/>
          <p:cNvSpPr/>
          <p:nvPr/>
        </p:nvSpPr>
        <p:spPr>
          <a:xfrm>
            <a:off x="3337561" y="2578302"/>
            <a:ext cx="2895584" cy="2346958"/>
          </a:xfrm>
          <a:custGeom>
            <a:avLst/>
            <a:gdLst>
              <a:gd name="connsiteX0" fmla="*/ 0 w 2895584"/>
              <a:gd name="connsiteY0" fmla="*/ 1173479 h 2346958"/>
              <a:gd name="connsiteX1" fmla="*/ 536162 w 2895584"/>
              <a:gd name="connsiteY1" fmla="*/ 261848 h 2346958"/>
              <a:gd name="connsiteX2" fmla="*/ 1447794 w 2895584"/>
              <a:gd name="connsiteY2" fmla="*/ 2 h 2346958"/>
              <a:gd name="connsiteX3" fmla="*/ 2359426 w 2895584"/>
              <a:gd name="connsiteY3" fmla="*/ 261850 h 2346958"/>
              <a:gd name="connsiteX4" fmla="*/ 2895585 w 2895584"/>
              <a:gd name="connsiteY4" fmla="*/ 1173483 h 2346958"/>
              <a:gd name="connsiteX5" fmla="*/ 2359424 w 2895584"/>
              <a:gd name="connsiteY5" fmla="*/ 2085115 h 2346958"/>
              <a:gd name="connsiteX6" fmla="*/ 1447792 w 2895584"/>
              <a:gd name="connsiteY6" fmla="*/ 2346962 h 2346958"/>
              <a:gd name="connsiteX7" fmla="*/ 536160 w 2895584"/>
              <a:gd name="connsiteY7" fmla="*/ 2085114 h 2346958"/>
              <a:gd name="connsiteX8" fmla="*/ 1 w 2895584"/>
              <a:gd name="connsiteY8" fmla="*/ 1173481 h 2346958"/>
              <a:gd name="connsiteX9" fmla="*/ 0 w 2895584"/>
              <a:gd name="connsiteY9" fmla="*/ 1173479 h 234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95584" h="2346958">
                <a:moveTo>
                  <a:pt x="0" y="1173479"/>
                </a:moveTo>
                <a:cubicBezTo>
                  <a:pt x="1" y="819623"/>
                  <a:pt x="197004" y="484660"/>
                  <a:pt x="536162" y="261848"/>
                </a:cubicBezTo>
                <a:cubicBezTo>
                  <a:pt x="794023" y="92445"/>
                  <a:pt x="1115869" y="1"/>
                  <a:pt x="1447794" y="2"/>
                </a:cubicBezTo>
                <a:cubicBezTo>
                  <a:pt x="1779720" y="2"/>
                  <a:pt x="2101566" y="92446"/>
                  <a:pt x="2359426" y="261850"/>
                </a:cubicBezTo>
                <a:cubicBezTo>
                  <a:pt x="2698584" y="484663"/>
                  <a:pt x="2895586" y="819627"/>
                  <a:pt x="2895585" y="1173483"/>
                </a:cubicBezTo>
                <a:cubicBezTo>
                  <a:pt x="2895585" y="1527339"/>
                  <a:pt x="2698583" y="1862302"/>
                  <a:pt x="2359424" y="2085115"/>
                </a:cubicBezTo>
                <a:cubicBezTo>
                  <a:pt x="2101564" y="2254519"/>
                  <a:pt x="1779717" y="2346962"/>
                  <a:pt x="1447792" y="2346962"/>
                </a:cubicBezTo>
                <a:cubicBezTo>
                  <a:pt x="1115866" y="2346962"/>
                  <a:pt x="794020" y="2254518"/>
                  <a:pt x="536160" y="2085114"/>
                </a:cubicBezTo>
                <a:cubicBezTo>
                  <a:pt x="197002" y="1862301"/>
                  <a:pt x="0" y="1527338"/>
                  <a:pt x="1" y="1173481"/>
                </a:cubicBezTo>
                <a:cubicBezTo>
                  <a:pt x="1" y="1173480"/>
                  <a:pt x="0" y="1173480"/>
                  <a:pt x="0" y="1173479"/>
                </a:cubicBezTo>
                <a:close/>
              </a:path>
            </a:pathLst>
          </a:cu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spcFirstLastPara="0" vert="horz" wrap="square" lIns="459609" tIns="379264" rIns="459609" bIns="379264" numCol="1" spcCol="1270" anchor="ctr" anchorCtr="0">
            <a:noAutofit/>
          </a:bodyPr>
          <a:lstStyle/>
          <a:p>
            <a:pPr lvl="0" algn="ctr" defTabSz="1244600">
              <a:lnSpc>
                <a:spcPct val="90000"/>
              </a:lnSpc>
              <a:spcBef>
                <a:spcPct val="0"/>
              </a:spcBef>
              <a:spcAft>
                <a:spcPct val="35000"/>
              </a:spcAft>
            </a:pPr>
            <a:r>
              <a:rPr lang="en-US" sz="2800" kern="1200" baseline="0" dirty="0" smtClean="0"/>
              <a:t>holding learners' attention</a:t>
            </a:r>
            <a:endParaRPr lang="en-US" sz="2800" kern="1200" baseline="0" dirty="0"/>
          </a:p>
        </p:txBody>
      </p:sp>
      <p:sp>
        <p:nvSpPr>
          <p:cNvPr id="10" name="Freeform 9"/>
          <p:cNvSpPr/>
          <p:nvPr/>
        </p:nvSpPr>
        <p:spPr>
          <a:xfrm>
            <a:off x="1752600" y="1155909"/>
            <a:ext cx="2865807" cy="2346958"/>
          </a:xfrm>
          <a:custGeom>
            <a:avLst/>
            <a:gdLst>
              <a:gd name="connsiteX0" fmla="*/ 0 w 2865807"/>
              <a:gd name="connsiteY0" fmla="*/ 1173479 h 2346958"/>
              <a:gd name="connsiteX1" fmla="*/ 525026 w 2865807"/>
              <a:gd name="connsiteY1" fmla="*/ 265600 h 2346958"/>
              <a:gd name="connsiteX2" fmla="*/ 1432907 w 2865807"/>
              <a:gd name="connsiteY2" fmla="*/ 2 h 2346958"/>
              <a:gd name="connsiteX3" fmla="*/ 2340787 w 2865807"/>
              <a:gd name="connsiteY3" fmla="*/ 265602 h 2346958"/>
              <a:gd name="connsiteX4" fmla="*/ 2865809 w 2865807"/>
              <a:gd name="connsiteY4" fmla="*/ 1173483 h 2346958"/>
              <a:gd name="connsiteX5" fmla="*/ 2340785 w 2865807"/>
              <a:gd name="connsiteY5" fmla="*/ 2081363 h 2346958"/>
              <a:gd name="connsiteX6" fmla="*/ 1432905 w 2865807"/>
              <a:gd name="connsiteY6" fmla="*/ 2346962 h 2346958"/>
              <a:gd name="connsiteX7" fmla="*/ 525025 w 2865807"/>
              <a:gd name="connsiteY7" fmla="*/ 2081362 h 2346958"/>
              <a:gd name="connsiteX8" fmla="*/ 2 w 2865807"/>
              <a:gd name="connsiteY8" fmla="*/ 1173481 h 2346958"/>
              <a:gd name="connsiteX9" fmla="*/ 0 w 2865807"/>
              <a:gd name="connsiteY9" fmla="*/ 1173479 h 234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5807" h="2346958">
                <a:moveTo>
                  <a:pt x="0" y="1173479"/>
                </a:moveTo>
                <a:cubicBezTo>
                  <a:pt x="1" y="821703"/>
                  <a:pt x="192702" y="488482"/>
                  <a:pt x="525026" y="265600"/>
                </a:cubicBezTo>
                <a:cubicBezTo>
                  <a:pt x="781111" y="93849"/>
                  <a:pt x="1101905" y="2"/>
                  <a:pt x="1432907" y="2"/>
                </a:cubicBezTo>
                <a:cubicBezTo>
                  <a:pt x="1763909" y="2"/>
                  <a:pt x="2084703" y="93850"/>
                  <a:pt x="2340787" y="265602"/>
                </a:cubicBezTo>
                <a:cubicBezTo>
                  <a:pt x="2673110" y="488486"/>
                  <a:pt x="2865810" y="821707"/>
                  <a:pt x="2865809" y="1173483"/>
                </a:cubicBezTo>
                <a:cubicBezTo>
                  <a:pt x="2865809" y="1525259"/>
                  <a:pt x="2673108" y="1858480"/>
                  <a:pt x="2340785" y="2081363"/>
                </a:cubicBezTo>
                <a:cubicBezTo>
                  <a:pt x="2084700" y="2253114"/>
                  <a:pt x="1763906" y="2346962"/>
                  <a:pt x="1432905" y="2346962"/>
                </a:cubicBezTo>
                <a:cubicBezTo>
                  <a:pt x="1101903" y="2346962"/>
                  <a:pt x="781109" y="2253114"/>
                  <a:pt x="525025" y="2081362"/>
                </a:cubicBezTo>
                <a:cubicBezTo>
                  <a:pt x="192702" y="1858478"/>
                  <a:pt x="1" y="1525257"/>
                  <a:pt x="2" y="1173481"/>
                </a:cubicBezTo>
                <a:lnTo>
                  <a:pt x="0" y="1173479"/>
                </a:lnTo>
                <a:close/>
              </a:path>
            </a:pathLst>
          </a:custGeom>
        </p:spPr>
        <p:style>
          <a:lnRef idx="3">
            <a:schemeClr val="lt1">
              <a:hueOff val="0"/>
              <a:satOff val="0"/>
              <a:lumOff val="0"/>
              <a:alphaOff val="0"/>
            </a:schemeClr>
          </a:lnRef>
          <a:fillRef idx="1">
            <a:schemeClr val="accent2">
              <a:hueOff val="-8103780"/>
              <a:satOff val="16667"/>
              <a:lumOff val="-1274"/>
              <a:alphaOff val="0"/>
            </a:schemeClr>
          </a:fillRef>
          <a:effectRef idx="1">
            <a:schemeClr val="accent2">
              <a:hueOff val="-8103780"/>
              <a:satOff val="16667"/>
              <a:lumOff val="-1274"/>
              <a:alphaOff val="0"/>
            </a:schemeClr>
          </a:effectRef>
          <a:fontRef idx="minor">
            <a:schemeClr val="lt1"/>
          </a:fontRef>
        </p:style>
        <p:txBody>
          <a:bodyPr spcFirstLastPara="0" vert="horz" wrap="square" lIns="455248" tIns="379264" rIns="455248" bIns="379264" numCol="1" spcCol="1270" anchor="ctr" anchorCtr="0">
            <a:noAutofit/>
          </a:bodyPr>
          <a:lstStyle/>
          <a:p>
            <a:pPr lvl="0" algn="ctr" defTabSz="1244600">
              <a:lnSpc>
                <a:spcPct val="90000"/>
              </a:lnSpc>
              <a:spcBef>
                <a:spcPct val="0"/>
              </a:spcBef>
              <a:spcAft>
                <a:spcPct val="35000"/>
              </a:spcAft>
            </a:pPr>
            <a:r>
              <a:rPr lang="en-US" sz="2800" kern="1200" baseline="0" dirty="0" smtClean="0"/>
              <a:t>responsible use of Internet</a:t>
            </a:r>
          </a:p>
        </p:txBody>
      </p:sp>
      <p:sp>
        <p:nvSpPr>
          <p:cNvPr id="11" name="Freeform 10"/>
          <p:cNvSpPr/>
          <p:nvPr/>
        </p:nvSpPr>
        <p:spPr>
          <a:xfrm>
            <a:off x="5181597" y="1284732"/>
            <a:ext cx="2560324" cy="2346958"/>
          </a:xfrm>
          <a:custGeom>
            <a:avLst/>
            <a:gdLst>
              <a:gd name="connsiteX0" fmla="*/ 0 w 2560324"/>
              <a:gd name="connsiteY0" fmla="*/ 1173479 h 2346958"/>
              <a:gd name="connsiteX1" fmla="*/ 415128 w 2560324"/>
              <a:gd name="connsiteY1" fmla="*/ 308443 h 2346958"/>
              <a:gd name="connsiteX2" fmla="*/ 1280165 w 2560324"/>
              <a:gd name="connsiteY2" fmla="*/ 1 h 2346958"/>
              <a:gd name="connsiteX3" fmla="*/ 2145201 w 2560324"/>
              <a:gd name="connsiteY3" fmla="*/ 308445 h 2346958"/>
              <a:gd name="connsiteX4" fmla="*/ 2560326 w 2560324"/>
              <a:gd name="connsiteY4" fmla="*/ 1173482 h 2346958"/>
              <a:gd name="connsiteX5" fmla="*/ 2145200 w 2560324"/>
              <a:gd name="connsiteY5" fmla="*/ 2038518 h 2346958"/>
              <a:gd name="connsiteX6" fmla="*/ 1280164 w 2560324"/>
              <a:gd name="connsiteY6" fmla="*/ 2346961 h 2346958"/>
              <a:gd name="connsiteX7" fmla="*/ 415128 w 2560324"/>
              <a:gd name="connsiteY7" fmla="*/ 2038517 h 2346958"/>
              <a:gd name="connsiteX8" fmla="*/ 3 w 2560324"/>
              <a:gd name="connsiteY8" fmla="*/ 1173480 h 2346958"/>
              <a:gd name="connsiteX9" fmla="*/ 0 w 2560324"/>
              <a:gd name="connsiteY9" fmla="*/ 1173479 h 234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4" h="2346958">
                <a:moveTo>
                  <a:pt x="0" y="1173479"/>
                </a:moveTo>
                <a:cubicBezTo>
                  <a:pt x="0" y="844545"/>
                  <a:pt x="150608" y="530712"/>
                  <a:pt x="415128" y="308443"/>
                </a:cubicBezTo>
                <a:cubicBezTo>
                  <a:pt x="651228" y="110055"/>
                  <a:pt x="959879" y="1"/>
                  <a:pt x="1280165" y="1"/>
                </a:cubicBezTo>
                <a:cubicBezTo>
                  <a:pt x="1600451" y="1"/>
                  <a:pt x="1909101" y="110056"/>
                  <a:pt x="2145201" y="308445"/>
                </a:cubicBezTo>
                <a:cubicBezTo>
                  <a:pt x="2409720" y="530714"/>
                  <a:pt x="2560326" y="844548"/>
                  <a:pt x="2560326" y="1173482"/>
                </a:cubicBezTo>
                <a:cubicBezTo>
                  <a:pt x="2560326" y="1502416"/>
                  <a:pt x="2409719" y="1816249"/>
                  <a:pt x="2145200" y="2038518"/>
                </a:cubicBezTo>
                <a:cubicBezTo>
                  <a:pt x="1909100" y="2236907"/>
                  <a:pt x="1600449" y="2346961"/>
                  <a:pt x="1280164" y="2346961"/>
                </a:cubicBezTo>
                <a:cubicBezTo>
                  <a:pt x="959879" y="2346961"/>
                  <a:pt x="651228" y="2236906"/>
                  <a:pt x="415128" y="2038517"/>
                </a:cubicBezTo>
                <a:cubicBezTo>
                  <a:pt x="150609" y="1816248"/>
                  <a:pt x="2" y="1502415"/>
                  <a:pt x="3" y="1173480"/>
                </a:cubicBezTo>
                <a:cubicBezTo>
                  <a:pt x="2" y="1173480"/>
                  <a:pt x="1" y="1173479"/>
                  <a:pt x="0" y="1173479"/>
                </a:cubicBezTo>
                <a:close/>
              </a:path>
            </a:pathLst>
          </a:custGeom>
        </p:spPr>
        <p:style>
          <a:lnRef idx="3">
            <a:schemeClr val="lt1">
              <a:hueOff val="0"/>
              <a:satOff val="0"/>
              <a:lumOff val="0"/>
              <a:alphaOff val="0"/>
            </a:schemeClr>
          </a:lnRef>
          <a:fillRef idx="1">
            <a:schemeClr val="accent2">
              <a:hueOff val="-16207560"/>
              <a:satOff val="33334"/>
              <a:lumOff val="-2549"/>
              <a:alphaOff val="0"/>
            </a:schemeClr>
          </a:fillRef>
          <a:effectRef idx="1">
            <a:schemeClr val="accent2">
              <a:hueOff val="-16207560"/>
              <a:satOff val="33334"/>
              <a:lumOff val="-2549"/>
              <a:alphaOff val="0"/>
            </a:schemeClr>
          </a:effectRef>
          <a:fontRef idx="minor">
            <a:schemeClr val="lt1"/>
          </a:fontRef>
        </p:style>
        <p:txBody>
          <a:bodyPr spcFirstLastPara="0" vert="horz" wrap="square" lIns="410511" tIns="379264" rIns="410511" bIns="379264" numCol="1" spcCol="1270" anchor="ctr" anchorCtr="0">
            <a:noAutofit/>
          </a:bodyPr>
          <a:lstStyle/>
          <a:p>
            <a:pPr lvl="0" algn="ctr" defTabSz="1244600">
              <a:lnSpc>
                <a:spcPct val="90000"/>
              </a:lnSpc>
              <a:spcBef>
                <a:spcPct val="0"/>
              </a:spcBef>
              <a:spcAft>
                <a:spcPct val="35000"/>
              </a:spcAft>
            </a:pPr>
            <a:r>
              <a:rPr lang="en-US" sz="2800" kern="1200" baseline="0" dirty="0" smtClean="0"/>
              <a:t>motivating force</a:t>
            </a:r>
            <a:endParaRPr lang="en-US" sz="2800" kern="1200" baseline="0" dirty="0"/>
          </a:p>
        </p:txBody>
      </p:sp>
      <p:sp>
        <p:nvSpPr>
          <p:cNvPr id="12" name="Shape 11"/>
          <p:cNvSpPr/>
          <p:nvPr/>
        </p:nvSpPr>
        <p:spPr>
          <a:xfrm>
            <a:off x="1752603" y="1157325"/>
            <a:ext cx="6095993" cy="4087977"/>
          </a:xfrm>
          <a:prstGeom prst="funnel">
            <a:avLst/>
          </a:prstGeom>
        </p:spPr>
        <p:style>
          <a:lnRef idx="1">
            <a:schemeClr val="accent2">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a:xfrm>
            <a:off x="609600" y="1447800"/>
            <a:ext cx="8153400" cy="5105400"/>
          </a:xfrm>
        </p:spPr>
        <p:txBody>
          <a:bodyPr>
            <a:noAutofit/>
          </a:bodyPr>
          <a:lstStyle/>
          <a:p>
            <a:r>
              <a:rPr lang="en-US" sz="2200" dirty="0" smtClean="0"/>
              <a:t>Allen (2004). </a:t>
            </a:r>
            <a:r>
              <a:rPr lang="en-US" sz="2200" i="1" dirty="0" smtClean="0"/>
              <a:t>Assessing Academic Programs in Higher Education</a:t>
            </a:r>
            <a:r>
              <a:rPr lang="en-US" sz="2200" dirty="0" smtClean="0"/>
              <a:t>. Retrieved July 2</a:t>
            </a:r>
            <a:r>
              <a:rPr lang="en-US" sz="2200" baseline="30000" dirty="0" smtClean="0"/>
              <a:t>nd</a:t>
            </a:r>
            <a:r>
              <a:rPr lang="en-US" sz="2200" dirty="0" smtClean="0"/>
              <a:t>, 2013, from </a:t>
            </a:r>
            <a:r>
              <a:rPr lang="en-US" sz="2200" u="sng" dirty="0" smtClean="0">
                <a:hlinkClick r:id="rId2"/>
              </a:rPr>
              <a:t>http://assessment.uconn.edu/docs/TeacherCenteredVsLearnerCenteredParadigms.pdf</a:t>
            </a:r>
            <a:endParaRPr lang="en-US" sz="2200" dirty="0" smtClean="0"/>
          </a:p>
          <a:p>
            <a:r>
              <a:rPr lang="en-US" sz="2200" dirty="0" smtClean="0"/>
              <a:t>Benjamin, J. Y. (2003). </a:t>
            </a:r>
            <a:r>
              <a:rPr lang="en-US" sz="2200" i="1" dirty="0" smtClean="0"/>
              <a:t>A Checklist for Evaluating </a:t>
            </a:r>
            <a:r>
              <a:rPr lang="en-US" sz="2200" i="1" dirty="0" err="1" smtClean="0"/>
              <a:t>WebQuests</a:t>
            </a:r>
            <a:r>
              <a:rPr lang="en-US" sz="2200" dirty="0" smtClean="0"/>
              <a:t>. Retrieved July 2</a:t>
            </a:r>
            <a:r>
              <a:rPr lang="en-US" sz="2200" baseline="30000" dirty="0" smtClean="0"/>
              <a:t>nd</a:t>
            </a:r>
            <a:r>
              <a:rPr lang="en-US" sz="2200" dirty="0" smtClean="0"/>
              <a:t>, 2013, from </a:t>
            </a:r>
            <a:r>
              <a:rPr lang="en-US" sz="2200" u="sng" dirty="0" smtClean="0">
                <a:hlinkClick r:id="rId3"/>
              </a:rPr>
              <a:t>http://www.techlearning.com/from-the-classroom/0015/a-checklist-for-evaluating-webquests/41271#sthash.OTZH2GMJ.dpuf</a:t>
            </a:r>
            <a:endParaRPr lang="en-US" sz="2200" dirty="0" smtClean="0"/>
          </a:p>
          <a:p>
            <a:r>
              <a:rPr lang="en-US" sz="2200" dirty="0" smtClean="0"/>
              <a:t>Bloom's Taxonomy. Retrieved July 2</a:t>
            </a:r>
            <a:r>
              <a:rPr lang="en-US" sz="2200" baseline="30000" dirty="0" smtClean="0"/>
              <a:t>nd</a:t>
            </a:r>
            <a:r>
              <a:rPr lang="en-US" sz="2200" dirty="0" smtClean="0"/>
              <a:t>, 2013, from </a:t>
            </a:r>
            <a:r>
              <a:rPr lang="en-US" sz="2200" dirty="0" smtClean="0">
                <a:hlinkClick r:id="rId4"/>
              </a:rPr>
              <a:t>https://en.wikipedia.org/wiki/Bloom%27s_Taxonomy</a:t>
            </a:r>
            <a:endParaRPr lang="en-US" sz="2200" dirty="0" smtClean="0"/>
          </a:p>
          <a:p>
            <a:r>
              <a:rPr lang="en-US" sz="2200" dirty="0" smtClean="0"/>
              <a:t>Dodge, B. (2001, May). FOCUS - Five Rules for Writing a great </a:t>
            </a:r>
            <a:r>
              <a:rPr lang="en-US" sz="2200" dirty="0" err="1" smtClean="0"/>
              <a:t>WebQuest</a:t>
            </a:r>
            <a:r>
              <a:rPr lang="en-US" sz="2200" dirty="0" smtClean="0"/>
              <a:t> - Learning &amp; Leading with Technology</a:t>
            </a:r>
            <a:r>
              <a:rPr lang="en-US" sz="2200" i="1" dirty="0" smtClean="0"/>
              <a:t>. ISTE (International Society for Technology in Education)</a:t>
            </a:r>
            <a:r>
              <a:rPr lang="en-US" sz="2200" dirty="0" smtClean="0"/>
              <a:t>, </a:t>
            </a:r>
            <a:r>
              <a:rPr lang="en-US" sz="2200" i="1" dirty="0" smtClean="0"/>
              <a:t>28</a:t>
            </a:r>
            <a:r>
              <a:rPr lang="en-US" sz="2200" dirty="0" smtClean="0"/>
              <a:t>(8), 6-9+58.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a:xfrm>
            <a:off x="914400" y="1295400"/>
            <a:ext cx="7772400" cy="5486400"/>
          </a:xfrm>
        </p:spPr>
        <p:txBody>
          <a:bodyPr>
            <a:normAutofit fontScale="32500" lnSpcReduction="20000"/>
          </a:bodyPr>
          <a:lstStyle/>
          <a:p>
            <a:r>
              <a:rPr lang="en-US" sz="7200" dirty="0" err="1" smtClean="0"/>
              <a:t>Huba</a:t>
            </a:r>
            <a:r>
              <a:rPr lang="en-US" sz="7200" dirty="0" smtClean="0"/>
              <a:t> &amp; Freed (2000). Learner-Centered Assessment on College Campuses. Retrieved July 2</a:t>
            </a:r>
            <a:r>
              <a:rPr lang="en-US" sz="7200" baseline="30000" dirty="0" smtClean="0"/>
              <a:t>nd</a:t>
            </a:r>
            <a:r>
              <a:rPr lang="en-US" sz="7200" dirty="0" smtClean="0"/>
              <a:t>, 2013, from </a:t>
            </a:r>
            <a:r>
              <a:rPr lang="en-US" sz="7200" u="sng" dirty="0" smtClean="0">
                <a:hlinkClick r:id="rId2"/>
              </a:rPr>
              <a:t>http://assessment.uconn.edu/docs/TeacherCenteredVsLearnerCenteredParadigms.pdf</a:t>
            </a:r>
            <a:endParaRPr lang="en-US" sz="7200" dirty="0" smtClean="0"/>
          </a:p>
          <a:p>
            <a:r>
              <a:rPr lang="en-US" sz="7200" dirty="0" smtClean="0"/>
              <a:t>J</a:t>
            </a:r>
            <a:r>
              <a:rPr lang="en-SG" sz="7200" dirty="0" err="1" smtClean="0"/>
              <a:t>ohnson</a:t>
            </a:r>
            <a:r>
              <a:rPr lang="en-SG" sz="7200" dirty="0" smtClean="0"/>
              <a:t>, D., Johnson, R. &amp; </a:t>
            </a:r>
            <a:r>
              <a:rPr lang="en-SG" sz="7200" dirty="0" err="1" smtClean="0"/>
              <a:t>Holubec</a:t>
            </a:r>
            <a:r>
              <a:rPr lang="en-SG" sz="7200" dirty="0" smtClean="0"/>
              <a:t>, E. (1998). </a:t>
            </a:r>
            <a:r>
              <a:rPr lang="en-US" sz="7200" dirty="0" smtClean="0"/>
              <a:t>Integrating New Technologies into the Methods of Education. </a:t>
            </a:r>
            <a:r>
              <a:rPr lang="en-US" sz="7200" i="1" dirty="0" smtClean="0"/>
              <a:t>In Time</a:t>
            </a:r>
            <a:r>
              <a:rPr lang="en-US" sz="7200" dirty="0" smtClean="0"/>
              <a:t>. </a:t>
            </a:r>
            <a:r>
              <a:rPr lang="en-SG" sz="7200" dirty="0" smtClean="0"/>
              <a:t>Boston: </a:t>
            </a:r>
            <a:r>
              <a:rPr lang="en-SG" sz="7200" dirty="0" err="1" smtClean="0"/>
              <a:t>Allyn</a:t>
            </a:r>
            <a:r>
              <a:rPr lang="en-SG" sz="7200" dirty="0" smtClean="0"/>
              <a:t> and Bacon. </a:t>
            </a:r>
            <a:r>
              <a:rPr lang="en-US" sz="7200" dirty="0" smtClean="0"/>
              <a:t>Retrieved July 2</a:t>
            </a:r>
            <a:r>
              <a:rPr lang="en-US" sz="7200" baseline="30000" dirty="0" smtClean="0"/>
              <a:t>nd</a:t>
            </a:r>
            <a:r>
              <a:rPr lang="en-US" sz="7200" dirty="0" smtClean="0"/>
              <a:t>, 2013, from </a:t>
            </a:r>
            <a:r>
              <a:rPr lang="en-US" sz="7200" u="sng" dirty="0" smtClean="0">
                <a:hlinkClick r:id="rId3"/>
              </a:rPr>
              <a:t>http://www.intime.uni.edu/coop_learning/ch9/default.htm</a:t>
            </a:r>
          </a:p>
          <a:p>
            <a:r>
              <a:rPr lang="en-US" sz="7200" dirty="0" smtClean="0"/>
              <a:t>J</a:t>
            </a:r>
            <a:r>
              <a:rPr lang="en-SG" sz="7200" dirty="0" err="1" smtClean="0"/>
              <a:t>ohnson</a:t>
            </a:r>
            <a:r>
              <a:rPr lang="en-SG" sz="7200" dirty="0" smtClean="0"/>
              <a:t>, D., Johnson, R. &amp; </a:t>
            </a:r>
            <a:r>
              <a:rPr lang="en-SG" sz="7200" dirty="0" err="1" smtClean="0"/>
              <a:t>Holubec</a:t>
            </a:r>
            <a:r>
              <a:rPr lang="en-SG" sz="7200" dirty="0" smtClean="0"/>
              <a:t>, E. (1998). Cooperation in the classroom. </a:t>
            </a:r>
            <a:r>
              <a:rPr lang="en-US" sz="7200" i="1" dirty="0" smtClean="0"/>
              <a:t>In Time</a:t>
            </a:r>
            <a:r>
              <a:rPr lang="en-US" sz="7200" dirty="0" smtClean="0"/>
              <a:t>. </a:t>
            </a:r>
            <a:r>
              <a:rPr lang="en-SG" sz="7200" dirty="0" smtClean="0"/>
              <a:t>Boston: </a:t>
            </a:r>
            <a:r>
              <a:rPr lang="en-SG" sz="7200" dirty="0" err="1" smtClean="0"/>
              <a:t>Allyn</a:t>
            </a:r>
            <a:r>
              <a:rPr lang="en-SG" sz="7200" dirty="0" smtClean="0"/>
              <a:t> and Bacon. </a:t>
            </a:r>
            <a:r>
              <a:rPr lang="en-US" sz="7200" dirty="0" smtClean="0"/>
              <a:t>Retrieved July 2</a:t>
            </a:r>
            <a:r>
              <a:rPr lang="en-US" sz="7200" baseline="30000" dirty="0" smtClean="0"/>
              <a:t>nd</a:t>
            </a:r>
            <a:r>
              <a:rPr lang="en-US" sz="7200" dirty="0" smtClean="0"/>
              <a:t>, 2013, from </a:t>
            </a:r>
            <a:r>
              <a:rPr lang="en-SG" sz="7200" u="sng" dirty="0" smtClean="0">
                <a:hlinkClick r:id="rId3"/>
              </a:rPr>
              <a:t>http://www.intime.uni.edu/coop_learning/ch9/default.htm</a:t>
            </a:r>
            <a:endParaRPr lang="en-US" sz="7200" dirty="0" smtClean="0"/>
          </a:p>
          <a:p>
            <a:r>
              <a:rPr lang="en-US" sz="7200" dirty="0" smtClean="0"/>
              <a:t>Johnson, D., &amp; </a:t>
            </a:r>
            <a:r>
              <a:rPr lang="en-US" sz="7200" dirty="0" err="1" smtClean="0"/>
              <a:t>Zufall</a:t>
            </a:r>
            <a:r>
              <a:rPr lang="en-US" sz="7200" dirty="0" smtClean="0"/>
              <a:t>, L. (2004, March/April). Web watch – Not just for kids anymore: </a:t>
            </a:r>
            <a:r>
              <a:rPr lang="en-US" sz="7200" dirty="0" err="1" smtClean="0"/>
              <a:t>WebQuests</a:t>
            </a:r>
            <a:r>
              <a:rPr lang="en-US" sz="7200" dirty="0" smtClean="0"/>
              <a:t> for professional development. </a:t>
            </a:r>
            <a:r>
              <a:rPr lang="en-US" sz="7200" i="1" dirty="0" smtClean="0"/>
              <a:t>Reading Online, 7</a:t>
            </a:r>
            <a:r>
              <a:rPr lang="en-US" sz="7200" dirty="0" smtClean="0"/>
              <a:t>(5). Retrieved May 22</a:t>
            </a:r>
            <a:r>
              <a:rPr lang="en-US" sz="7200" baseline="30000" dirty="0" smtClean="0"/>
              <a:t>nd</a:t>
            </a:r>
            <a:r>
              <a:rPr lang="en-US" sz="7200" dirty="0" smtClean="0"/>
              <a:t>, 2013, from </a:t>
            </a:r>
            <a:r>
              <a:rPr lang="en-US" sz="7200" u="sng" dirty="0" smtClean="0">
                <a:hlinkClick r:id="rId4"/>
              </a:rPr>
              <a:t>http://www.readingonline.org/electronic/elec_index.asp?HREF=webwatch/webquests/index.html</a:t>
            </a:r>
            <a:endParaRPr lang="en-US" sz="72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March, T. (2007). Revisiting </a:t>
            </a:r>
            <a:r>
              <a:rPr lang="en-US" dirty="0" err="1" smtClean="0"/>
              <a:t>WebQuests</a:t>
            </a:r>
            <a:r>
              <a:rPr lang="en-US" dirty="0" smtClean="0"/>
              <a:t> in a Web 2 World. How developments in technology and pedagogy combine to scaffold personal learning. </a:t>
            </a:r>
            <a:r>
              <a:rPr lang="en-US" i="1" dirty="0" smtClean="0"/>
              <a:t>Interactive Educational Multimedia, 15</a:t>
            </a:r>
            <a:r>
              <a:rPr lang="en-US" dirty="0" smtClean="0"/>
              <a:t>, 1-17. Retrieved July 2</a:t>
            </a:r>
            <a:r>
              <a:rPr lang="en-US" baseline="30000" dirty="0" smtClean="0"/>
              <a:t>nd</a:t>
            </a:r>
            <a:r>
              <a:rPr lang="en-US" dirty="0" smtClean="0"/>
              <a:t>, 2013, from </a:t>
            </a:r>
            <a:r>
              <a:rPr lang="en-US" u="sng" dirty="0" smtClean="0">
                <a:hlinkClick r:id="rId2"/>
              </a:rPr>
              <a:t>http://www.ub.edu/multimedia/iem</a:t>
            </a:r>
            <a:endParaRPr lang="en-US" dirty="0" smtClean="0"/>
          </a:p>
          <a:p>
            <a:r>
              <a:rPr lang="en-US" dirty="0" err="1" smtClean="0"/>
              <a:t>Putranto</a:t>
            </a:r>
            <a:r>
              <a:rPr lang="en-US" dirty="0" smtClean="0"/>
              <a:t>, B. P. D. (2012),</a:t>
            </a:r>
            <a:r>
              <a:rPr lang="en-US" i="1" dirty="0" smtClean="0"/>
              <a:t> Using ICT to Teach English - Towards Learner-centered Learning, </a:t>
            </a:r>
            <a:r>
              <a:rPr lang="en-US" dirty="0" smtClean="0"/>
              <a:t>Training for English Teacher, MDIS Tashkent.</a:t>
            </a:r>
          </a:p>
          <a:p>
            <a:r>
              <a:rPr lang="en-US" dirty="0" smtClean="0"/>
              <a:t>Schrock, K. (1996). </a:t>
            </a:r>
            <a:r>
              <a:rPr lang="en-US" i="1" dirty="0" err="1" smtClean="0"/>
              <a:t>WebQuests</a:t>
            </a:r>
            <a:r>
              <a:rPr lang="en-US" i="1" dirty="0" smtClean="0"/>
              <a:t> in our Future - The Teacher’s Role in Cyberspace</a:t>
            </a:r>
            <a:r>
              <a:rPr lang="en-US" dirty="0" smtClean="0"/>
              <a:t>. Retrieved July 2</a:t>
            </a:r>
            <a:r>
              <a:rPr lang="en-US" baseline="30000" dirty="0" smtClean="0"/>
              <a:t>nd</a:t>
            </a:r>
            <a:r>
              <a:rPr lang="en-US" dirty="0" smtClean="0"/>
              <a:t>, 2013, from </a:t>
            </a:r>
            <a:r>
              <a:rPr lang="en-US" u="sng" dirty="0" smtClean="0">
                <a:hlinkClick r:id="rId3"/>
              </a:rPr>
              <a:t>http://kathyschrock.net/slideshows.htm</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sz="3100" dirty="0" smtClean="0"/>
              <a:t>Strickland, J. (2005). Using </a:t>
            </a:r>
            <a:r>
              <a:rPr lang="en-US" sz="3100" dirty="0" err="1" smtClean="0"/>
              <a:t>webquests</a:t>
            </a:r>
            <a:r>
              <a:rPr lang="en-US" sz="3100" dirty="0" smtClean="0"/>
              <a:t> to teach content: Comparing instructional strategies. </a:t>
            </a:r>
            <a:r>
              <a:rPr lang="en-US" sz="3100" i="1" dirty="0" smtClean="0"/>
              <a:t>Contemporary Issues in Technology and Teacher Education</a:t>
            </a:r>
            <a:r>
              <a:rPr lang="en-US" sz="3100" dirty="0" smtClean="0"/>
              <a:t>, </a:t>
            </a:r>
            <a:r>
              <a:rPr lang="en-US" sz="3100" i="1" dirty="0" smtClean="0"/>
              <a:t>5</a:t>
            </a:r>
            <a:r>
              <a:rPr lang="en-US" sz="3100" dirty="0" smtClean="0"/>
              <a:t>(2), 138-148.  </a:t>
            </a:r>
          </a:p>
          <a:p>
            <a:r>
              <a:rPr lang="en-US" sz="3100" dirty="0" err="1" smtClean="0"/>
              <a:t>WebQuest</a:t>
            </a:r>
            <a:r>
              <a:rPr lang="en-US" sz="3100" dirty="0" smtClean="0"/>
              <a:t>. Retrieved July 12th, 2013, from </a:t>
            </a:r>
            <a:r>
              <a:rPr lang="en-US" sz="3100" u="sng" dirty="0" smtClean="0">
                <a:hlinkClick r:id="rId2"/>
              </a:rPr>
              <a:t>http://encyclopedia.thefreedictionary.com/webquest</a:t>
            </a:r>
            <a:endParaRPr lang="en-US" sz="3100" dirty="0" smtClean="0"/>
          </a:p>
          <a:p>
            <a:r>
              <a:rPr lang="en-US" sz="3100" u="sng" dirty="0" smtClean="0">
                <a:hlinkClick r:id="rId3"/>
              </a:rPr>
              <a:t>Winn</a:t>
            </a:r>
            <a:r>
              <a:rPr lang="en-US" sz="3100" dirty="0" smtClean="0"/>
              <a:t>, K., </a:t>
            </a:r>
            <a:r>
              <a:rPr lang="en-US" sz="3100" u="sng" dirty="0" smtClean="0">
                <a:hlinkClick r:id="rId4"/>
              </a:rPr>
              <a:t>Money</a:t>
            </a:r>
            <a:r>
              <a:rPr lang="en-US" sz="3100" dirty="0" smtClean="0"/>
              <a:t>, A., </a:t>
            </a:r>
            <a:r>
              <a:rPr lang="en-US" sz="3100" u="sng" dirty="0" smtClean="0">
                <a:hlinkClick r:id="rId5"/>
              </a:rPr>
              <a:t>Henderson</a:t>
            </a:r>
            <a:r>
              <a:rPr lang="en-US" sz="3100" dirty="0" smtClean="0"/>
              <a:t>, K., </a:t>
            </a:r>
            <a:r>
              <a:rPr lang="en-US" sz="3100" u="sng" dirty="0" smtClean="0">
                <a:hlinkClick r:id="rId6"/>
              </a:rPr>
              <a:t> &amp; Flores</a:t>
            </a:r>
            <a:r>
              <a:rPr lang="en-US" sz="3100" dirty="0" smtClean="0"/>
              <a:t>, A. </a:t>
            </a:r>
            <a:r>
              <a:rPr lang="en-US" sz="3100" i="1" dirty="0" smtClean="0"/>
              <a:t>A Day in the Life of a Student in the United Kingdom</a:t>
            </a:r>
            <a:r>
              <a:rPr lang="en-US" sz="3100" dirty="0" smtClean="0"/>
              <a:t>. Retrieved July 2nd, 2013, from </a:t>
            </a:r>
            <a:r>
              <a:rPr lang="en-US" sz="3100" u="sng" dirty="0" smtClean="0">
                <a:hlinkClick r:id="rId7"/>
              </a:rPr>
              <a:t>http://zunal.com/webquest.php?w=153664</a:t>
            </a:r>
            <a:endParaRPr lang="en-US" sz="3100" dirty="0" smtClean="0"/>
          </a:p>
          <a:p>
            <a:r>
              <a:rPr lang="en-US" sz="3100" dirty="0" smtClean="0"/>
              <a:t>Yoder, M. B. (1999, April). The Student </a:t>
            </a:r>
            <a:r>
              <a:rPr lang="en-US" sz="3100" dirty="0" err="1" smtClean="0"/>
              <a:t>WebQuest</a:t>
            </a:r>
            <a:r>
              <a:rPr lang="en-US" sz="3100" dirty="0" smtClean="0"/>
              <a:t>: A Productive and Thought-Provoking Use of the Internet. </a:t>
            </a:r>
            <a:r>
              <a:rPr lang="en-US" sz="3100" i="1" dirty="0" smtClean="0"/>
              <a:t>Learning and Leading with Technology</a:t>
            </a:r>
            <a:r>
              <a:rPr lang="en-US" sz="3100" dirty="0" smtClean="0"/>
              <a:t>, </a:t>
            </a:r>
            <a:r>
              <a:rPr lang="en-US" sz="3100" i="1" dirty="0" smtClean="0"/>
              <a:t>26</a:t>
            </a:r>
            <a:r>
              <a:rPr lang="en-US" sz="3100" dirty="0" smtClean="0"/>
              <a:t>(7), 6-9.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Thanks for your attention!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b="1" dirty="0" smtClean="0"/>
              <a:t>2. Why is </a:t>
            </a:r>
            <a:r>
              <a:rPr lang="en-US" b="1" dirty="0" err="1" smtClean="0"/>
              <a:t>WebQuest</a:t>
            </a:r>
            <a:r>
              <a:rPr lang="en-US" b="1" dirty="0" smtClean="0"/>
              <a:t> a Student-centered method?</a:t>
            </a:r>
            <a:endParaRPr lang="en-US" dirty="0"/>
          </a:p>
        </p:txBody>
      </p:sp>
      <p:sp>
        <p:nvSpPr>
          <p:cNvPr id="3" name="Content Placeholder 2"/>
          <p:cNvSpPr>
            <a:spLocks noGrp="1"/>
          </p:cNvSpPr>
          <p:nvPr>
            <p:ph idx="1"/>
          </p:nvPr>
        </p:nvSpPr>
        <p:spPr>
          <a:xfrm>
            <a:off x="1295400" y="1295400"/>
            <a:ext cx="6934200" cy="5486400"/>
          </a:xfrm>
        </p:spPr>
        <p:txBody>
          <a:bodyPr>
            <a:normAutofit/>
          </a:bodyPr>
          <a:lstStyle/>
          <a:p>
            <a:pPr>
              <a:buNone/>
            </a:pPr>
            <a:r>
              <a:rPr lang="en-US" dirty="0" smtClean="0"/>
              <a:t>Build up these following thinking skills (Schrock, 1996):</a:t>
            </a:r>
          </a:p>
          <a:p>
            <a:pPr lvl="0"/>
            <a:r>
              <a:rPr lang="en-US" dirty="0" smtClean="0"/>
              <a:t>Comparing</a:t>
            </a:r>
          </a:p>
          <a:p>
            <a:pPr lvl="0"/>
            <a:r>
              <a:rPr lang="en-US" dirty="0" smtClean="0"/>
              <a:t>Classifying</a:t>
            </a:r>
          </a:p>
          <a:p>
            <a:pPr lvl="0"/>
            <a:r>
              <a:rPr lang="en-US" dirty="0" smtClean="0"/>
              <a:t>Inducing</a:t>
            </a:r>
          </a:p>
          <a:p>
            <a:pPr lvl="0"/>
            <a:r>
              <a:rPr lang="en-US" dirty="0" smtClean="0"/>
              <a:t>Deducing</a:t>
            </a:r>
          </a:p>
          <a:p>
            <a:pPr lvl="0"/>
            <a:r>
              <a:rPr lang="en-US" dirty="0" smtClean="0"/>
              <a:t>Analyzing errors</a:t>
            </a:r>
          </a:p>
          <a:p>
            <a:pPr lvl="0"/>
            <a:r>
              <a:rPr lang="en-US" dirty="0" smtClean="0"/>
              <a:t>Constructing support</a:t>
            </a:r>
          </a:p>
          <a:p>
            <a:pPr lvl="0"/>
            <a:r>
              <a:rPr lang="en-US" dirty="0" smtClean="0"/>
              <a:t>Abstraction</a:t>
            </a:r>
          </a:p>
          <a:p>
            <a:pPr lvl="0"/>
            <a:r>
              <a:rPr lang="en-US" dirty="0" smtClean="0"/>
              <a:t>Analyzing perspectives</a:t>
            </a:r>
          </a:p>
        </p:txBody>
      </p:sp>
      <p:sp>
        <p:nvSpPr>
          <p:cNvPr id="4" name="Action Button: Back or Previous 3">
            <a:hlinkClick r:id="rId2" action="ppaction://hlinksldjump" highlightClick="1"/>
          </p:cNvPr>
          <p:cNvSpPr/>
          <p:nvPr/>
        </p:nvSpPr>
        <p:spPr>
          <a:xfrm>
            <a:off x="8305800" y="4953000"/>
            <a:ext cx="6096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r>
              <a:rPr lang="en-US" sz="3200" b="1" dirty="0" smtClean="0"/>
              <a:t>2. Why is </a:t>
            </a:r>
            <a:r>
              <a:rPr lang="en-US" sz="3200" b="1" dirty="0" err="1" smtClean="0"/>
              <a:t>WebQuest</a:t>
            </a:r>
            <a:r>
              <a:rPr lang="en-US" sz="3200" b="1" dirty="0" smtClean="0"/>
              <a:t> a Student-centered method?</a:t>
            </a:r>
            <a:endParaRPr lang="en-US" sz="3200"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381000" y="1828800"/>
            <a:ext cx="3733800" cy="914400"/>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100" normalizeH="0" baseline="0" noProof="0" dirty="0" smtClean="0">
                <a:ln>
                  <a:noFill/>
                </a:ln>
                <a:solidFill>
                  <a:schemeClr val="tx2">
                    <a:satMod val="200000"/>
                  </a:schemeClr>
                </a:solidFill>
                <a:effectLst/>
                <a:uLnTx/>
                <a:uFillTx/>
                <a:latin typeface="Times New Roman" pitchFamily="18" charset="0"/>
                <a:ea typeface="+mj-ea"/>
                <a:cs typeface="Times New Roman" pitchFamily="18" charset="0"/>
              </a:rPr>
              <a:t>Bloom’s taxonomy</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spc="-100" dirty="0" smtClean="0">
                <a:solidFill>
                  <a:schemeClr val="tx2">
                    <a:satMod val="200000"/>
                  </a:schemeClr>
                </a:solidFill>
                <a:latin typeface="Times New Roman" pitchFamily="18" charset="0"/>
                <a:ea typeface="+mj-ea"/>
                <a:cs typeface="Times New Roman" pitchFamily="18" charset="0"/>
              </a:rPr>
              <a:t>(1956)</a:t>
            </a:r>
            <a:endParaRPr kumimoji="0" lang="en-US" sz="320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endParaRPr>
          </a:p>
        </p:txBody>
      </p:sp>
      <p:sp>
        <p:nvSpPr>
          <p:cNvPr id="8" name="Oval 7"/>
          <p:cNvSpPr/>
          <p:nvPr/>
        </p:nvSpPr>
        <p:spPr>
          <a:xfrm>
            <a:off x="3276600" y="1600200"/>
            <a:ext cx="3124200" cy="2438400"/>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rId8" action="ppaction://hlinksldjump" highlightClick="1"/>
          </p:cNvPr>
          <p:cNvSpPr/>
          <p:nvPr/>
        </p:nvSpPr>
        <p:spPr>
          <a:xfrm>
            <a:off x="8305800" y="4953000"/>
            <a:ext cx="6096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0" fill="hold"/>
                                        <p:tgtEl>
                                          <p:spTgt spid="8"/>
                                        </p:tgtEl>
                                        <p:attrNameLst>
                                          <p:attrName>ppt_w</p:attrName>
                                        </p:attrNameLst>
                                      </p:cBhvr>
                                      <p:tavLst>
                                        <p:tav tm="0" fmla="#ppt_w*sin(2.5*pi*$)">
                                          <p:val>
                                            <p:fltVal val="0"/>
                                          </p:val>
                                        </p:tav>
                                        <p:tav tm="100000">
                                          <p:val>
                                            <p:fltVal val="1"/>
                                          </p:val>
                                        </p:tav>
                                      </p:tavLst>
                                    </p:anim>
                                    <p:anim calcmode="lin" valueType="num">
                                      <p:cBhvr>
                                        <p:cTn id="13"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history</a:t>
            </a:r>
          </a:p>
        </p:txBody>
      </p:sp>
      <p:sp>
        <p:nvSpPr>
          <p:cNvPr id="3" name="Content Placeholder 2"/>
          <p:cNvSpPr>
            <a:spLocks noGrp="1"/>
          </p:cNvSpPr>
          <p:nvPr>
            <p:ph idx="1"/>
          </p:nvPr>
        </p:nvSpPr>
        <p:spPr/>
        <p:txBody>
          <a:bodyPr>
            <a:normAutofit/>
          </a:bodyPr>
          <a:lstStyle/>
          <a:p>
            <a:r>
              <a:rPr lang="en-US" dirty="0" smtClean="0"/>
              <a:t>Topic: wars, major tragedies, disasters, or periods of exploration</a:t>
            </a:r>
          </a:p>
          <a:p>
            <a:r>
              <a:rPr lang="en-US" dirty="0" smtClean="0"/>
              <a:t>Task: teachers challenge students to imagine themselves as eyewitnesses</a:t>
            </a:r>
          </a:p>
          <a:p>
            <a:r>
              <a:rPr lang="en-US" dirty="0" smtClean="0"/>
              <a:t>E.g. </a:t>
            </a:r>
            <a:r>
              <a:rPr lang="en-US" dirty="0" err="1" smtClean="0"/>
              <a:t>WebQuests</a:t>
            </a:r>
            <a:r>
              <a:rPr lang="en-US" dirty="0" smtClean="0"/>
              <a:t> on the Civil War, the sinking of the Titanic, the Great Depression, and a range of historic voyages from Noah's Ark to Apollo 7</a:t>
            </a:r>
          </a:p>
        </p:txBody>
      </p:sp>
      <p:sp>
        <p:nvSpPr>
          <p:cNvPr id="4" name="Action Button: Home 3">
            <a:hlinkClick r:id="rId2" action="ppaction://hlinksldjump" highlightClick="1"/>
          </p:cNvPr>
          <p:cNvSpPr/>
          <p:nvPr/>
        </p:nvSpPr>
        <p:spPr>
          <a:xfrm>
            <a:off x="8001000" y="6019800"/>
            <a:ext cx="838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dirty="0" smtClean="0"/>
              <a:t>Bringing contemporary world problems into the classroom</a:t>
            </a:r>
            <a:endParaRPr lang="en-US" dirty="0"/>
          </a:p>
        </p:txBody>
      </p:sp>
      <p:sp>
        <p:nvSpPr>
          <p:cNvPr id="3" name="Content Placeholder 2"/>
          <p:cNvSpPr>
            <a:spLocks noGrp="1"/>
          </p:cNvSpPr>
          <p:nvPr>
            <p:ph idx="1"/>
          </p:nvPr>
        </p:nvSpPr>
        <p:spPr/>
        <p:txBody>
          <a:bodyPr>
            <a:normAutofit/>
          </a:bodyPr>
          <a:lstStyle/>
          <a:p>
            <a:r>
              <a:rPr lang="en-US" dirty="0" smtClean="0"/>
              <a:t>Topic: environmental, political, or sociological  issues</a:t>
            </a:r>
          </a:p>
          <a:p>
            <a:r>
              <a:rPr lang="en-US" dirty="0" smtClean="0"/>
              <a:t>Task: Students are given a real problem, one that currently troubles a local or the world's population. </a:t>
            </a:r>
          </a:p>
          <a:p>
            <a:r>
              <a:rPr lang="en-US" dirty="0" smtClean="0"/>
              <a:t>E.g. </a:t>
            </a:r>
            <a:r>
              <a:rPr lang="en-US" dirty="0" err="1" smtClean="0"/>
              <a:t>WebQuests</a:t>
            </a:r>
            <a:r>
              <a:rPr lang="en-US" dirty="0" smtClean="0"/>
              <a:t> on polluted rivers, human rights, endangered animals</a:t>
            </a:r>
          </a:p>
          <a:p>
            <a:endParaRPr lang="en-US" dirty="0"/>
          </a:p>
        </p:txBody>
      </p:sp>
      <p:sp>
        <p:nvSpPr>
          <p:cNvPr id="4" name="Action Button: Home 3">
            <a:hlinkClick r:id="rId3" action="ppaction://hlinksldjump" highlightClick="1"/>
          </p:cNvPr>
          <p:cNvSpPr/>
          <p:nvPr/>
        </p:nvSpPr>
        <p:spPr>
          <a:xfrm>
            <a:off x="8001000" y="6019800"/>
            <a:ext cx="838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product</a:t>
            </a:r>
            <a:endParaRPr lang="en-US" dirty="0"/>
          </a:p>
        </p:txBody>
      </p:sp>
      <p:sp>
        <p:nvSpPr>
          <p:cNvPr id="3" name="Content Placeholder 2"/>
          <p:cNvSpPr>
            <a:spLocks noGrp="1"/>
          </p:cNvSpPr>
          <p:nvPr>
            <p:ph idx="1"/>
          </p:nvPr>
        </p:nvSpPr>
        <p:spPr/>
        <p:txBody>
          <a:bodyPr>
            <a:normAutofit/>
          </a:bodyPr>
          <a:lstStyle/>
          <a:p>
            <a:r>
              <a:rPr lang="en-US" dirty="0" smtClean="0"/>
              <a:t>Topic: anything from whales to Bach, to the first printing press</a:t>
            </a:r>
          </a:p>
          <a:p>
            <a:r>
              <a:rPr lang="en-US" dirty="0" smtClean="0"/>
              <a:t>Task: creation of concrete items</a:t>
            </a:r>
          </a:p>
          <a:p>
            <a:r>
              <a:rPr lang="en-US" dirty="0" smtClean="0"/>
              <a:t>E.g. </a:t>
            </a:r>
            <a:r>
              <a:rPr lang="en-US" dirty="0" err="1" smtClean="0"/>
              <a:t>WebQuests</a:t>
            </a:r>
            <a:r>
              <a:rPr lang="en-US" dirty="0" smtClean="0"/>
              <a:t> on images of murals or flower beds, multimedia productions, or menus for multicultural dinners</a:t>
            </a:r>
          </a:p>
          <a:p>
            <a:endParaRPr lang="en-US" dirty="0"/>
          </a:p>
        </p:txBody>
      </p:sp>
      <p:sp>
        <p:nvSpPr>
          <p:cNvPr id="4" name="Action Button: Home 3">
            <a:hlinkClick r:id="rId3" action="ppaction://hlinksldjump" highlightClick="1"/>
          </p:cNvPr>
          <p:cNvSpPr/>
          <p:nvPr/>
        </p:nvSpPr>
        <p:spPr>
          <a:xfrm>
            <a:off x="8001000" y="6019800"/>
            <a:ext cx="838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What is a </a:t>
            </a:r>
            <a:r>
              <a:rPr lang="en-US" b="1" dirty="0" err="1" smtClean="0"/>
              <a:t>WebQuest</a:t>
            </a:r>
            <a:r>
              <a:rPr lang="en-US" b="1" dirty="0" smtClean="0"/>
              <a:t>?</a:t>
            </a:r>
            <a:endParaRPr lang="en-US" dirty="0"/>
          </a:p>
        </p:txBody>
      </p:sp>
      <p:sp>
        <p:nvSpPr>
          <p:cNvPr id="3" name="Content Placeholder 2"/>
          <p:cNvSpPr>
            <a:spLocks noGrp="1"/>
          </p:cNvSpPr>
          <p:nvPr>
            <p:ph idx="1"/>
          </p:nvPr>
        </p:nvSpPr>
        <p:spPr>
          <a:xfrm>
            <a:off x="914400" y="1447800"/>
            <a:ext cx="7772400" cy="4953000"/>
          </a:xfrm>
        </p:spPr>
        <p:txBody>
          <a:bodyPr>
            <a:noAutofit/>
          </a:bodyPr>
          <a:lstStyle/>
          <a:p>
            <a:r>
              <a:rPr lang="en-US" sz="2800" dirty="0" smtClean="0"/>
              <a:t>In 1995, </a:t>
            </a:r>
            <a:r>
              <a:rPr lang="en-US" sz="2800" dirty="0" err="1" smtClean="0"/>
              <a:t>WebQuests</a:t>
            </a:r>
            <a:r>
              <a:rPr lang="en-US" sz="2800" dirty="0" smtClean="0"/>
              <a:t> developed by Bernie Dodge and Tom March at San Diego State University</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Currently, hundreds of </a:t>
            </a:r>
            <a:r>
              <a:rPr lang="en-US" sz="2800" dirty="0" err="1" smtClean="0"/>
              <a:t>WebQuests</a:t>
            </a:r>
            <a:r>
              <a:rPr lang="en-US" sz="2800" dirty="0" smtClean="0"/>
              <a:t> in all subjects and levels</a:t>
            </a:r>
          </a:p>
        </p:txBody>
      </p:sp>
      <p:sp>
        <p:nvSpPr>
          <p:cNvPr id="6" name="Freeform 5"/>
          <p:cNvSpPr/>
          <p:nvPr/>
        </p:nvSpPr>
        <p:spPr>
          <a:xfrm>
            <a:off x="1066801" y="2362199"/>
            <a:ext cx="2240280" cy="3200400"/>
          </a:xfrm>
          <a:custGeom>
            <a:avLst/>
            <a:gdLst>
              <a:gd name="connsiteX0" fmla="*/ 0 w 3200400"/>
              <a:gd name="connsiteY0" fmla="*/ 0 h 2240280"/>
              <a:gd name="connsiteX1" fmla="*/ 2080260 w 3200400"/>
              <a:gd name="connsiteY1" fmla="*/ 0 h 2240280"/>
              <a:gd name="connsiteX2" fmla="*/ 3200400 w 3200400"/>
              <a:gd name="connsiteY2" fmla="*/ 1120140 h 2240280"/>
              <a:gd name="connsiteX3" fmla="*/ 2080260 w 3200400"/>
              <a:gd name="connsiteY3" fmla="*/ 2240280 h 2240280"/>
              <a:gd name="connsiteX4" fmla="*/ 0 w 3200400"/>
              <a:gd name="connsiteY4" fmla="*/ 2240280 h 2240280"/>
              <a:gd name="connsiteX5" fmla="*/ 1120140 w 3200400"/>
              <a:gd name="connsiteY5" fmla="*/ 1120140 h 2240280"/>
              <a:gd name="connsiteX6" fmla="*/ 0 w 3200400"/>
              <a:gd name="connsiteY6" fmla="*/ 0 h 2240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240280">
                <a:moveTo>
                  <a:pt x="3200400" y="0"/>
                </a:moveTo>
                <a:lnTo>
                  <a:pt x="3200400" y="1456182"/>
                </a:lnTo>
                <a:lnTo>
                  <a:pt x="1600200" y="2240280"/>
                </a:lnTo>
                <a:lnTo>
                  <a:pt x="0" y="1456182"/>
                </a:lnTo>
                <a:lnTo>
                  <a:pt x="0" y="0"/>
                </a:lnTo>
                <a:lnTo>
                  <a:pt x="1600200" y="784098"/>
                </a:lnTo>
                <a:lnTo>
                  <a:pt x="320040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210" tIns="1149350" rIns="29210" bIns="1149350" numCol="1" spcCol="1270" anchor="ctr" anchorCtr="0">
            <a:noAutofit/>
          </a:bodyPr>
          <a:lstStyle/>
          <a:p>
            <a:pPr lvl="0" algn="ctr" defTabSz="2044700">
              <a:lnSpc>
                <a:spcPct val="90000"/>
              </a:lnSpc>
              <a:spcBef>
                <a:spcPct val="0"/>
              </a:spcBef>
              <a:spcAft>
                <a:spcPct val="35000"/>
              </a:spcAft>
            </a:pPr>
            <a:r>
              <a:rPr lang="en-US" sz="4600" kern="1200" dirty="0" smtClean="0"/>
              <a:t>  Internet</a:t>
            </a:r>
            <a:endParaRPr lang="en-US" sz="4600" kern="1200" dirty="0"/>
          </a:p>
        </p:txBody>
      </p:sp>
      <p:sp>
        <p:nvSpPr>
          <p:cNvPr id="7" name="Freeform 6"/>
          <p:cNvSpPr/>
          <p:nvPr/>
        </p:nvSpPr>
        <p:spPr>
          <a:xfrm>
            <a:off x="3300041" y="2362200"/>
            <a:ext cx="5455920" cy="2080261"/>
          </a:xfrm>
          <a:custGeom>
            <a:avLst/>
            <a:gdLst>
              <a:gd name="connsiteX0" fmla="*/ 346717 w 2080260"/>
              <a:gd name="connsiteY0" fmla="*/ 0 h 5455919"/>
              <a:gd name="connsiteX1" fmla="*/ 1733543 w 2080260"/>
              <a:gd name="connsiteY1" fmla="*/ 0 h 5455919"/>
              <a:gd name="connsiteX2" fmla="*/ 1978709 w 2080260"/>
              <a:gd name="connsiteY2" fmla="*/ 101551 h 5455919"/>
              <a:gd name="connsiteX3" fmla="*/ 2080260 w 2080260"/>
              <a:gd name="connsiteY3" fmla="*/ 346717 h 5455919"/>
              <a:gd name="connsiteX4" fmla="*/ 2080260 w 2080260"/>
              <a:gd name="connsiteY4" fmla="*/ 5455919 h 5455919"/>
              <a:gd name="connsiteX5" fmla="*/ 2080260 w 2080260"/>
              <a:gd name="connsiteY5" fmla="*/ 5455919 h 5455919"/>
              <a:gd name="connsiteX6" fmla="*/ 2080260 w 2080260"/>
              <a:gd name="connsiteY6" fmla="*/ 5455919 h 5455919"/>
              <a:gd name="connsiteX7" fmla="*/ 0 w 2080260"/>
              <a:gd name="connsiteY7" fmla="*/ 5455919 h 5455919"/>
              <a:gd name="connsiteX8" fmla="*/ 0 w 2080260"/>
              <a:gd name="connsiteY8" fmla="*/ 5455919 h 5455919"/>
              <a:gd name="connsiteX9" fmla="*/ 0 w 2080260"/>
              <a:gd name="connsiteY9" fmla="*/ 5455919 h 5455919"/>
              <a:gd name="connsiteX10" fmla="*/ 0 w 2080260"/>
              <a:gd name="connsiteY10" fmla="*/ 346717 h 5455919"/>
              <a:gd name="connsiteX11" fmla="*/ 101551 w 2080260"/>
              <a:gd name="connsiteY11" fmla="*/ 101551 h 5455919"/>
              <a:gd name="connsiteX12" fmla="*/ 346717 w 2080260"/>
              <a:gd name="connsiteY12" fmla="*/ 0 h 5455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260" h="5455919">
                <a:moveTo>
                  <a:pt x="2080260" y="909339"/>
                </a:moveTo>
                <a:lnTo>
                  <a:pt x="2080260" y="4546580"/>
                </a:lnTo>
                <a:cubicBezTo>
                  <a:pt x="2080260" y="4787751"/>
                  <a:pt x="2066332" y="5019045"/>
                  <a:pt x="2041540" y="5189579"/>
                </a:cubicBezTo>
                <a:cubicBezTo>
                  <a:pt x="2016748" y="5360113"/>
                  <a:pt x="1983123" y="5455918"/>
                  <a:pt x="1948062" y="5455918"/>
                </a:cubicBezTo>
                <a:lnTo>
                  <a:pt x="0" y="5455918"/>
                </a:lnTo>
                <a:lnTo>
                  <a:pt x="0" y="5455918"/>
                </a:lnTo>
                <a:lnTo>
                  <a:pt x="0" y="5455918"/>
                </a:lnTo>
                <a:lnTo>
                  <a:pt x="0" y="1"/>
                </a:lnTo>
                <a:lnTo>
                  <a:pt x="0" y="1"/>
                </a:lnTo>
                <a:lnTo>
                  <a:pt x="0" y="1"/>
                </a:lnTo>
                <a:lnTo>
                  <a:pt x="1948062" y="1"/>
                </a:lnTo>
                <a:cubicBezTo>
                  <a:pt x="1983123" y="1"/>
                  <a:pt x="2016748" y="95806"/>
                  <a:pt x="2041540" y="266340"/>
                </a:cubicBezTo>
                <a:cubicBezTo>
                  <a:pt x="2066332" y="436874"/>
                  <a:pt x="2080260" y="668168"/>
                  <a:pt x="2080260" y="909339"/>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6249" tIns="119965" rIns="119965" bIns="119966"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scaffolding</a:t>
            </a:r>
            <a:endParaRPr lang="en-US" sz="2900" kern="1200" dirty="0"/>
          </a:p>
          <a:p>
            <a:pPr marL="285750" lvl="1" indent="-285750" algn="l" defTabSz="1289050">
              <a:lnSpc>
                <a:spcPct val="90000"/>
              </a:lnSpc>
              <a:spcBef>
                <a:spcPct val="0"/>
              </a:spcBef>
              <a:spcAft>
                <a:spcPct val="15000"/>
              </a:spcAft>
              <a:buChar char="••"/>
            </a:pPr>
            <a:r>
              <a:rPr lang="en-US" sz="2900" kern="1200" dirty="0" smtClean="0"/>
              <a:t>authentic learning</a:t>
            </a:r>
          </a:p>
          <a:p>
            <a:pPr marL="285750" lvl="1" indent="-285750" algn="l" defTabSz="1289050">
              <a:lnSpc>
                <a:spcPct val="90000"/>
              </a:lnSpc>
              <a:spcBef>
                <a:spcPct val="0"/>
              </a:spcBef>
              <a:spcAft>
                <a:spcPct val="15000"/>
              </a:spcAft>
              <a:buChar char="••"/>
            </a:pPr>
            <a:r>
              <a:rPr lang="en-US" sz="2900" kern="1200" dirty="0" smtClean="0"/>
              <a:t>critical thinking</a:t>
            </a:r>
          </a:p>
          <a:p>
            <a:pPr marL="285750" lvl="1" indent="-285750" algn="l" defTabSz="1289050">
              <a:lnSpc>
                <a:spcPct val="90000"/>
              </a:lnSpc>
              <a:spcBef>
                <a:spcPct val="0"/>
              </a:spcBef>
              <a:spcAft>
                <a:spcPct val="15000"/>
              </a:spcAft>
              <a:buChar char="••"/>
            </a:pPr>
            <a:r>
              <a:rPr lang="en-US" sz="2900" kern="1200" dirty="0" smtClean="0"/>
              <a:t>cooperation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dirty="0" smtClean="0"/>
              <a:t>Dealing with life's realities</a:t>
            </a:r>
            <a:endParaRPr lang="en-US" dirty="0"/>
          </a:p>
        </p:txBody>
      </p:sp>
      <p:sp>
        <p:nvSpPr>
          <p:cNvPr id="3" name="Content Placeholder 2"/>
          <p:cNvSpPr>
            <a:spLocks noGrp="1"/>
          </p:cNvSpPr>
          <p:nvPr>
            <p:ph idx="1"/>
          </p:nvPr>
        </p:nvSpPr>
        <p:spPr/>
        <p:txBody>
          <a:bodyPr>
            <a:normAutofit/>
          </a:bodyPr>
          <a:lstStyle/>
          <a:p>
            <a:r>
              <a:rPr lang="en-US" dirty="0" smtClean="0"/>
              <a:t>Task: something a student might actually encounter</a:t>
            </a:r>
          </a:p>
          <a:p>
            <a:r>
              <a:rPr lang="en-US" dirty="0" smtClean="0"/>
              <a:t>Resources: online employment pages, airline schedules, and money-exchange charts</a:t>
            </a:r>
          </a:p>
          <a:p>
            <a:r>
              <a:rPr lang="en-US" dirty="0" smtClean="0"/>
              <a:t>E.g. </a:t>
            </a:r>
            <a:r>
              <a:rPr lang="en-US" dirty="0" err="1" smtClean="0"/>
              <a:t>WebQuests</a:t>
            </a:r>
            <a:r>
              <a:rPr lang="en-US" dirty="0" smtClean="0"/>
              <a:t> on finding a job, buying a car, traveling to another city or country</a:t>
            </a:r>
          </a:p>
          <a:p>
            <a:endParaRPr lang="en-US" dirty="0" smtClean="0"/>
          </a:p>
        </p:txBody>
      </p:sp>
      <p:sp>
        <p:nvSpPr>
          <p:cNvPr id="4" name="Action Button: Home 3">
            <a:hlinkClick r:id="rId2" action="ppaction://hlinksldjump" highlightClick="1"/>
          </p:cNvPr>
          <p:cNvSpPr/>
          <p:nvPr/>
        </p:nvSpPr>
        <p:spPr>
          <a:xfrm>
            <a:off x="8001000" y="6019800"/>
            <a:ext cx="838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Sparking the imagination</a:t>
            </a:r>
            <a:endParaRPr lang="en-US" dirty="0"/>
          </a:p>
        </p:txBody>
      </p:sp>
      <p:sp>
        <p:nvSpPr>
          <p:cNvPr id="3" name="Content Placeholder 2"/>
          <p:cNvSpPr>
            <a:spLocks noGrp="1"/>
          </p:cNvSpPr>
          <p:nvPr>
            <p:ph idx="1"/>
          </p:nvPr>
        </p:nvSpPr>
        <p:spPr/>
        <p:txBody>
          <a:bodyPr/>
          <a:lstStyle/>
          <a:p>
            <a:r>
              <a:rPr lang="en-US" dirty="0" smtClean="0"/>
              <a:t>Topic: a trip through outer space, a journey back in time, a visit to the ocean's bottom, or a journey through the human body </a:t>
            </a:r>
          </a:p>
          <a:p>
            <a:r>
              <a:rPr lang="en-US" dirty="0" smtClean="0"/>
              <a:t>Students might be given superpowers such as the ability to fly or to become invisible. They may have time machines or submarines</a:t>
            </a:r>
          </a:p>
        </p:txBody>
      </p:sp>
      <p:sp>
        <p:nvSpPr>
          <p:cNvPr id="4" name="Action Button: Home 3">
            <a:hlinkClick r:id="rId3" action="ppaction://hlinksldjump" highlightClick="1"/>
          </p:cNvPr>
          <p:cNvSpPr/>
          <p:nvPr/>
        </p:nvSpPr>
        <p:spPr>
          <a:xfrm>
            <a:off x="8001000" y="6019800"/>
            <a:ext cx="838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What is a </a:t>
            </a:r>
            <a:r>
              <a:rPr lang="en-US" b="1" dirty="0" err="1" smtClean="0"/>
              <a:t>WebQuest</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WebQuest</a:t>
            </a:r>
            <a:r>
              <a:rPr lang="en-US" dirty="0" smtClean="0"/>
              <a:t> is “an inquiry-oriented activity in which some or all of the information that students interact with comes from resources on the Internet.”</a:t>
            </a:r>
          </a:p>
          <a:p>
            <a:pPr algn="r">
              <a:buNone/>
            </a:pPr>
            <a:r>
              <a:rPr lang="en-US" dirty="0" smtClean="0"/>
              <a:t>(Schrock, 1996)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What is a </a:t>
            </a:r>
            <a:r>
              <a:rPr lang="en-US" b="1" dirty="0" err="1" smtClean="0"/>
              <a:t>WebQuest</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200" dirty="0" smtClean="0"/>
              <a:t>Types of </a:t>
            </a:r>
            <a:r>
              <a:rPr lang="en-US" sz="3200" dirty="0" err="1" smtClean="0"/>
              <a:t>WebQuests</a:t>
            </a:r>
            <a:r>
              <a:rPr lang="en-US" sz="3200" dirty="0" smtClean="0"/>
              <a:t>: </a:t>
            </a:r>
          </a:p>
          <a:p>
            <a:pPr lvl="1"/>
            <a:r>
              <a:rPr lang="en-US" sz="2800" dirty="0" smtClean="0"/>
              <a:t>long-term </a:t>
            </a:r>
          </a:p>
          <a:p>
            <a:pPr lvl="1"/>
            <a:r>
              <a:rPr lang="en-US" sz="2800" dirty="0" smtClean="0"/>
              <a:t>short-term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 first </a:t>
            </a:r>
            <a:r>
              <a:rPr lang="en-US" b="1" dirty="0" err="1" smtClean="0"/>
              <a:t>WebQuest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1995: Bernie Dodge and Tom March of San Diego State University</a:t>
            </a:r>
          </a:p>
          <a:p>
            <a:r>
              <a:rPr lang="en-US" dirty="0" smtClean="0"/>
              <a:t>A </a:t>
            </a:r>
            <a:r>
              <a:rPr lang="en-US" dirty="0" err="1" smtClean="0"/>
              <a:t>WebQuest</a:t>
            </a:r>
            <a:r>
              <a:rPr lang="en-US" dirty="0" smtClean="0"/>
              <a:t> generally consists of these following attributes: </a:t>
            </a:r>
          </a:p>
          <a:p>
            <a:pPr lvl="1"/>
            <a:r>
              <a:rPr lang="en-US" dirty="0" smtClean="0"/>
              <a:t>Introduction</a:t>
            </a:r>
          </a:p>
          <a:p>
            <a:pPr lvl="1"/>
            <a:r>
              <a:rPr lang="en-US" dirty="0" smtClean="0"/>
              <a:t>Task</a:t>
            </a:r>
          </a:p>
          <a:p>
            <a:pPr lvl="1"/>
            <a:r>
              <a:rPr lang="en-US" dirty="0" smtClean="0"/>
              <a:t>Process</a:t>
            </a:r>
          </a:p>
          <a:p>
            <a:pPr lvl="1"/>
            <a:r>
              <a:rPr lang="en-US" dirty="0" smtClean="0"/>
              <a:t>Evaluation</a:t>
            </a:r>
          </a:p>
          <a:p>
            <a:pPr lvl="1"/>
            <a:r>
              <a:rPr lang="en-US" dirty="0" smtClean="0"/>
              <a:t>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b="1" dirty="0" smtClean="0"/>
              <a:t>3. Why is </a:t>
            </a:r>
            <a:r>
              <a:rPr lang="en-US" b="1" dirty="0" err="1" smtClean="0"/>
              <a:t>WebQuest</a:t>
            </a:r>
            <a:r>
              <a:rPr lang="en-US" b="1" dirty="0" smtClean="0"/>
              <a:t> a Student-centered method?</a:t>
            </a:r>
            <a:endParaRPr lang="en-US" dirty="0"/>
          </a:p>
        </p:txBody>
      </p:sp>
      <p:sp>
        <p:nvSpPr>
          <p:cNvPr id="3" name="Content Placeholder 2"/>
          <p:cNvSpPr>
            <a:spLocks noGrp="1"/>
          </p:cNvSpPr>
          <p:nvPr>
            <p:ph idx="1"/>
          </p:nvPr>
        </p:nvSpPr>
        <p:spPr/>
        <p:txBody>
          <a:bodyPr>
            <a:normAutofit/>
          </a:bodyPr>
          <a:lstStyle/>
          <a:p>
            <a:r>
              <a:rPr lang="en-US" dirty="0" smtClean="0"/>
              <a:t>What is </a:t>
            </a:r>
            <a:r>
              <a:rPr lang="en-US" b="1" dirty="0" smtClean="0"/>
              <a:t>Student-centered method?</a:t>
            </a:r>
            <a:endParaRPr lang="en-US" dirty="0" smtClean="0"/>
          </a:p>
          <a:p>
            <a:endParaRPr lang="en-US" dirty="0" smtClean="0"/>
          </a:p>
          <a:p>
            <a:r>
              <a:rPr lang="en-US" dirty="0" smtClean="0"/>
              <a:t>Chart 1. Teacher-centered vs. Learner-centered paradigms (Allen, 2004) </a:t>
            </a:r>
          </a:p>
          <a:p>
            <a:endParaRPr lang="en-US" dirty="0" smtClean="0"/>
          </a:p>
          <a:p>
            <a:r>
              <a:rPr lang="en-US" dirty="0" smtClean="0"/>
              <a:t>Chart 2. Comparison of Teacher-centered and Learner-centered paradigms (</a:t>
            </a:r>
            <a:r>
              <a:rPr lang="en-US" dirty="0" err="1" smtClean="0"/>
              <a:t>Huba</a:t>
            </a:r>
            <a:r>
              <a:rPr lang="en-US" dirty="0" smtClean="0"/>
              <a:t> and Freed,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0"/>
          <a:ext cx="9143999" cy="9244584"/>
        </p:xfrm>
        <a:graphic>
          <a:graphicData uri="http://schemas.openxmlformats.org/drawingml/2006/table">
            <a:tbl>
              <a:tblPr firstRow="1" bandRow="1">
                <a:tableStyleId>{21E4AEA4-8DFA-4A89-87EB-49C32662AFE0}</a:tableStyleId>
              </a:tblPr>
              <a:tblGrid>
                <a:gridCol w="1279064"/>
                <a:gridCol w="2911936"/>
                <a:gridCol w="4952999"/>
              </a:tblGrid>
              <a:tr h="370840">
                <a:tc gridSpan="3">
                  <a:txBody>
                    <a:bodyPr/>
                    <a:lstStyle/>
                    <a:p>
                      <a:pPr marL="0" marR="0" algn="ctr">
                        <a:lnSpc>
                          <a:spcPct val="115000"/>
                        </a:lnSpc>
                        <a:spcBef>
                          <a:spcPts val="0"/>
                        </a:spcBef>
                        <a:spcAft>
                          <a:spcPts val="0"/>
                        </a:spcAft>
                      </a:pPr>
                      <a:r>
                        <a:rPr lang="en-US" sz="2000" dirty="0"/>
                        <a:t>TEACHING-CENTERED versus LEARNING-CENTERED instruction</a:t>
                      </a:r>
                      <a:endParaRPr lang="en-US" sz="2000" dirty="0">
                        <a:latin typeface="Calibri"/>
                        <a:ea typeface="DejaVu Sans"/>
                        <a:cs typeface="Calibri"/>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marL="0" marR="0" algn="ctr">
                        <a:lnSpc>
                          <a:spcPct val="115000"/>
                        </a:lnSpc>
                        <a:spcBef>
                          <a:spcPts val="0"/>
                        </a:spcBef>
                        <a:spcAft>
                          <a:spcPts val="0"/>
                        </a:spcAft>
                      </a:pPr>
                      <a:r>
                        <a:rPr lang="en-US" sz="2000" dirty="0"/>
                        <a:t>Concept</a:t>
                      </a:r>
                      <a:endParaRPr lang="en-US" sz="2000" dirty="0">
                        <a:latin typeface="Calibri"/>
                        <a:ea typeface="DejaVu Sans"/>
                        <a:cs typeface="Calibri"/>
                      </a:endParaRPr>
                    </a:p>
                  </a:txBody>
                  <a:tcPr marL="68580" marR="68580" marT="0" marB="0"/>
                </a:tc>
                <a:tc>
                  <a:txBody>
                    <a:bodyPr/>
                    <a:lstStyle/>
                    <a:p>
                      <a:pPr marL="0" marR="0" algn="ctr">
                        <a:lnSpc>
                          <a:spcPct val="115000"/>
                        </a:lnSpc>
                        <a:spcBef>
                          <a:spcPts val="0"/>
                        </a:spcBef>
                        <a:spcAft>
                          <a:spcPts val="0"/>
                        </a:spcAft>
                      </a:pPr>
                      <a:r>
                        <a:rPr lang="en-US" sz="2000" dirty="0"/>
                        <a:t>Teacher-Centered</a:t>
                      </a:r>
                      <a:endParaRPr lang="en-US" sz="2000" dirty="0">
                        <a:latin typeface="Calibri"/>
                        <a:ea typeface="DejaVu Sans"/>
                        <a:cs typeface="Calibri"/>
                      </a:endParaRPr>
                    </a:p>
                  </a:txBody>
                  <a:tcPr marL="68580" marR="68580" marT="0" marB="0"/>
                </a:tc>
                <a:tc>
                  <a:txBody>
                    <a:bodyPr/>
                    <a:lstStyle/>
                    <a:p>
                      <a:pPr marL="0" marR="0" algn="ctr">
                        <a:lnSpc>
                          <a:spcPct val="115000"/>
                        </a:lnSpc>
                        <a:spcBef>
                          <a:spcPts val="0"/>
                        </a:spcBef>
                        <a:spcAft>
                          <a:spcPts val="0"/>
                        </a:spcAft>
                      </a:pPr>
                      <a:r>
                        <a:rPr lang="en-US" sz="2000" dirty="0"/>
                        <a:t>Learner-Centered</a:t>
                      </a:r>
                      <a:endParaRPr lang="en-US" sz="20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Teaching goals</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Cover the discipline</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Students learn:</a:t>
                      </a:r>
                    </a:p>
                    <a:p>
                      <a:pPr marL="0" marR="0" algn="l">
                        <a:lnSpc>
                          <a:spcPct val="115000"/>
                        </a:lnSpc>
                        <a:spcBef>
                          <a:spcPts val="0"/>
                        </a:spcBef>
                        <a:spcAft>
                          <a:spcPts val="0"/>
                        </a:spcAft>
                      </a:pPr>
                      <a:r>
                        <a:rPr lang="en-US" sz="1600" dirty="0"/>
                        <a:t>o How to use the discipline</a:t>
                      </a:r>
                    </a:p>
                    <a:p>
                      <a:pPr marL="0" marR="0" algn="l">
                        <a:lnSpc>
                          <a:spcPct val="115000"/>
                        </a:lnSpc>
                        <a:spcBef>
                          <a:spcPts val="0"/>
                        </a:spcBef>
                        <a:spcAft>
                          <a:spcPts val="0"/>
                        </a:spcAft>
                      </a:pPr>
                      <a:r>
                        <a:rPr lang="en-US" sz="1600" dirty="0"/>
                        <a:t>o How to integrate disciplines to solve complex problems</a:t>
                      </a:r>
                    </a:p>
                    <a:p>
                      <a:pPr marL="0" marR="0" algn="l">
                        <a:lnSpc>
                          <a:spcPct val="115000"/>
                        </a:lnSpc>
                        <a:spcBef>
                          <a:spcPts val="0"/>
                        </a:spcBef>
                        <a:spcAft>
                          <a:spcPts val="0"/>
                        </a:spcAft>
                      </a:pPr>
                      <a:r>
                        <a:rPr lang="en-US" sz="1600" dirty="0"/>
                        <a:t>o An array of core learning objectives such as communication and information, literacy skills</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How students learn </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Listening</a:t>
                      </a:r>
                    </a:p>
                    <a:p>
                      <a:pPr marL="0" marR="0" algn="l">
                        <a:lnSpc>
                          <a:spcPct val="115000"/>
                        </a:lnSpc>
                        <a:spcBef>
                          <a:spcPts val="0"/>
                        </a:spcBef>
                        <a:spcAft>
                          <a:spcPts val="0"/>
                        </a:spcAft>
                      </a:pPr>
                      <a:r>
                        <a:rPr lang="en-US" sz="1600" dirty="0"/>
                        <a:t>• Reading</a:t>
                      </a:r>
                    </a:p>
                    <a:p>
                      <a:pPr marL="0" marR="0" algn="l">
                        <a:lnSpc>
                          <a:spcPct val="115000"/>
                        </a:lnSpc>
                        <a:spcBef>
                          <a:spcPts val="0"/>
                        </a:spcBef>
                        <a:spcAft>
                          <a:spcPts val="0"/>
                        </a:spcAft>
                      </a:pPr>
                      <a:r>
                        <a:rPr lang="en-US" sz="1600" dirty="0"/>
                        <a:t>• Independent learning, often in competition for grades </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Students construct knowledge by integrating new learning into what they already know </a:t>
                      </a:r>
                    </a:p>
                    <a:p>
                      <a:pPr marL="0" marR="0" algn="l">
                        <a:lnSpc>
                          <a:spcPct val="115000"/>
                        </a:lnSpc>
                        <a:spcBef>
                          <a:spcPts val="0"/>
                        </a:spcBef>
                        <a:spcAft>
                          <a:spcPts val="0"/>
                        </a:spcAft>
                      </a:pPr>
                      <a:r>
                        <a:rPr lang="en-US" sz="1600" dirty="0"/>
                        <a:t>• Learning is viewed as a cognitive and social act </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Pedagogy</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Based on delivery of information</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 Based on engagement of students </a:t>
                      </a:r>
                      <a:endParaRPr lang="en-US" sz="160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Course delivery</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 Lecture </a:t>
                      </a:r>
                    </a:p>
                    <a:p>
                      <a:pPr marL="0" marR="0" algn="l">
                        <a:lnSpc>
                          <a:spcPct val="115000"/>
                        </a:lnSpc>
                        <a:spcBef>
                          <a:spcPts val="0"/>
                        </a:spcBef>
                        <a:spcAft>
                          <a:spcPts val="0"/>
                        </a:spcAft>
                      </a:pPr>
                      <a:r>
                        <a:rPr lang="en-US" sz="1600"/>
                        <a:t>• Assignments and exams for summative purposes </a:t>
                      </a:r>
                      <a:endParaRPr lang="en-US" sz="16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Active learning</a:t>
                      </a:r>
                    </a:p>
                    <a:p>
                      <a:pPr marL="0" marR="0" algn="l">
                        <a:lnSpc>
                          <a:spcPct val="115000"/>
                        </a:lnSpc>
                        <a:spcBef>
                          <a:spcPts val="0"/>
                        </a:spcBef>
                        <a:spcAft>
                          <a:spcPts val="0"/>
                        </a:spcAft>
                      </a:pPr>
                      <a:r>
                        <a:rPr lang="en-US" sz="1600" dirty="0"/>
                        <a:t>• Assignments for formative purposes</a:t>
                      </a:r>
                    </a:p>
                    <a:p>
                      <a:pPr marL="0" marR="0" algn="l">
                        <a:lnSpc>
                          <a:spcPct val="115000"/>
                        </a:lnSpc>
                        <a:spcBef>
                          <a:spcPts val="0"/>
                        </a:spcBef>
                        <a:spcAft>
                          <a:spcPts val="0"/>
                        </a:spcAft>
                      </a:pPr>
                      <a:r>
                        <a:rPr lang="en-US" sz="1600" dirty="0"/>
                        <a:t>• Collaborative learning</a:t>
                      </a:r>
                    </a:p>
                    <a:p>
                      <a:pPr marL="0" marR="0" algn="l">
                        <a:lnSpc>
                          <a:spcPct val="115000"/>
                        </a:lnSpc>
                        <a:spcBef>
                          <a:spcPts val="0"/>
                        </a:spcBef>
                        <a:spcAft>
                          <a:spcPts val="0"/>
                        </a:spcAft>
                      </a:pPr>
                      <a:r>
                        <a:rPr lang="en-US" sz="1600" dirty="0"/>
                        <a:t>• Community service learning</a:t>
                      </a:r>
                    </a:p>
                    <a:p>
                      <a:pPr marL="0" marR="0" algn="l">
                        <a:lnSpc>
                          <a:spcPct val="115000"/>
                        </a:lnSpc>
                        <a:spcBef>
                          <a:spcPts val="0"/>
                        </a:spcBef>
                        <a:spcAft>
                          <a:spcPts val="0"/>
                        </a:spcAft>
                      </a:pPr>
                      <a:r>
                        <a:rPr lang="en-US" sz="1600" dirty="0"/>
                        <a:t>• Cooperative learning</a:t>
                      </a:r>
                    </a:p>
                    <a:p>
                      <a:pPr marL="0" marR="0" algn="l">
                        <a:lnSpc>
                          <a:spcPct val="115000"/>
                        </a:lnSpc>
                        <a:spcBef>
                          <a:spcPts val="0"/>
                        </a:spcBef>
                        <a:spcAft>
                          <a:spcPts val="0"/>
                        </a:spcAft>
                      </a:pPr>
                      <a:r>
                        <a:rPr lang="en-US" sz="1600" dirty="0"/>
                        <a:t>• Online, asynchronous, self-directed learning</a:t>
                      </a:r>
                    </a:p>
                    <a:p>
                      <a:pPr marL="0" marR="0" algn="l">
                        <a:lnSpc>
                          <a:spcPct val="115000"/>
                        </a:lnSpc>
                        <a:spcBef>
                          <a:spcPts val="0"/>
                        </a:spcBef>
                        <a:spcAft>
                          <a:spcPts val="0"/>
                        </a:spcAft>
                      </a:pPr>
                      <a:r>
                        <a:rPr lang="en-US" sz="1600" dirty="0"/>
                        <a:t>• Problem-based learning</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Effective teaching</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Teach (present information) well and those who can will learn</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Engage students in their learning</a:t>
                      </a:r>
                    </a:p>
                    <a:p>
                      <a:pPr marL="0" marR="0" algn="l">
                        <a:lnSpc>
                          <a:spcPct val="115000"/>
                        </a:lnSpc>
                        <a:spcBef>
                          <a:spcPts val="0"/>
                        </a:spcBef>
                        <a:spcAft>
                          <a:spcPts val="0"/>
                        </a:spcAft>
                      </a:pPr>
                      <a:r>
                        <a:rPr lang="en-US" sz="1600" dirty="0"/>
                        <a:t>• Help all students master learning objectives</a:t>
                      </a:r>
                    </a:p>
                    <a:p>
                      <a:pPr marL="0" marR="0" algn="l">
                        <a:lnSpc>
                          <a:spcPct val="115000"/>
                        </a:lnSpc>
                        <a:spcBef>
                          <a:spcPts val="0"/>
                        </a:spcBef>
                        <a:spcAft>
                          <a:spcPts val="0"/>
                        </a:spcAft>
                      </a:pPr>
                      <a:r>
                        <a:rPr lang="en-US" sz="1600" dirty="0"/>
                        <a:t>• Use classroom assessment to improve courses </a:t>
                      </a:r>
                    </a:p>
                    <a:p>
                      <a:pPr marL="0" marR="0" algn="l">
                        <a:lnSpc>
                          <a:spcPct val="115000"/>
                        </a:lnSpc>
                        <a:spcBef>
                          <a:spcPts val="0"/>
                        </a:spcBef>
                        <a:spcAft>
                          <a:spcPts val="0"/>
                        </a:spcAft>
                      </a:pPr>
                      <a:r>
                        <a:rPr lang="en-US" sz="1600" dirty="0"/>
                        <a:t>• Use program assessment to improve programs</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Organization of the curriculum</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Courses in catalog</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Cohesive program with systematically created opportunities to synthesize, practice, and develop increasingly complex ideas, skills, and values </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Course structure</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Faculty cover topics</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Students master learning objectives</a:t>
                      </a:r>
                      <a:endParaRPr lang="en-US" sz="1600" dirty="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Course grading</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 Faculty as gatekeepers</a:t>
                      </a:r>
                    </a:p>
                    <a:p>
                      <a:pPr marL="0" marR="0" algn="l">
                        <a:lnSpc>
                          <a:spcPct val="115000"/>
                        </a:lnSpc>
                        <a:spcBef>
                          <a:spcPts val="0"/>
                        </a:spcBef>
                        <a:spcAft>
                          <a:spcPts val="0"/>
                        </a:spcAft>
                      </a:pPr>
                      <a:r>
                        <a:rPr lang="en-US" sz="1600"/>
                        <a:t>• Normal distribution expected </a:t>
                      </a:r>
                      <a:endParaRPr lang="en-US" sz="160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a:t>• Grades indicate mastery of learning objectives </a:t>
                      </a:r>
                      <a:endParaRPr lang="en-US" sz="1600">
                        <a:latin typeface="Calibri"/>
                        <a:ea typeface="DejaVu Sans"/>
                        <a:cs typeface="Calibri"/>
                      </a:endParaRPr>
                    </a:p>
                  </a:txBody>
                  <a:tcPr marL="68580" marR="68580" marT="0" marB="0"/>
                </a:tc>
              </a:tr>
              <a:tr h="370840">
                <a:tc>
                  <a:txBody>
                    <a:bodyPr/>
                    <a:lstStyle/>
                    <a:p>
                      <a:pPr marL="0" marR="0" algn="l">
                        <a:lnSpc>
                          <a:spcPct val="115000"/>
                        </a:lnSpc>
                        <a:spcBef>
                          <a:spcPts val="0"/>
                        </a:spcBef>
                        <a:spcAft>
                          <a:spcPts val="0"/>
                        </a:spcAft>
                      </a:pPr>
                      <a:r>
                        <a:rPr lang="en-US" sz="1600" dirty="0"/>
                        <a:t>Faculty role</a:t>
                      </a:r>
                      <a:endParaRPr lang="en-US" sz="1600" i="1"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Sage on the stage</a:t>
                      </a:r>
                      <a:endParaRPr lang="en-US" sz="1600" dirty="0">
                        <a:latin typeface="Calibri"/>
                        <a:ea typeface="DejaVu Sans"/>
                        <a:cs typeface="Calibri"/>
                      </a:endParaRPr>
                    </a:p>
                  </a:txBody>
                  <a:tcPr marL="68580" marR="68580" marT="0" marB="0"/>
                </a:tc>
                <a:tc>
                  <a:txBody>
                    <a:bodyPr/>
                    <a:lstStyle/>
                    <a:p>
                      <a:pPr marL="0" marR="0" algn="l">
                        <a:lnSpc>
                          <a:spcPct val="115000"/>
                        </a:lnSpc>
                        <a:spcBef>
                          <a:spcPts val="0"/>
                        </a:spcBef>
                        <a:spcAft>
                          <a:spcPts val="0"/>
                        </a:spcAft>
                      </a:pPr>
                      <a:r>
                        <a:rPr lang="en-US" sz="1600" dirty="0"/>
                        <a:t>• Designer of learning environments </a:t>
                      </a:r>
                      <a:endParaRPr lang="en-US" sz="1600" dirty="0">
                        <a:latin typeface="Calibri"/>
                        <a:ea typeface="DejaVu Sans"/>
                        <a:cs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567</TotalTime>
  <Words>2628</Words>
  <Application>Microsoft Office PowerPoint</Application>
  <PresentationFormat>On-screen Show (4:3)</PresentationFormat>
  <Paragraphs>356</Paragraphs>
  <Slides>41</Slides>
  <Notes>18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Metro</vt:lpstr>
      <vt:lpstr>WEBQUEST  A STUDENT-CENTERED METHOD  </vt:lpstr>
      <vt:lpstr>Contents</vt:lpstr>
      <vt:lpstr>Slide 3</vt:lpstr>
      <vt:lpstr>1. What is a WebQuest?</vt:lpstr>
      <vt:lpstr>1. What is a WebQuest? </vt:lpstr>
      <vt:lpstr>1. What is a WebQuest? </vt:lpstr>
      <vt:lpstr>2. The first WebQuest </vt:lpstr>
      <vt:lpstr>3. Why is WebQuest a Student-centered method?</vt:lpstr>
      <vt:lpstr>Slide 9</vt:lpstr>
      <vt:lpstr>Slide 10</vt:lpstr>
      <vt:lpstr>3. Why is WebQuest a Student-centered method?</vt:lpstr>
      <vt:lpstr>3. Why is WebQuest a Student-centered method?</vt:lpstr>
      <vt:lpstr>3. Why is WebQuest a Student-centered method?</vt:lpstr>
      <vt:lpstr>4. Critical attributes  </vt:lpstr>
      <vt:lpstr>4.1. Introduction</vt:lpstr>
      <vt:lpstr>4.2. Task</vt:lpstr>
      <vt:lpstr>4.3. Process</vt:lpstr>
      <vt:lpstr>4.3. Process</vt:lpstr>
      <vt:lpstr>4.4. Evaluation</vt:lpstr>
      <vt:lpstr>4.5. Conclusion</vt:lpstr>
      <vt:lpstr>5. Useful advice (Benjamin, 2003)</vt:lpstr>
      <vt:lpstr>5. Useful advice (Benjamin, 2003)</vt:lpstr>
      <vt:lpstr>5. Useful advice (Benjamin, 2003)</vt:lpstr>
      <vt:lpstr>5. Useful advice (Dodge, 2001)</vt:lpstr>
      <vt:lpstr>6. Writing your own WebQuest</vt:lpstr>
      <vt:lpstr>6. Writing your own WebQuest</vt:lpstr>
      <vt:lpstr>6. Writing your own WebQuest</vt:lpstr>
      <vt:lpstr>6. Writing your own WebQuest</vt:lpstr>
      <vt:lpstr>7. Conclusion</vt:lpstr>
      <vt:lpstr>References</vt:lpstr>
      <vt:lpstr>References</vt:lpstr>
      <vt:lpstr>References</vt:lpstr>
      <vt:lpstr>References</vt:lpstr>
      <vt:lpstr>Thanks for your attention!</vt:lpstr>
      <vt:lpstr>2. Why is WebQuest a Student-centered method?</vt:lpstr>
      <vt:lpstr>2. Why is WebQuest a Student-centered method?</vt:lpstr>
      <vt:lpstr>Evaluating history</vt:lpstr>
      <vt:lpstr>Bringing contemporary world problems into the classroom</vt:lpstr>
      <vt:lpstr>Creating a product</vt:lpstr>
      <vt:lpstr>Dealing with life's realities</vt:lpstr>
      <vt:lpstr>Sparking the imagination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Viet Ha</dc:creator>
  <cp:lastModifiedBy>Viet Ha</cp:lastModifiedBy>
  <cp:revision>65</cp:revision>
  <dcterms:created xsi:type="dcterms:W3CDTF">2006-08-16T00:00:00Z</dcterms:created>
  <dcterms:modified xsi:type="dcterms:W3CDTF">2013-07-18T17:26:25Z</dcterms:modified>
</cp:coreProperties>
</file>