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65" r:id="rId4"/>
    <p:sldId id="278" r:id="rId5"/>
    <p:sldId id="266" r:id="rId6"/>
    <p:sldId id="267" r:id="rId7"/>
    <p:sldId id="268" r:id="rId8"/>
    <p:sldId id="269" r:id="rId9"/>
    <p:sldId id="280" r:id="rId10"/>
    <p:sldId id="270" r:id="rId11"/>
    <p:sldId id="290" r:id="rId12"/>
    <p:sldId id="291" r:id="rId13"/>
    <p:sldId id="271" r:id="rId14"/>
    <p:sldId id="283" r:id="rId15"/>
    <p:sldId id="284" r:id="rId16"/>
    <p:sldId id="285" r:id="rId17"/>
    <p:sldId id="286" r:id="rId18"/>
    <p:sldId id="272" r:id="rId19"/>
    <p:sldId id="257" r:id="rId20"/>
    <p:sldId id="258" r:id="rId21"/>
    <p:sldId id="279" r:id="rId22"/>
    <p:sldId id="282" r:id="rId23"/>
    <p:sldId id="259" r:id="rId24"/>
    <p:sldId id="288" r:id="rId25"/>
    <p:sldId id="273" r:id="rId26"/>
    <p:sldId id="274" r:id="rId27"/>
    <p:sldId id="275" r:id="rId28"/>
    <p:sldId id="289" r:id="rId29"/>
    <p:sldId id="261" r:id="rId30"/>
    <p:sldId id="276" r:id="rId31"/>
    <p:sldId id="26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3" autoAdjust="0"/>
    <p:restoredTop sz="94660"/>
  </p:normalViewPr>
  <p:slideViewPr>
    <p:cSldViewPr>
      <p:cViewPr>
        <p:scale>
          <a:sx n="74" d="100"/>
          <a:sy n="74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8720E8-AE95-44AA-8CE6-D7030E0BC0D4}" type="datetimeFigureOut">
              <a:rPr lang="en-AU" smtClean="0"/>
              <a:t>21/08/2013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85E262-364D-4EC6-B0D4-4495AFABA101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English language learning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:</a:t>
            </a:r>
            <a:endParaRPr lang="en-A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 focus on </a:t>
            </a:r>
            <a:r>
              <a:rPr lang="en-US" dirty="0" smtClean="0">
                <a:solidFill>
                  <a:srgbClr val="FF0000"/>
                </a:solidFill>
              </a:rPr>
              <a:t>oral interaction for primary </a:t>
            </a:r>
            <a:r>
              <a:rPr lang="en-US" dirty="0">
                <a:solidFill>
                  <a:srgbClr val="FF0000"/>
                </a:solidFill>
              </a:rPr>
              <a:t>school aged </a:t>
            </a:r>
            <a:r>
              <a:rPr lang="en-US" dirty="0" smtClean="0">
                <a:solidFill>
                  <a:srgbClr val="FF0000"/>
                </a:solidFill>
              </a:rPr>
              <a:t>leaners</a:t>
            </a:r>
          </a:p>
          <a:p>
            <a:endParaRPr lang="en-US" dirty="0"/>
          </a:p>
          <a:p>
            <a:r>
              <a:rPr lang="en-US" dirty="0" smtClean="0"/>
              <a:t>Rhonda Oliver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18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Oral interaction in the classroom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2600" dirty="0" smtClean="0"/>
              <a:t>Oral interaction can occur in the classroom such as when: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Teachers </a:t>
            </a:r>
            <a:r>
              <a:rPr lang="en-US" sz="2600" dirty="0"/>
              <a:t>and students are </a:t>
            </a:r>
            <a:r>
              <a:rPr lang="en-US" sz="2600" dirty="0">
                <a:solidFill>
                  <a:srgbClr val="FF0000"/>
                </a:solidFill>
              </a:rPr>
              <a:t>discussing</a:t>
            </a:r>
            <a:r>
              <a:rPr lang="en-US" sz="2600" dirty="0"/>
              <a:t> aspects of a lesson; 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/>
              <a:t>S</a:t>
            </a:r>
            <a:r>
              <a:rPr lang="en-US" sz="2600" dirty="0" smtClean="0"/>
              <a:t>tudents </a:t>
            </a:r>
            <a:r>
              <a:rPr lang="en-US" sz="2600" dirty="0"/>
              <a:t>are jointly working on tasks or activities; 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sz="2600" dirty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sz="2600" dirty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Students are </a:t>
            </a:r>
            <a:r>
              <a:rPr lang="en-US" sz="2600" dirty="0"/>
              <a:t>engaging in social chit </a:t>
            </a:r>
            <a:r>
              <a:rPr lang="en-US" sz="2600" dirty="0" smtClean="0"/>
              <a:t>chat; 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Or </a:t>
            </a:r>
            <a:r>
              <a:rPr lang="en-US" sz="2600" dirty="0"/>
              <a:t>even when they talk </a:t>
            </a:r>
            <a:r>
              <a:rPr lang="en-US" sz="2600" b="1" dirty="0"/>
              <a:t>off-task</a:t>
            </a:r>
            <a:r>
              <a:rPr lang="en-US" sz="2600" dirty="0"/>
              <a:t> to someone </a:t>
            </a:r>
            <a:r>
              <a:rPr lang="en-US" sz="2600" dirty="0" smtClean="0"/>
              <a:t>else.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0000"/>
                </a:solidFill>
              </a:rPr>
              <a:t>Such interaction is particularly important for second language learners</a:t>
            </a:r>
          </a:p>
        </p:txBody>
      </p:sp>
      <p:pic>
        <p:nvPicPr>
          <p:cNvPr id="7" name="Picture 7" descr="j03089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2411" y="2780928"/>
            <a:ext cx="2449477" cy="161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8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Oral interaction for socialisation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060848"/>
            <a:ext cx="2985120" cy="1985105"/>
          </a:xfrm>
        </p:spPr>
      </p:pic>
      <p:sp>
        <p:nvSpPr>
          <p:cNvPr id="3" name="TextBox 2"/>
          <p:cNvSpPr txBox="1"/>
          <p:nvPr/>
        </p:nvSpPr>
        <p:spPr>
          <a:xfrm>
            <a:off x="1187624" y="2420888"/>
            <a:ext cx="424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Oral interaction serves an important function of supporting their socialisation: </a:t>
            </a:r>
            <a:endParaRPr lang="en-AU" sz="2400" dirty="0"/>
          </a:p>
          <a:p>
            <a:endParaRPr lang="en-AU" sz="2400" dirty="0" smtClean="0"/>
          </a:p>
          <a:p>
            <a:r>
              <a:rPr lang="en-AU" sz="2400" dirty="0" smtClean="0"/>
              <a:t>Developing  appropriate behaviours (including language behaviours) for social situations, including in behaving appropriately in the classroom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4580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62500" lnSpcReduction="20000"/>
          </a:bodyPr>
          <a:lstStyle/>
          <a:p>
            <a:pPr marL="137160" lvl="0" indent="0">
              <a:buNone/>
            </a:pPr>
            <a:r>
              <a:rPr lang="en-AU" sz="3400" dirty="0"/>
              <a:t>Ms Jones:  	Oh no, Amy, you’re supposed to do that on your own</a:t>
            </a:r>
          </a:p>
          <a:p>
            <a:pPr marL="137160" indent="0">
              <a:buNone/>
            </a:pPr>
            <a:r>
              <a:rPr lang="en-AU" sz="3400" dirty="0" smtClean="0"/>
              <a:t>		Everybody </a:t>
            </a:r>
            <a:r>
              <a:rPr lang="en-AU" sz="3400" dirty="0"/>
              <a:t>needs to do this sheet on their own </a:t>
            </a:r>
          </a:p>
          <a:p>
            <a:pPr marL="137160" indent="0">
              <a:buNone/>
            </a:pPr>
            <a:r>
              <a:rPr lang="en-AU" sz="3400" dirty="0" smtClean="0"/>
              <a:t>		I </a:t>
            </a:r>
            <a:r>
              <a:rPr lang="en-AU" sz="3400" dirty="0"/>
              <a:t>need to know what everybody can do on their </a:t>
            </a:r>
            <a:r>
              <a:rPr lang="en-AU" sz="3400" dirty="0" smtClean="0"/>
              <a:t>own</a:t>
            </a:r>
            <a:r>
              <a:rPr lang="en-US" sz="3400" dirty="0"/>
              <a:t> </a:t>
            </a:r>
            <a:endParaRPr lang="en-AU" sz="3400" dirty="0"/>
          </a:p>
          <a:p>
            <a:pPr marL="137160" indent="0">
              <a:buNone/>
            </a:pPr>
            <a:r>
              <a:rPr lang="en-US" sz="3400" dirty="0" smtClean="0"/>
              <a:t>Luke</a:t>
            </a:r>
            <a:r>
              <a:rPr lang="en-US" sz="3400" dirty="0"/>
              <a:t>: 		</a:t>
            </a:r>
            <a:r>
              <a:rPr lang="en-US" sz="3400" dirty="0" err="1"/>
              <a:t>Ms</a:t>
            </a:r>
            <a:r>
              <a:rPr lang="en-US" sz="3400" dirty="0"/>
              <a:t> Jones, can I help Rita?</a:t>
            </a:r>
            <a:endParaRPr lang="en-AU" sz="3400" dirty="0"/>
          </a:p>
          <a:p>
            <a:pPr marL="137160" indent="0">
              <a:buNone/>
            </a:pPr>
            <a:r>
              <a:rPr lang="en-US" sz="3400" dirty="0" err="1" smtClean="0"/>
              <a:t>Ms</a:t>
            </a:r>
            <a:r>
              <a:rPr lang="en-US" sz="3400" dirty="0" smtClean="0"/>
              <a:t> </a:t>
            </a:r>
            <a:r>
              <a:rPr lang="en-US" sz="3400" dirty="0"/>
              <a:t>Jones: 	No</a:t>
            </a:r>
            <a:endParaRPr lang="en-AU" sz="3400" dirty="0"/>
          </a:p>
          <a:p>
            <a:pPr marL="137160" indent="0">
              <a:buNone/>
            </a:pPr>
            <a:r>
              <a:rPr lang="en-US" sz="3400" i="1" dirty="0" smtClean="0"/>
              <a:t>Luke </a:t>
            </a:r>
            <a:r>
              <a:rPr lang="en-US" sz="3400" i="1" dirty="0"/>
              <a:t>then goes to Rita’s desk. John, (classmate sitting next to Rita, says to Luke)</a:t>
            </a:r>
            <a:endParaRPr lang="en-AU" sz="3400" dirty="0"/>
          </a:p>
          <a:p>
            <a:pPr marL="137160" lvl="0" indent="0">
              <a:buNone/>
            </a:pPr>
            <a:r>
              <a:rPr lang="en-AU" sz="3400" dirty="0"/>
              <a:t>Luke: 		Ms Jones said no</a:t>
            </a:r>
          </a:p>
          <a:p>
            <a:pPr marL="137160" indent="0">
              <a:buNone/>
            </a:pPr>
            <a:r>
              <a:rPr lang="en-US" sz="3400" i="1" dirty="0" smtClean="0"/>
              <a:t>Luke </a:t>
            </a:r>
            <a:r>
              <a:rPr lang="en-US" sz="3400" i="1" dirty="0"/>
              <a:t>sits on a bench near Rita</a:t>
            </a:r>
            <a:endParaRPr lang="en-AU" sz="3400" dirty="0"/>
          </a:p>
          <a:p>
            <a:pPr marL="137160" lvl="0" indent="0">
              <a:buNone/>
            </a:pPr>
            <a:r>
              <a:rPr lang="en-AU" sz="3400" dirty="0"/>
              <a:t>John:		I’m keeping my eye on you</a:t>
            </a:r>
          </a:p>
          <a:p>
            <a:pPr marL="137160" indent="0">
              <a:buNone/>
            </a:pPr>
            <a:r>
              <a:rPr lang="en-US" sz="3400" i="1" dirty="0" smtClean="0"/>
              <a:t>Linda </a:t>
            </a:r>
            <a:r>
              <a:rPr lang="en-US" sz="3400" i="1" dirty="0"/>
              <a:t>comes up to teacher, who is talking to an aide</a:t>
            </a:r>
            <a:endParaRPr lang="en-AU" sz="3400" dirty="0"/>
          </a:p>
          <a:p>
            <a:pPr marL="137160" lvl="0" indent="0">
              <a:buNone/>
            </a:pPr>
            <a:r>
              <a:rPr lang="en-AU" sz="3400" dirty="0"/>
              <a:t>Linda: 	</a:t>
            </a:r>
            <a:r>
              <a:rPr lang="en-AU" sz="3400" dirty="0" smtClean="0"/>
              <a:t>Ms </a:t>
            </a:r>
            <a:r>
              <a:rPr lang="en-AU" sz="3400" dirty="0"/>
              <a:t>Jones, </a:t>
            </a:r>
            <a:r>
              <a:rPr lang="en-AU" sz="3400" dirty="0" err="1"/>
              <a:t>Surjeet</a:t>
            </a:r>
            <a:r>
              <a:rPr lang="en-AU" sz="3400" dirty="0"/>
              <a:t> was helping Tiffany</a:t>
            </a:r>
          </a:p>
          <a:p>
            <a:pPr marL="137160" indent="0">
              <a:buNone/>
            </a:pPr>
            <a:r>
              <a:rPr lang="en-US" sz="3400" dirty="0" smtClean="0"/>
              <a:t>Ms</a:t>
            </a:r>
            <a:r>
              <a:rPr lang="en-US" sz="3400" dirty="0"/>
              <a:t>. Jones:	Thank you Linda.  </a:t>
            </a:r>
            <a:r>
              <a:rPr lang="en-US" sz="3400" dirty="0" err="1"/>
              <a:t>Surjeet</a:t>
            </a:r>
            <a:r>
              <a:rPr lang="en-US" sz="3400" dirty="0"/>
              <a:t> do your own </a:t>
            </a:r>
            <a:r>
              <a:rPr lang="en-US" sz="3400" dirty="0" smtClean="0"/>
              <a:t>work</a:t>
            </a:r>
            <a:endParaRPr lang="en-AU" sz="3400" dirty="0"/>
          </a:p>
          <a:p>
            <a:pPr marL="137160" indent="0">
              <a:buNone/>
            </a:pPr>
            <a:r>
              <a:rPr lang="en-US" sz="3400" dirty="0" smtClean="0"/>
              <a:t>Natalie</a:t>
            </a:r>
            <a:r>
              <a:rPr lang="en-US" sz="3400" dirty="0"/>
              <a:t>:	</a:t>
            </a:r>
            <a:r>
              <a:rPr lang="en-US" sz="3400" dirty="0" err="1" smtClean="0"/>
              <a:t>Ms</a:t>
            </a:r>
            <a:r>
              <a:rPr lang="en-US" sz="3400" dirty="0" smtClean="0"/>
              <a:t> </a:t>
            </a:r>
            <a:r>
              <a:rPr lang="en-US" sz="3400" dirty="0"/>
              <a:t>Jones, Terry and Amy are looking at our work.</a:t>
            </a:r>
            <a:endParaRPr lang="en-AU" sz="3400" dirty="0"/>
          </a:p>
          <a:p>
            <a:pPr marL="137160" indent="0">
              <a:buNone/>
            </a:pPr>
            <a:r>
              <a:rPr lang="en-US" sz="3400" dirty="0" err="1" smtClean="0"/>
              <a:t>Ms</a:t>
            </a:r>
            <a:r>
              <a:rPr lang="en-US" sz="3400" dirty="0" smtClean="0"/>
              <a:t> </a:t>
            </a:r>
            <a:r>
              <a:rPr lang="en-US" sz="3400" dirty="0"/>
              <a:t>Jones:	Maybe you could </a:t>
            </a:r>
            <a:r>
              <a:rPr lang="en-US" sz="3400" dirty="0" smtClean="0"/>
              <a:t>move</a:t>
            </a:r>
            <a:endParaRPr lang="en-AU" sz="3400" dirty="0"/>
          </a:p>
          <a:p>
            <a:pPr marL="137160" indent="0">
              <a:buNone/>
            </a:pPr>
            <a:endParaRPr lang="en-AU" sz="3400" dirty="0"/>
          </a:p>
          <a:p>
            <a:pPr marL="137160" indent="0">
              <a:buNone/>
            </a:pPr>
            <a:r>
              <a:rPr lang="en-AU" sz="3400" dirty="0"/>
              <a:t>	</a:t>
            </a:r>
            <a:r>
              <a:rPr lang="en-AU" sz="3400" dirty="0" smtClean="0"/>
              <a:t>					</a:t>
            </a:r>
            <a:r>
              <a:rPr lang="en-US" sz="3400" dirty="0" err="1" smtClean="0"/>
              <a:t>Toohey</a:t>
            </a:r>
            <a:r>
              <a:rPr lang="en-US" sz="3400" dirty="0"/>
              <a:t>, 1998, p.75</a:t>
            </a:r>
            <a:endParaRPr lang="en-AU" sz="3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74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Oral interaction and SLA…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Oral interaction facilitates second language acquisition by providing opportunities to:</a:t>
            </a:r>
          </a:p>
          <a:p>
            <a:pPr lvl="3"/>
            <a:r>
              <a:rPr lang="en-AU" sz="2400" dirty="0" smtClean="0"/>
              <a:t>Receive meaningful input</a:t>
            </a:r>
          </a:p>
          <a:p>
            <a:pPr lvl="3"/>
            <a:r>
              <a:rPr lang="en-AU" sz="2400" dirty="0"/>
              <a:t>P</a:t>
            </a:r>
            <a:r>
              <a:rPr lang="en-AU" sz="2400" dirty="0" smtClean="0"/>
              <a:t>roduce meaningful output</a:t>
            </a:r>
          </a:p>
          <a:p>
            <a:pPr lvl="3"/>
            <a:r>
              <a:rPr lang="en-AU" sz="2400" dirty="0"/>
              <a:t>R</a:t>
            </a:r>
            <a:r>
              <a:rPr lang="en-AU" sz="2400" dirty="0" smtClean="0"/>
              <a:t>eceive feedback on attempts</a:t>
            </a:r>
          </a:p>
          <a:p>
            <a:pPr lvl="3"/>
            <a:r>
              <a:rPr lang="en-AU" sz="2400" dirty="0" smtClean="0"/>
              <a:t>Have attention drawn to the form of the target language</a:t>
            </a:r>
          </a:p>
          <a:p>
            <a:pPr lvl="3"/>
            <a:r>
              <a:rPr lang="en-AU" sz="2400" dirty="0" smtClean="0"/>
              <a:t>Have new language scaffolded (see over)</a:t>
            </a:r>
          </a:p>
          <a:p>
            <a:pPr marL="1170432" lvl="3" indent="0">
              <a:buNone/>
            </a:pPr>
            <a:endParaRPr lang="en-AU" dirty="0" smtClean="0"/>
          </a:p>
          <a:p>
            <a:pPr lvl="3"/>
            <a:endParaRPr lang="en-AU" dirty="0" smtClean="0"/>
          </a:p>
          <a:p>
            <a:pPr lvl="3"/>
            <a:endParaRPr lang="en-AU" dirty="0"/>
          </a:p>
        </p:txBody>
      </p:sp>
      <p:pic>
        <p:nvPicPr>
          <p:cNvPr id="4" name="Content Placeholder 3" descr="http://sharing.mayer-johnson.com/images/index_discu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635896" y="5107461"/>
            <a:ext cx="1872208" cy="1514934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8531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Comprehensible input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lvl="0" indent="0">
              <a:buNone/>
            </a:pPr>
            <a:r>
              <a:rPr lang="en-AU" dirty="0"/>
              <a:t>T: 	‘She was a bony old woman, she had bony legs, </a:t>
            </a:r>
            <a:r>
              <a:rPr lang="en-AU" dirty="0" smtClean="0"/>
              <a:t>	and </a:t>
            </a:r>
            <a:r>
              <a:rPr lang="en-AU" dirty="0"/>
              <a:t>bony </a:t>
            </a:r>
          </a:p>
          <a:p>
            <a:pPr marL="137160" indent="0">
              <a:buNone/>
            </a:pPr>
            <a:r>
              <a:rPr lang="en-AU" dirty="0" smtClean="0"/>
              <a:t>	fingers </a:t>
            </a:r>
            <a:r>
              <a:rPr lang="en-AU" dirty="0"/>
              <a:t>and feathers on her bony arms.’  </a:t>
            </a:r>
          </a:p>
          <a:p>
            <a:pPr marL="137160" indent="0">
              <a:buNone/>
            </a:pPr>
            <a:r>
              <a:rPr lang="en-AU" dirty="0" smtClean="0"/>
              <a:t>	What </a:t>
            </a:r>
            <a:r>
              <a:rPr lang="en-AU" dirty="0"/>
              <a:t>do I mean by bony?  </a:t>
            </a:r>
          </a:p>
          <a:p>
            <a:pPr marL="13716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Pia</a:t>
            </a:r>
            <a:r>
              <a:rPr lang="en-US" dirty="0"/>
              <a:t>?</a:t>
            </a:r>
            <a:endParaRPr lang="en-AU" dirty="0"/>
          </a:p>
          <a:p>
            <a:pPr marL="137160" lvl="0" indent="0">
              <a:buNone/>
            </a:pPr>
            <a:r>
              <a:rPr lang="en-AU" dirty="0"/>
              <a:t>St:	Bones</a:t>
            </a:r>
          </a:p>
          <a:p>
            <a:pPr marL="137160" lvl="0" indent="0">
              <a:buNone/>
            </a:pPr>
            <a:r>
              <a:rPr lang="en-AU" dirty="0"/>
              <a:t>T:	Right, where are your bones?  Feel your bones</a:t>
            </a:r>
          </a:p>
          <a:p>
            <a:pPr marL="137160" indent="0">
              <a:buNone/>
            </a:pPr>
            <a:r>
              <a:rPr lang="en-AU" i="1" dirty="0" smtClean="0"/>
              <a:t>	(</a:t>
            </a:r>
            <a:r>
              <a:rPr lang="en-AU" i="1" dirty="0"/>
              <a:t>Teacher touches her wrist, elbow, shoulder)</a:t>
            </a:r>
            <a:endParaRPr lang="en-AU" dirty="0"/>
          </a:p>
          <a:p>
            <a:pPr marL="137160" lvl="0" indent="0">
              <a:buNone/>
            </a:pPr>
            <a:r>
              <a:rPr lang="en-AU" dirty="0"/>
              <a:t>St:	Here</a:t>
            </a:r>
          </a:p>
          <a:p>
            <a:pPr marL="137160" lvl="0" indent="0">
              <a:buNone/>
            </a:pPr>
            <a:r>
              <a:rPr lang="en-AU" dirty="0"/>
              <a:t>T:	Good, you can feel inside you’ve got bones 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				Oliver</a:t>
            </a:r>
            <a:r>
              <a:rPr lang="en-US" dirty="0"/>
              <a:t>, 2009, p.44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5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Meaningful/pushed output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n-AU" dirty="0"/>
              <a:t>NNS 1:	Where is the –the, where is the [life] </a:t>
            </a:r>
            <a:r>
              <a:rPr lang="en-AU" dirty="0" smtClean="0"/>
              <a:t>		go</a:t>
            </a:r>
            <a:r>
              <a:rPr lang="en-AU" dirty="0"/>
              <a:t>?</a:t>
            </a:r>
          </a:p>
          <a:p>
            <a:pPr marL="137160" lvl="0" indent="0">
              <a:buNone/>
            </a:pPr>
            <a:r>
              <a:rPr lang="en-AU" dirty="0"/>
              <a:t>NNS 2:	(Pause) What you say?</a:t>
            </a:r>
          </a:p>
          <a:p>
            <a:pPr marL="137160" lvl="0" indent="0">
              <a:buNone/>
            </a:pPr>
            <a:r>
              <a:rPr lang="en-AU" dirty="0"/>
              <a:t>NNS1: 	The [life]</a:t>
            </a:r>
          </a:p>
          <a:p>
            <a:pPr marL="137160" lvl="0" indent="0">
              <a:buNone/>
            </a:pPr>
            <a:r>
              <a:rPr lang="en-AU" dirty="0"/>
              <a:t>NNS 2: 	The life?</a:t>
            </a:r>
          </a:p>
          <a:p>
            <a:pPr marL="137160" lvl="0" indent="0">
              <a:buNone/>
            </a:pPr>
            <a:r>
              <a:rPr lang="en-AU" dirty="0"/>
              <a:t>NNS 1: 	The b[r]</a:t>
            </a:r>
            <a:r>
              <a:rPr lang="en-AU" dirty="0" err="1"/>
              <a:t>ead</a:t>
            </a:r>
            <a:r>
              <a:rPr lang="en-AU" dirty="0"/>
              <a:t> knife</a:t>
            </a:r>
          </a:p>
          <a:p>
            <a:pPr marL="137160" indent="0">
              <a:buNone/>
            </a:pPr>
            <a:r>
              <a:rPr lang="en-AU" dirty="0" smtClean="0"/>
              <a:t>				</a:t>
            </a:r>
          </a:p>
          <a:p>
            <a:pPr marL="137160" indent="0">
              <a:buNone/>
            </a:pPr>
            <a:r>
              <a:rPr lang="en-AU" dirty="0"/>
              <a:t>	</a:t>
            </a:r>
            <a:r>
              <a:rPr lang="en-AU" dirty="0" smtClean="0"/>
              <a:t>				Oliver</a:t>
            </a:r>
            <a:r>
              <a:rPr lang="en-AU" dirty="0"/>
              <a:t>, 1998, p.378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1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Feedback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n-AU" dirty="0"/>
              <a:t>L:	Shape like diamond</a:t>
            </a:r>
          </a:p>
          <a:p>
            <a:pPr marL="137160" lvl="0" indent="0">
              <a:buNone/>
            </a:pPr>
            <a:r>
              <a:rPr lang="en-AU" dirty="0"/>
              <a:t>E:	Like diamond</a:t>
            </a:r>
            <a:r>
              <a:rPr lang="en-AU" b="1" dirty="0"/>
              <a:t>s</a:t>
            </a:r>
            <a:r>
              <a:rPr lang="en-AU" dirty="0"/>
              <a:t>?</a:t>
            </a:r>
          </a:p>
          <a:p>
            <a:pPr marL="137160" lvl="0" indent="0">
              <a:buNone/>
            </a:pPr>
            <a:r>
              <a:rPr lang="en-AU" dirty="0"/>
              <a:t>L:	Yeah  </a:t>
            </a:r>
          </a:p>
          <a:p>
            <a:pPr marL="137160" indent="0">
              <a:buNone/>
            </a:pPr>
            <a:r>
              <a:rPr lang="en-AU" dirty="0"/>
              <a:t>	Shape like diamond</a:t>
            </a:r>
            <a:r>
              <a:rPr lang="en-AU" b="1" dirty="0"/>
              <a:t>s</a:t>
            </a:r>
          </a:p>
          <a:p>
            <a:pPr marL="137160" indent="0">
              <a:buNone/>
            </a:pPr>
            <a:r>
              <a:rPr lang="en-US" dirty="0"/>
              <a:t>					Oliver, 1995b, p.17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7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Focus on form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616624"/>
          </a:xfrm>
        </p:spPr>
        <p:txBody>
          <a:bodyPr>
            <a:normAutofit fontScale="55000" lnSpcReduction="20000"/>
          </a:bodyPr>
          <a:lstStyle/>
          <a:p>
            <a:pPr marL="137160" lvl="0" indent="0">
              <a:buNone/>
            </a:pPr>
            <a:r>
              <a:rPr lang="en-AU" sz="3300" dirty="0"/>
              <a:t>T:	right now we’re going to talk about all </a:t>
            </a:r>
            <a:r>
              <a:rPr lang="en-AU" sz="3300" dirty="0" smtClean="0"/>
              <a:t>thumbtacks.</a:t>
            </a:r>
          </a:p>
          <a:p>
            <a:pPr marL="137160" lvl="0" indent="0">
              <a:buNone/>
            </a:pPr>
            <a:r>
              <a:rPr lang="en-AU" sz="3300" dirty="0"/>
              <a:t>	</a:t>
            </a:r>
            <a:r>
              <a:rPr lang="en-AU" sz="3300" dirty="0" smtClean="0"/>
              <a:t>So </a:t>
            </a:r>
            <a:r>
              <a:rPr lang="en-AU" sz="3300" dirty="0"/>
              <a:t>we’re going to talk about magnets…</a:t>
            </a:r>
          </a:p>
          <a:p>
            <a:pPr marL="137160" indent="0">
              <a:buNone/>
            </a:pPr>
            <a:r>
              <a:rPr lang="en-AU" sz="3300" dirty="0" smtClean="0"/>
              <a:t>	Try </a:t>
            </a:r>
            <a:r>
              <a:rPr lang="en-AU" sz="3300" dirty="0"/>
              <a:t>it this way, magnets</a:t>
            </a:r>
          </a:p>
          <a:p>
            <a:pPr marL="137160" lvl="0" indent="0">
              <a:buNone/>
            </a:pPr>
            <a:r>
              <a:rPr lang="en-AU" sz="3300" dirty="0"/>
              <a:t>S:	[attract thumbtacks</a:t>
            </a:r>
          </a:p>
          <a:p>
            <a:pPr marL="137160" lvl="0" indent="0">
              <a:buNone/>
            </a:pPr>
            <a:r>
              <a:rPr lang="en-AU" sz="3300" dirty="0"/>
              <a:t>T:	[attract thumbtacks let’s try it</a:t>
            </a:r>
          </a:p>
          <a:p>
            <a:pPr marL="137160" lvl="0" indent="0">
              <a:buNone/>
            </a:pPr>
            <a:r>
              <a:rPr lang="en-AU" sz="3300" dirty="0"/>
              <a:t>S:	magnets attract thumbtacks</a:t>
            </a:r>
          </a:p>
          <a:p>
            <a:pPr marL="137160" lvl="0" indent="0">
              <a:buNone/>
            </a:pPr>
            <a:r>
              <a:rPr lang="en-AU" sz="3300" dirty="0"/>
              <a:t>T:	remember I’m not talking about just one I’m talking about </a:t>
            </a:r>
            <a:r>
              <a:rPr lang="en-AU" sz="3300" dirty="0" smtClean="0"/>
              <a:t>all </a:t>
            </a:r>
            <a:r>
              <a:rPr lang="en-AU" sz="3300" dirty="0"/>
              <a:t>magnets</a:t>
            </a:r>
          </a:p>
          <a:p>
            <a:pPr marL="137160" indent="0">
              <a:buNone/>
            </a:pPr>
            <a:r>
              <a:rPr lang="en-AU" sz="3300" dirty="0" smtClean="0"/>
              <a:t>	I’m </a:t>
            </a:r>
            <a:r>
              <a:rPr lang="en-AU" sz="3300" dirty="0"/>
              <a:t>talking about all thumbtacks so let’s try it again</a:t>
            </a:r>
          </a:p>
          <a:p>
            <a:pPr marL="137160" lvl="0" indent="0">
              <a:buNone/>
            </a:pPr>
            <a:r>
              <a:rPr lang="en-AU" sz="3300" dirty="0"/>
              <a:t>S:	magnets attract thumbtacks</a:t>
            </a:r>
          </a:p>
          <a:p>
            <a:pPr marL="137160" lvl="0" indent="0">
              <a:buNone/>
            </a:pPr>
            <a:r>
              <a:rPr lang="en-AU" sz="3300" dirty="0"/>
              <a:t>T:	the nail is magnetic … so you tell me</a:t>
            </a:r>
          </a:p>
          <a:p>
            <a:pPr marL="137160" lvl="0" indent="0">
              <a:buNone/>
            </a:pPr>
            <a:r>
              <a:rPr lang="en-AU" sz="3300" dirty="0"/>
              <a:t>S:	[the nail</a:t>
            </a:r>
          </a:p>
          <a:p>
            <a:pPr marL="137160" lvl="0" indent="0">
              <a:buNone/>
            </a:pPr>
            <a:r>
              <a:rPr lang="en-AU" sz="3300" dirty="0"/>
              <a:t>T:	[magnets</a:t>
            </a:r>
          </a:p>
          <a:p>
            <a:pPr marL="137160" lvl="0" indent="0">
              <a:buNone/>
            </a:pPr>
            <a:r>
              <a:rPr lang="en-AU" sz="3300" dirty="0"/>
              <a:t>S:	magnets attract the nail</a:t>
            </a:r>
          </a:p>
          <a:p>
            <a:pPr marL="137160" indent="0">
              <a:buNone/>
            </a:pPr>
            <a:r>
              <a:rPr lang="en-AU" sz="3300" dirty="0" smtClean="0"/>
              <a:t>	The </a:t>
            </a:r>
            <a:r>
              <a:rPr lang="en-AU" sz="3300" dirty="0"/>
              <a:t>nails</a:t>
            </a:r>
          </a:p>
          <a:p>
            <a:pPr marL="137160" lvl="0" indent="0">
              <a:buNone/>
            </a:pPr>
            <a:r>
              <a:rPr lang="en-AU" sz="3300" dirty="0"/>
              <a:t>T:	again</a:t>
            </a:r>
          </a:p>
          <a:p>
            <a:pPr marL="137160" lvl="0" indent="0">
              <a:buNone/>
            </a:pPr>
            <a:r>
              <a:rPr lang="en-AU" sz="3300" dirty="0"/>
              <a:t>S:	magnets attract nails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				Gibbons</a:t>
            </a:r>
            <a:r>
              <a:rPr lang="en-US" dirty="0"/>
              <a:t>, 2006, pp.133-134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86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Scaffolding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Teacher</a:t>
            </a:r>
            <a:r>
              <a:rPr lang="en-US" dirty="0"/>
              <a:t>:	</a:t>
            </a:r>
            <a:r>
              <a:rPr lang="en-US" dirty="0" smtClean="0"/>
              <a:t>What </a:t>
            </a:r>
            <a:r>
              <a:rPr lang="en-US" dirty="0"/>
              <a:t>did you do in the garden?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Student</a:t>
            </a:r>
            <a:r>
              <a:rPr lang="en-US" dirty="0"/>
              <a:t>:	</a:t>
            </a:r>
            <a:r>
              <a:rPr lang="en-US" dirty="0" smtClean="0"/>
              <a:t>Mm</a:t>
            </a:r>
            <a:r>
              <a:rPr lang="en-US" dirty="0"/>
              <a:t>, cut the tree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Teacher</a:t>
            </a:r>
            <a:r>
              <a:rPr lang="en-US" dirty="0"/>
              <a:t>:	</a:t>
            </a:r>
            <a:r>
              <a:rPr lang="en-US" dirty="0" smtClean="0"/>
              <a:t>You </a:t>
            </a:r>
            <a:r>
              <a:rPr lang="en-US" dirty="0"/>
              <a:t>cut the </a:t>
            </a:r>
            <a:r>
              <a:rPr lang="en-US" dirty="0" smtClean="0"/>
              <a:t>trees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Were </a:t>
            </a:r>
            <a:r>
              <a:rPr lang="en-US" dirty="0"/>
              <a:t>they big trees or were they little bushes?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Student</a:t>
            </a:r>
            <a:r>
              <a:rPr lang="en-US" dirty="0"/>
              <a:t>:	</a:t>
            </a:r>
            <a:r>
              <a:rPr lang="en-US" dirty="0" smtClean="0"/>
              <a:t>Big </a:t>
            </a:r>
            <a:r>
              <a:rPr lang="en-US" dirty="0"/>
              <a:t>trees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Teacher</a:t>
            </a:r>
            <a:r>
              <a:rPr lang="en-US" dirty="0"/>
              <a:t>:	</a:t>
            </a:r>
            <a:r>
              <a:rPr lang="en-US" dirty="0" smtClean="0"/>
              <a:t>How </a:t>
            </a:r>
            <a:r>
              <a:rPr lang="en-US" dirty="0"/>
              <a:t>did you cut them?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Student</a:t>
            </a:r>
            <a:r>
              <a:rPr lang="en-US" dirty="0"/>
              <a:t>:	</a:t>
            </a:r>
            <a:r>
              <a:rPr lang="en-US" dirty="0" smtClean="0"/>
              <a:t>What</a:t>
            </a:r>
            <a:r>
              <a:rPr lang="en-US" dirty="0"/>
              <a:t>?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Teacher</a:t>
            </a:r>
            <a:r>
              <a:rPr lang="en-US" dirty="0"/>
              <a:t>:	</a:t>
            </a:r>
            <a:r>
              <a:rPr lang="en-US" dirty="0" smtClean="0"/>
              <a:t>How </a:t>
            </a:r>
            <a:r>
              <a:rPr lang="en-US" dirty="0"/>
              <a:t>did you cut </a:t>
            </a:r>
            <a:r>
              <a:rPr lang="en-US" dirty="0" smtClean="0"/>
              <a:t>them?</a:t>
            </a:r>
            <a:endParaRPr lang="en-AU" dirty="0"/>
          </a:p>
          <a:p>
            <a:pPr marL="137160" indent="0">
              <a:buNone/>
            </a:pPr>
            <a:r>
              <a:rPr lang="en-AU" dirty="0"/>
              <a:t>	</a:t>
            </a:r>
            <a:r>
              <a:rPr lang="en-AU" dirty="0" smtClean="0"/>
              <a:t>	</a:t>
            </a:r>
            <a:r>
              <a:rPr lang="en-US" dirty="0" smtClean="0"/>
              <a:t>Did </a:t>
            </a:r>
            <a:r>
              <a:rPr lang="en-US" dirty="0"/>
              <a:t>you have a big </a:t>
            </a:r>
            <a:r>
              <a:rPr lang="en-US" dirty="0" smtClean="0"/>
              <a:t>knife?</a:t>
            </a:r>
            <a:endParaRPr lang="en-AU" dirty="0"/>
          </a:p>
          <a:p>
            <a:pPr marL="137160" indent="0">
              <a:buNone/>
            </a:pPr>
            <a:r>
              <a:rPr lang="en-AU" dirty="0" smtClean="0"/>
              <a:t>Student</a:t>
            </a:r>
            <a:r>
              <a:rPr lang="en-AU" dirty="0"/>
              <a:t>:	</a:t>
            </a:r>
            <a:r>
              <a:rPr lang="en-AU" dirty="0" smtClean="0"/>
              <a:t>You </a:t>
            </a:r>
            <a:r>
              <a:rPr lang="en-AU" dirty="0"/>
              <a:t>know big knife?</a:t>
            </a:r>
          </a:p>
          <a:p>
            <a:pPr marL="137160" indent="0">
              <a:buNone/>
            </a:pPr>
            <a:r>
              <a:rPr lang="en-US" dirty="0"/>
              <a:t> 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		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				Oliver</a:t>
            </a:r>
            <a:r>
              <a:rPr lang="en-US" dirty="0"/>
              <a:t>, 2000, p.140</a:t>
            </a:r>
            <a:endParaRPr lang="en-AU" dirty="0"/>
          </a:p>
          <a:p>
            <a:pPr marL="137160" lvl="0" indent="0">
              <a:buNone/>
            </a:pPr>
            <a:r>
              <a:rPr lang="en-AU" dirty="0" smtClean="0"/>
              <a:t>			</a:t>
            </a:r>
            <a:endParaRPr lang="en-AU" dirty="0"/>
          </a:p>
          <a:p>
            <a:endParaRPr lang="en-AU" dirty="0"/>
          </a:p>
        </p:txBody>
      </p:sp>
      <p:pic>
        <p:nvPicPr>
          <p:cNvPr id="4" name="Picture 5" descr="C:\Users\Sharon\AppData\Local\Microsoft\Windows\Temporary Internet Files\Content.IE5\O30KIR31\MPj0439545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01008"/>
            <a:ext cx="2622359" cy="175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3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Age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as a factor </a:t>
            </a:r>
            <a:r>
              <a:rPr lang="en-US" dirty="0">
                <a:solidFill>
                  <a:schemeClr val="bg1"/>
                </a:solidFill>
                <a:effectLst/>
              </a:rPr>
              <a:t>in language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learning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importance of age </a:t>
            </a:r>
            <a:r>
              <a:rPr lang="en-US" dirty="0" smtClean="0"/>
              <a:t>and the impact this has on </a:t>
            </a:r>
            <a:r>
              <a:rPr lang="en-US" dirty="0"/>
              <a:t>language </a:t>
            </a:r>
            <a:r>
              <a:rPr lang="en-US" dirty="0" smtClean="0"/>
              <a:t>learning, including second language learning (SLA), </a:t>
            </a:r>
            <a:r>
              <a:rPr lang="en-US" dirty="0"/>
              <a:t>will not come as any surprise to those working in </a:t>
            </a:r>
            <a:r>
              <a:rPr lang="en-US" dirty="0" smtClean="0"/>
              <a:t>schools.</a:t>
            </a:r>
          </a:p>
          <a:p>
            <a:endParaRPr lang="en-US" dirty="0"/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  <p:pic>
        <p:nvPicPr>
          <p:cNvPr id="4" name="Picture 2" descr="D:\Documents and Settings\168676F\Local Settings\Temporary Internet Files\Content.IE5\GFHOYIDG\MC9001158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01008"/>
            <a:ext cx="3786214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39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AU" dirty="0" smtClean="0"/>
          </a:p>
          <a:p>
            <a:r>
              <a:rPr lang="en-AU" dirty="0" smtClean="0">
                <a:solidFill>
                  <a:schemeClr val="bg1"/>
                </a:solidFill>
              </a:rPr>
              <a:t>What is oral interaction?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Differences between oral and written language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Oral interaction in education </a:t>
            </a:r>
            <a:endParaRPr lang="en-AU" dirty="0">
              <a:solidFill>
                <a:schemeClr val="bg1"/>
              </a:solidFill>
            </a:endParaRPr>
          </a:p>
          <a:p>
            <a:r>
              <a:rPr lang="en-AU" dirty="0" smtClean="0">
                <a:solidFill>
                  <a:schemeClr val="bg1"/>
                </a:solidFill>
              </a:rPr>
              <a:t>Oral interaction in the classroom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Oral interaction for social interaction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Oral interaction and SLA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Age as a factor in SLA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Interaction of younger children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Teacher talk to children</a:t>
            </a:r>
          </a:p>
          <a:p>
            <a:r>
              <a:rPr lang="en-AU" dirty="0">
                <a:solidFill>
                  <a:schemeClr val="bg1"/>
                </a:solidFill>
              </a:rPr>
              <a:t>Teachers supporting </a:t>
            </a:r>
            <a:r>
              <a:rPr lang="en-AU" dirty="0" smtClean="0">
                <a:solidFill>
                  <a:schemeClr val="bg1"/>
                </a:solidFill>
              </a:rPr>
              <a:t>SLA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Pedagogy </a:t>
            </a:r>
            <a:r>
              <a:rPr lang="en-AU" dirty="0">
                <a:solidFill>
                  <a:schemeClr val="bg1"/>
                </a:solidFill>
              </a:rPr>
              <a:t>for child </a:t>
            </a:r>
            <a:r>
              <a:rPr lang="en-AU" dirty="0" smtClean="0">
                <a:solidFill>
                  <a:schemeClr val="bg1"/>
                </a:solidFill>
              </a:rPr>
              <a:t>SLA</a:t>
            </a:r>
          </a:p>
          <a:p>
            <a:pPr marL="13716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	Implications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3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Interactions </a:t>
            </a:r>
            <a:r>
              <a:rPr lang="en-US" dirty="0">
                <a:solidFill>
                  <a:schemeClr val="bg1"/>
                </a:solidFill>
                <a:effectLst/>
              </a:rPr>
              <a:t>of younger children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28800"/>
            <a:ext cx="2524125" cy="3810000"/>
          </a:xfrm>
        </p:spPr>
      </p:pic>
      <p:sp>
        <p:nvSpPr>
          <p:cNvPr id="5" name="TextBox 4"/>
          <p:cNvSpPr txBox="1"/>
          <p:nvPr/>
        </p:nvSpPr>
        <p:spPr>
          <a:xfrm flipH="1">
            <a:off x="460918" y="1628800"/>
            <a:ext cx="53285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000" dirty="0" smtClean="0"/>
              <a:t>Reflecting their interests and stage of development, their topics of conversation are quite different from those of older learners</a:t>
            </a:r>
          </a:p>
          <a:p>
            <a:pPr lvl="0"/>
            <a:endParaRPr lang="en-AU" sz="2000" dirty="0"/>
          </a:p>
          <a:p>
            <a:pPr lvl="0"/>
            <a:r>
              <a:rPr lang="en-US" sz="2000" dirty="0"/>
              <a:t>Young pre-school </a:t>
            </a:r>
            <a:r>
              <a:rPr lang="en-US" sz="2000" dirty="0" smtClean="0"/>
              <a:t>children also</a:t>
            </a:r>
            <a:endParaRPr lang="en-US" sz="2000" dirty="0"/>
          </a:p>
          <a:p>
            <a:pPr lvl="0"/>
            <a:r>
              <a:rPr lang="en-US" sz="2000" dirty="0"/>
              <a:t>Are less able to take turns </a:t>
            </a:r>
          </a:p>
          <a:p>
            <a:pPr lvl="0"/>
            <a:r>
              <a:rPr lang="en-US" sz="2000" dirty="0"/>
              <a:t>Switch quickly from one topic to </a:t>
            </a:r>
            <a:r>
              <a:rPr lang="en-US" sz="2000" dirty="0" smtClean="0"/>
              <a:t>another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However, they are still able to interact with each other in ways that fosters SLA</a:t>
            </a:r>
          </a:p>
          <a:p>
            <a:pPr lvl="0"/>
            <a:endParaRPr lang="en-US" sz="2400" dirty="0"/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3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example….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lvl="0" indent="0">
              <a:buNone/>
            </a:pPr>
            <a:r>
              <a:rPr lang="en-US" dirty="0" err="1" smtClean="0"/>
              <a:t>Em</a:t>
            </a:r>
            <a:r>
              <a:rPr lang="en-US" dirty="0"/>
              <a:t>	that’s </a:t>
            </a:r>
            <a:r>
              <a:rPr lang="en-US" dirty="0" err="1"/>
              <a:t>blu:e</a:t>
            </a:r>
            <a:r>
              <a:rPr lang="en-US" dirty="0"/>
              <a:t>. What’s this?  Zebra? 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Y	yeah</a:t>
            </a:r>
            <a:endParaRPr lang="en-AU" dirty="0"/>
          </a:p>
          <a:p>
            <a:pPr marL="137160" lvl="0" indent="0">
              <a:buNone/>
            </a:pPr>
            <a:r>
              <a:rPr lang="en-US" dirty="0" err="1"/>
              <a:t>Em</a:t>
            </a:r>
            <a:r>
              <a:rPr lang="en-US" dirty="0"/>
              <a:t>	Very </a:t>
            </a:r>
            <a:r>
              <a:rPr lang="en-US" dirty="0" err="1"/>
              <a:t>colourful</a:t>
            </a:r>
            <a:r>
              <a:rPr lang="en-US" dirty="0"/>
              <a:t> zebra [baby talk lilting intonation]</a:t>
            </a:r>
            <a:endParaRPr lang="en-AU" dirty="0"/>
          </a:p>
          <a:p>
            <a:pPr marL="137160" lvl="0" indent="0">
              <a:buNone/>
            </a:pPr>
            <a:r>
              <a:rPr lang="en-US" dirty="0" err="1"/>
              <a:t>Em</a:t>
            </a:r>
            <a:r>
              <a:rPr lang="en-US" dirty="0"/>
              <a:t>	what’s that?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E	the </a:t>
            </a:r>
            <a:r>
              <a:rPr lang="en-US" dirty="0" smtClean="0"/>
              <a:t>elephant</a:t>
            </a:r>
            <a:endParaRPr lang="en-AU" dirty="0"/>
          </a:p>
          <a:p>
            <a:pPr marL="137160" lvl="0" indent="0">
              <a:buNone/>
            </a:pPr>
            <a:r>
              <a:rPr lang="en-AU" dirty="0"/>
              <a:t>	</a:t>
            </a:r>
            <a:r>
              <a:rPr lang="en-US" dirty="0" smtClean="0"/>
              <a:t> </a:t>
            </a:r>
            <a:r>
              <a:rPr lang="en-US" dirty="0"/>
              <a:t>(several turns later)</a:t>
            </a:r>
            <a:endParaRPr lang="en-AU" dirty="0"/>
          </a:p>
          <a:p>
            <a:pPr marL="137160" lvl="0" indent="0">
              <a:buNone/>
            </a:pPr>
            <a:r>
              <a:rPr lang="en-US" dirty="0" err="1"/>
              <a:t>Em</a:t>
            </a:r>
            <a:r>
              <a:rPr lang="en-US" dirty="0"/>
              <a:t>	</a:t>
            </a:r>
            <a:r>
              <a:rPr lang="en-US" i="1" dirty="0"/>
              <a:t>[Roberta  arrives]  </a:t>
            </a:r>
            <a:r>
              <a:rPr lang="en-US" dirty="0"/>
              <a:t>oh hello Roberta I thought you were sick.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R	no mum XX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Y	[excitedly] look at the zebra very </a:t>
            </a:r>
            <a:r>
              <a:rPr lang="en-US" dirty="0" err="1"/>
              <a:t>colourful</a:t>
            </a:r>
            <a:r>
              <a:rPr lang="en-US" dirty="0"/>
              <a:t> zebra isn’t it? 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Very </a:t>
            </a:r>
            <a:r>
              <a:rPr lang="en-US" dirty="0" err="1"/>
              <a:t>very</a:t>
            </a:r>
            <a:r>
              <a:rPr lang="en-US" dirty="0"/>
              <a:t> </a:t>
            </a:r>
            <a:r>
              <a:rPr lang="en-US" dirty="0" err="1"/>
              <a:t>colourful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R	what’s this?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Y	tiger {laughing}</a:t>
            </a:r>
            <a:endParaRPr lang="en-AU" dirty="0"/>
          </a:p>
          <a:p>
            <a:pPr marL="137160" lvl="0" indent="0">
              <a:buNone/>
            </a:pPr>
            <a:r>
              <a:rPr lang="en-US" dirty="0" err="1"/>
              <a:t>Em</a:t>
            </a:r>
            <a:r>
              <a:rPr lang="en-US" dirty="0"/>
              <a:t>	I’ll eat you [sing song voice]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Y	</a:t>
            </a:r>
            <a:r>
              <a:rPr lang="en-US" dirty="0" err="1"/>
              <a:t>eleeephant</a:t>
            </a:r>
            <a:endParaRPr lang="en-AU" dirty="0"/>
          </a:p>
          <a:p>
            <a:pPr marL="137160" lvl="0" indent="0">
              <a:buNone/>
            </a:pPr>
            <a:r>
              <a:rPr lang="en-US" dirty="0" err="1"/>
              <a:t>Em</a:t>
            </a:r>
            <a:r>
              <a:rPr lang="en-US" dirty="0"/>
              <a:t>	yeah elephant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Philp</a:t>
            </a:r>
            <a:r>
              <a:rPr lang="en-US" dirty="0" smtClean="0"/>
              <a:t> </a:t>
            </a:r>
            <a:r>
              <a:rPr lang="en-US" dirty="0"/>
              <a:t>&amp; Duchesne, 2008, p.94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13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Ultimate attainment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Although children are the ‘tortoises’ in the language learning race (i.e., eventually they will do better), ultimate attainment will depend on:</a:t>
            </a:r>
          </a:p>
          <a:p>
            <a:pPr lvl="2"/>
            <a:r>
              <a:rPr lang="en-US" dirty="0"/>
              <a:t>quality of the learning environment, (e.g., the nature and quantity of input </a:t>
            </a:r>
            <a:r>
              <a:rPr lang="en-US" dirty="0" smtClean="0"/>
              <a:t>provided, especially the opportunities created for meaningful  interaction) </a:t>
            </a:r>
            <a:endParaRPr lang="en-US" dirty="0"/>
          </a:p>
          <a:p>
            <a:pPr lvl="2"/>
            <a:r>
              <a:rPr lang="en-US" dirty="0" smtClean="0"/>
              <a:t>type </a:t>
            </a:r>
            <a:r>
              <a:rPr lang="en-US" dirty="0"/>
              <a:t>of language learning </a:t>
            </a:r>
            <a:r>
              <a:rPr lang="en-US" dirty="0" smtClean="0"/>
              <a:t>context, (e.g., where </a:t>
            </a:r>
            <a:r>
              <a:rPr lang="en-US" dirty="0"/>
              <a:t>language input and time are limited, such as in foreign language classes </a:t>
            </a:r>
            <a:r>
              <a:rPr lang="en-US" dirty="0" smtClean="0"/>
              <a:t>older </a:t>
            </a:r>
            <a:r>
              <a:rPr lang="en-US" dirty="0"/>
              <a:t>children, particularly adolescents, can have the </a:t>
            </a:r>
            <a:r>
              <a:rPr lang="en-US" dirty="0" smtClean="0"/>
              <a:t>advantage)</a:t>
            </a:r>
          </a:p>
          <a:p>
            <a:pPr marL="905256" lvl="2" indent="0">
              <a:buNone/>
            </a:pPr>
            <a:endParaRPr lang="en-AU" dirty="0"/>
          </a:p>
          <a:p>
            <a:pPr marL="905256" lvl="2" indent="0">
              <a:buNone/>
            </a:pPr>
            <a:r>
              <a:rPr lang="en-AU" sz="3500" dirty="0" smtClean="0">
                <a:solidFill>
                  <a:srgbClr val="FF0000"/>
                </a:solidFill>
              </a:rPr>
              <a:t>Clearly the classroom environment is KEY</a:t>
            </a:r>
          </a:p>
          <a:p>
            <a:pPr marL="905256" lvl="2" indent="0">
              <a:buNone/>
            </a:pPr>
            <a:endParaRPr lang="en-AU" dirty="0"/>
          </a:p>
          <a:p>
            <a:pPr marL="137160" indent="0">
              <a:buNone/>
            </a:pPr>
            <a:r>
              <a:rPr lang="en-AU" dirty="0">
                <a:solidFill>
                  <a:schemeClr val="bg1"/>
                </a:solidFill>
              </a:rPr>
              <a:t>And yet…. </a:t>
            </a:r>
            <a:endParaRPr lang="en-AU" dirty="0"/>
          </a:p>
          <a:p>
            <a:pPr marL="905256" lvl="2" indent="0">
              <a:buNone/>
            </a:pPr>
            <a:endParaRPr lang="en-AU" dirty="0" smtClean="0">
              <a:solidFill>
                <a:srgbClr val="FF0000"/>
              </a:solidFill>
            </a:endParaRPr>
          </a:p>
          <a:p>
            <a:pPr marL="905256" lvl="2" indent="0">
              <a:buNone/>
            </a:pPr>
            <a:endParaRPr lang="en-A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Teacher </a:t>
            </a:r>
            <a:r>
              <a:rPr lang="en-US" dirty="0">
                <a:solidFill>
                  <a:schemeClr val="bg1"/>
                </a:solidFill>
                <a:effectLst/>
              </a:rPr>
              <a:t>talk to children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type of interaction that is most prominent in many classrooms is the teacher doing most of the talking, and addressing  the class as a whole (i.e., one to many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 though this does NOT align with what we understand SLA!</a:t>
            </a:r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(</a:t>
            </a:r>
            <a:r>
              <a:rPr lang="en-US" dirty="0" smtClean="0"/>
              <a:t>i.e., </a:t>
            </a:r>
            <a:r>
              <a:rPr lang="en-US" dirty="0" smtClean="0"/>
              <a:t>input, output,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feedback, negotiation,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scaffolding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68676F\Desktop\ID-10022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37112"/>
            <a:ext cx="2913112" cy="193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9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At the same time as </a:t>
            </a:r>
            <a:r>
              <a:rPr lang="en-US" dirty="0" smtClean="0"/>
              <a:t>children </a:t>
            </a:r>
            <a:r>
              <a:rPr lang="en-US" dirty="0"/>
              <a:t>continue their education the topics of conversation in the classroom become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2"/>
            <a:r>
              <a:rPr lang="en-US" dirty="0"/>
              <a:t> increasingly complex, </a:t>
            </a:r>
          </a:p>
          <a:p>
            <a:pPr lvl="2"/>
            <a:r>
              <a:rPr lang="en-US" dirty="0"/>
              <a:t>more abstract,</a:t>
            </a:r>
          </a:p>
          <a:p>
            <a:pPr lvl="2"/>
            <a:r>
              <a:rPr lang="en-US" dirty="0"/>
              <a:t>further removed from their personal situation, </a:t>
            </a:r>
          </a:p>
          <a:p>
            <a:pPr lvl="2"/>
            <a:r>
              <a:rPr lang="en-US" dirty="0"/>
              <a:t>Very different to the type of talk that occurs outside of school</a:t>
            </a:r>
          </a:p>
          <a:p>
            <a:endParaRPr lang="en-AU" dirty="0"/>
          </a:p>
        </p:txBody>
      </p:sp>
      <p:pic>
        <p:nvPicPr>
          <p:cNvPr id="4" name="Picture 10" descr="http://www.dessertseed.com/world_climate_map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509759" cy="117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http://nazifsalleh.files.wordpress.com/2008/08/iphone-time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229200"/>
            <a:ext cx="2085456" cy="113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0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n-AU" sz="2800" dirty="0" smtClean="0">
                <a:solidFill>
                  <a:srgbClr val="FF0000"/>
                </a:solidFill>
              </a:rPr>
              <a:t/>
            </a:r>
            <a:br>
              <a:rPr lang="en-AU" sz="2800" dirty="0" smtClean="0">
                <a:solidFill>
                  <a:srgbClr val="FF0000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It is not just </a:t>
            </a:r>
            <a:r>
              <a:rPr lang="en-AU" b="1" dirty="0" smtClean="0">
                <a:solidFill>
                  <a:srgbClr val="FF0000"/>
                </a:solidFill>
              </a:rPr>
              <a:t>how</a:t>
            </a:r>
            <a:r>
              <a:rPr lang="en-AU" b="1" dirty="0" smtClean="0"/>
              <a:t> </a:t>
            </a:r>
            <a:r>
              <a:rPr lang="en-AU" dirty="0" smtClean="0"/>
              <a:t>teachers talk, but </a:t>
            </a:r>
            <a:r>
              <a:rPr lang="en-AU" dirty="0" smtClean="0">
                <a:solidFill>
                  <a:srgbClr val="FF0000"/>
                </a:solidFill>
              </a:rPr>
              <a:t>what</a:t>
            </a:r>
            <a:r>
              <a:rPr lang="en-AU" dirty="0" smtClean="0"/>
              <a:t> they talk about:</a:t>
            </a:r>
            <a:endParaRPr lang="en-US" dirty="0" smtClean="0"/>
          </a:p>
          <a:p>
            <a:pPr marL="905256" lvl="2" indent="0">
              <a:buNone/>
            </a:pPr>
            <a:endParaRPr lang="en-US" dirty="0"/>
          </a:p>
          <a:p>
            <a:pPr marL="905256" lvl="2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eachers need to support language learners in their educational journey</a:t>
            </a:r>
          </a:p>
          <a:p>
            <a:pPr marL="905256" lvl="2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905256" lvl="2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LANGUAGE LEARNING = MEANING + USE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905256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05256" lvl="2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So….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7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Teachers supporting SLA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What can teachers do?</a:t>
            </a:r>
          </a:p>
          <a:p>
            <a:r>
              <a:rPr lang="en-AU" dirty="0" smtClean="0"/>
              <a:t>Provide </a:t>
            </a:r>
            <a:r>
              <a:rPr lang="en-AU" dirty="0"/>
              <a:t>a secure and welcoming </a:t>
            </a:r>
            <a:r>
              <a:rPr lang="en-AU" dirty="0" smtClean="0"/>
              <a:t>environment; </a:t>
            </a:r>
          </a:p>
          <a:p>
            <a:r>
              <a:rPr lang="en-AU" dirty="0" smtClean="0"/>
              <a:t>Create motivating situations (e.g., through use of tasks) where students can </a:t>
            </a:r>
            <a:r>
              <a:rPr lang="en-AU" b="1" dirty="0" smtClean="0"/>
              <a:t>meaningfully </a:t>
            </a:r>
            <a:r>
              <a:rPr lang="en-AU" dirty="0" smtClean="0"/>
              <a:t>use target language;</a:t>
            </a:r>
          </a:p>
          <a:p>
            <a:r>
              <a:rPr lang="en-AU" dirty="0" smtClean="0"/>
              <a:t>Give </a:t>
            </a:r>
            <a:r>
              <a:rPr lang="en-AU" dirty="0"/>
              <a:t>students the opportunity to participate </a:t>
            </a:r>
            <a:r>
              <a:rPr lang="en-AU" dirty="0" smtClean="0"/>
              <a:t>at their level … non-verbally and verbally;</a:t>
            </a:r>
          </a:p>
          <a:p>
            <a:r>
              <a:rPr lang="en-AU" dirty="0"/>
              <a:t>Provide situations that enable the production of comprehensible input and output, peer interaction, </a:t>
            </a:r>
            <a:endParaRPr lang="en-AU" dirty="0" smtClean="0"/>
          </a:p>
          <a:p>
            <a:r>
              <a:rPr lang="en-AU" dirty="0" smtClean="0"/>
              <a:t>Provide meaningful feedback (see over)</a:t>
            </a:r>
            <a:endParaRPr lang="en-AU" sz="2800" dirty="0"/>
          </a:p>
          <a:p>
            <a:pPr marL="13716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5419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216" lvl="1" indent="0">
              <a:buNone/>
            </a:pPr>
            <a:r>
              <a:rPr lang="en-AU" sz="2800" dirty="0"/>
              <a:t>P</a:t>
            </a:r>
            <a:r>
              <a:rPr lang="en-AU" sz="2800" dirty="0" smtClean="0"/>
              <a:t>roviding </a:t>
            </a:r>
            <a:r>
              <a:rPr lang="en-AU" sz="2800" dirty="0"/>
              <a:t>a recast in response to telegraphic speech </a:t>
            </a:r>
            <a:r>
              <a:rPr lang="en-AU" sz="2800" dirty="0" smtClean="0"/>
              <a:t>e.g</a:t>
            </a:r>
            <a:r>
              <a:rPr lang="en-AU" sz="2800" dirty="0"/>
              <a:t>., when the student points to a snowman while doing a phonic matching activity and says</a:t>
            </a:r>
            <a:r>
              <a:rPr lang="en-AU" sz="2800" dirty="0" smtClean="0"/>
              <a:t>,</a:t>
            </a:r>
          </a:p>
          <a:p>
            <a:pPr marL="585216" lvl="1" indent="0">
              <a:buNone/>
            </a:pPr>
            <a:endParaRPr lang="en-AU" sz="2800" dirty="0"/>
          </a:p>
          <a:p>
            <a:pPr marL="137160" indent="0">
              <a:buNone/>
            </a:pPr>
            <a:r>
              <a:rPr lang="en-AU" dirty="0"/>
              <a:t> 	S: a man and snow</a:t>
            </a:r>
          </a:p>
          <a:p>
            <a:pPr marL="137160" indent="0">
              <a:buNone/>
            </a:pPr>
            <a:r>
              <a:rPr lang="en-AU" dirty="0"/>
              <a:t>	T: Yes, it’s a snowman</a:t>
            </a:r>
          </a:p>
          <a:p>
            <a:pPr marL="137160" indent="0">
              <a:buNone/>
            </a:pPr>
            <a:r>
              <a:rPr lang="en-AU" dirty="0"/>
              <a:t>					</a:t>
            </a:r>
            <a:r>
              <a:rPr lang="en-AU" sz="2100" dirty="0" smtClean="0"/>
              <a:t>(</a:t>
            </a:r>
            <a:r>
              <a:rPr lang="en-AU" sz="2100" dirty="0"/>
              <a:t>Oliver, unpublished data)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79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Or by providing scaffolding..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lvl="0" indent="0">
              <a:buNone/>
            </a:pPr>
            <a:r>
              <a:rPr lang="en-US" i="1" dirty="0" smtClean="0"/>
              <a:t>T</a:t>
            </a:r>
            <a:r>
              <a:rPr lang="en-US" i="1" dirty="0"/>
              <a:t>:	 </a:t>
            </a:r>
            <a:r>
              <a:rPr lang="en-US" dirty="0"/>
              <a:t>Select a picture. Select a picture or select a part of the story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 </a:t>
            </a:r>
            <a:r>
              <a:rPr lang="en-US" dirty="0"/>
              <a:t>that you like &lt; </a:t>
            </a:r>
            <a:r>
              <a:rPr lang="en-US" dirty="0" err="1"/>
              <a:t>sh</a:t>
            </a:r>
            <a:r>
              <a:rPr lang="en-US" dirty="0"/>
              <a:t> (</a:t>
            </a:r>
            <a:r>
              <a:rPr lang="en-US" dirty="0" err="1"/>
              <a:t>quietens</a:t>
            </a:r>
            <a:r>
              <a:rPr lang="en-US" dirty="0"/>
              <a:t> other </a:t>
            </a:r>
            <a:r>
              <a:rPr lang="en-US" dirty="0" err="1"/>
              <a:t>chidren</a:t>
            </a:r>
            <a:r>
              <a:rPr lang="en-US" dirty="0"/>
              <a:t>)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Okay </a:t>
            </a:r>
            <a:r>
              <a:rPr lang="en-US" dirty="0"/>
              <a:t>now what was the story- show the picture- now what </a:t>
            </a:r>
            <a:r>
              <a:rPr lang="en-AU" dirty="0"/>
              <a:t>	</a:t>
            </a:r>
            <a:r>
              <a:rPr lang="en-US" dirty="0" smtClean="0"/>
              <a:t>was </a:t>
            </a:r>
            <a:r>
              <a:rPr lang="en-US" dirty="0"/>
              <a:t>the </a:t>
            </a:r>
            <a:r>
              <a:rPr lang="en-US" dirty="0" err="1"/>
              <a:t>stor</a:t>
            </a:r>
            <a:r>
              <a:rPr lang="en-US" dirty="0"/>
              <a:t>- what was that part of the story?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S:	 xx apple pie on the wolf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T:	 Right hit the wolf with what?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S</a:t>
            </a:r>
            <a:r>
              <a:rPr lang="en-US" b="1" dirty="0"/>
              <a:t>:	</a:t>
            </a:r>
            <a:r>
              <a:rPr lang="en-US" dirty="0"/>
              <a:t> Apple pie</a:t>
            </a:r>
            <a:endParaRPr lang="en-AU" dirty="0"/>
          </a:p>
          <a:p>
            <a:pPr marL="137160" lvl="0" indent="0">
              <a:buNone/>
            </a:pPr>
            <a:r>
              <a:rPr lang="en-US" dirty="0"/>
              <a:t>T:	 With an apple pie</a:t>
            </a:r>
            <a:endParaRPr lang="en-AU" dirty="0"/>
          </a:p>
          <a:p>
            <a:pPr marL="137160" indent="0">
              <a:buNone/>
            </a:pPr>
            <a:r>
              <a:rPr lang="en-US" b="1" dirty="0"/>
              <a:t>	</a:t>
            </a:r>
            <a:r>
              <a:rPr lang="en-US" dirty="0" smtClean="0"/>
              <a:t>With </a:t>
            </a:r>
            <a:r>
              <a:rPr lang="en-US" dirty="0"/>
              <a:t>a plate and had an apple pie on it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 </a:t>
            </a:r>
            <a:r>
              <a:rPr lang="en-US" dirty="0"/>
              <a:t>Right where did the wolf go from there?</a:t>
            </a:r>
            <a:endParaRPr lang="en-AU" dirty="0"/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When </a:t>
            </a:r>
            <a:r>
              <a:rPr lang="en-US" dirty="0"/>
              <a:t>he hit the wolf- when Red riding hit the wolf </a:t>
            </a:r>
            <a:endParaRPr lang="en-AU" dirty="0"/>
          </a:p>
          <a:p>
            <a:pPr marL="137160" indent="0">
              <a:buNone/>
            </a:pPr>
            <a:r>
              <a:rPr lang="en-US" dirty="0" smtClean="0"/>
              <a:t>	with </a:t>
            </a:r>
            <a:r>
              <a:rPr lang="en-US" dirty="0"/>
              <a:t>an apple pie where did the wolf go to?</a:t>
            </a:r>
            <a:endParaRPr lang="en-AU" dirty="0"/>
          </a:p>
          <a:p>
            <a:pPr marL="137160" lvl="0" indent="0">
              <a:buNone/>
            </a:pPr>
            <a:r>
              <a:rPr lang="en-US" dirty="0" smtClean="0"/>
              <a:t>S</a:t>
            </a:r>
            <a:r>
              <a:rPr lang="en-US" b="1" dirty="0"/>
              <a:t>:	</a:t>
            </a:r>
            <a:r>
              <a:rPr lang="en-US" dirty="0"/>
              <a:t> Went to skate board</a:t>
            </a:r>
            <a:endParaRPr lang="en-AU" dirty="0"/>
          </a:p>
          <a:p>
            <a:pPr marL="137160" lvl="0" indent="0">
              <a:buNone/>
            </a:pPr>
            <a:r>
              <a:rPr lang="en-US" i="1" dirty="0"/>
              <a:t>T:	</a:t>
            </a:r>
            <a:r>
              <a:rPr lang="en-US" dirty="0"/>
              <a:t> Went to where the skate board was and then what </a:t>
            </a:r>
            <a:r>
              <a:rPr lang="en-US" dirty="0" smtClean="0"/>
              <a:t>happened 	to </a:t>
            </a:r>
            <a:r>
              <a:rPr lang="en-US" dirty="0"/>
              <a:t>the wolf?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83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AU" dirty="0" smtClean="0"/>
              <a:t>Overall there is a need to implement a pedagogy appropriate for </a:t>
            </a:r>
            <a:r>
              <a:rPr lang="en-AU" dirty="0"/>
              <a:t>child second language </a:t>
            </a:r>
            <a:r>
              <a:rPr lang="en-AU" dirty="0" smtClean="0"/>
              <a:t>learners, taking account of their stage of development, interests, motivations and way of interacting and then using this in the classroom.</a:t>
            </a:r>
          </a:p>
          <a:p>
            <a:pPr marL="13716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Most importantly oral interaction should hold an important place in our classroom for all our learners!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Oral interaction: what is it?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One type of communicative exchange </a:t>
            </a:r>
          </a:p>
          <a:p>
            <a:pPr marL="13716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spoken </a:t>
            </a:r>
            <a:r>
              <a:rPr lang="en-US" dirty="0"/>
              <a:t>language that takes place between two or more people 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type of speaking and listening that occurs in real time (i.e., in the present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878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Acknowledgements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My co-author, </a:t>
            </a:r>
            <a:r>
              <a:rPr lang="en-AU" dirty="0" err="1" smtClean="0"/>
              <a:t>Jenefer</a:t>
            </a:r>
            <a:r>
              <a:rPr lang="en-AU" dirty="0" smtClean="0"/>
              <a:t> </a:t>
            </a:r>
            <a:r>
              <a:rPr lang="en-AU" dirty="0" err="1" smtClean="0"/>
              <a:t>Philp</a:t>
            </a:r>
            <a:endParaRPr lang="en-AU" dirty="0" smtClean="0"/>
          </a:p>
          <a:p>
            <a:r>
              <a:rPr lang="en-AU" dirty="0" smtClean="0"/>
              <a:t>My editors Nina </a:t>
            </a:r>
            <a:r>
              <a:rPr lang="en-AU" dirty="0" err="1" smtClean="0"/>
              <a:t>Spada</a:t>
            </a:r>
            <a:r>
              <a:rPr lang="en-AU" dirty="0" smtClean="0"/>
              <a:t> and Pasty </a:t>
            </a:r>
            <a:r>
              <a:rPr lang="en-AU" dirty="0" err="1" smtClean="0"/>
              <a:t>Lightbown</a:t>
            </a:r>
            <a:endParaRPr lang="en-AU" dirty="0" smtClean="0"/>
          </a:p>
          <a:p>
            <a:r>
              <a:rPr lang="en-AU" dirty="0"/>
              <a:t>www.freedigitalphotos.net/</a:t>
            </a:r>
          </a:p>
          <a:p>
            <a:pPr marL="13716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69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AU" sz="72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endParaRPr lang="en-AU" dirty="0">
              <a:solidFill>
                <a:schemeClr val="bg1"/>
              </a:solidFill>
            </a:endParaRPr>
          </a:p>
          <a:p>
            <a:pPr algn="ctr"/>
            <a:r>
              <a:rPr lang="en-AU" sz="4000" dirty="0" smtClean="0">
                <a:solidFill>
                  <a:schemeClr val="bg1"/>
                </a:solidFill>
              </a:rPr>
              <a:t>&lt;rhonda.oliver@curtin.edu.au</a:t>
            </a:r>
            <a:r>
              <a:rPr lang="en-AU" dirty="0" smtClean="0"/>
              <a:t>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95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When speakers talk in turn and respond orally to these turns (note: sometimes speakers do interrupt or talk “over” each other)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b="1" dirty="0"/>
              <a:t>ollaborative</a:t>
            </a:r>
            <a:r>
              <a:rPr lang="en-US" dirty="0"/>
              <a:t> and most often </a:t>
            </a:r>
            <a:r>
              <a:rPr lang="en-US" b="1" dirty="0"/>
              <a:t>reciprocal</a:t>
            </a:r>
            <a:r>
              <a:rPr lang="en-US" dirty="0"/>
              <a:t>, with each speaker working to co-construct a meaningful exchange</a:t>
            </a:r>
            <a:endParaRPr lang="en-AU" dirty="0"/>
          </a:p>
          <a:p>
            <a:pPr marL="13716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74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Oral interaction is often complementary:</a:t>
            </a:r>
          </a:p>
          <a:p>
            <a:pPr marL="137160" indent="0">
              <a:buNone/>
            </a:pPr>
            <a:endParaRPr lang="en-AU" dirty="0"/>
          </a:p>
          <a:p>
            <a:pPr marL="137160" indent="0">
              <a:buNone/>
            </a:pPr>
            <a:r>
              <a:rPr lang="en-NZ" dirty="0" smtClean="0"/>
              <a:t>	A</a:t>
            </a:r>
            <a:r>
              <a:rPr lang="en-NZ" dirty="0"/>
              <a:t>: 	I’m hungry </a:t>
            </a:r>
            <a:r>
              <a:rPr lang="en-NZ" dirty="0" smtClean="0"/>
              <a:t>			</a:t>
            </a:r>
            <a:endParaRPr lang="en-AU" dirty="0"/>
          </a:p>
          <a:p>
            <a:pPr marL="137160" indent="0">
              <a:buNone/>
            </a:pPr>
            <a:r>
              <a:rPr lang="en-NZ" dirty="0" smtClean="0"/>
              <a:t>	B</a:t>
            </a:r>
            <a:r>
              <a:rPr lang="en-NZ" dirty="0"/>
              <a:t>: 	Me too </a:t>
            </a:r>
            <a:endParaRPr lang="en-NZ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And it also can be quite complex</a:t>
            </a:r>
          </a:p>
          <a:p>
            <a:pPr>
              <a:buFont typeface="Arial" pitchFamily="34" charset="0"/>
              <a:buChar char="•"/>
            </a:pPr>
            <a:endParaRPr lang="en-NZ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ostly face-to-face (except phone and Skype)</a:t>
            </a:r>
          </a:p>
          <a:p>
            <a:endParaRPr lang="en-AU" dirty="0"/>
          </a:p>
        </p:txBody>
      </p:sp>
      <p:pic>
        <p:nvPicPr>
          <p:cNvPr id="5" name="Picture 6" descr="j03434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249" y="5049896"/>
            <a:ext cx="1800200" cy="154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5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interaction is not always verbal - </a:t>
            </a:r>
          </a:p>
          <a:p>
            <a:pPr marL="137160" indent="0">
              <a:buNone/>
            </a:pPr>
            <a:r>
              <a:rPr lang="en-US" dirty="0" smtClean="0"/>
              <a:t>     responses </a:t>
            </a:r>
            <a:r>
              <a:rPr lang="en-US" dirty="0"/>
              <a:t>can be non-verbal</a:t>
            </a:r>
            <a:endParaRPr lang="en-AU" dirty="0"/>
          </a:p>
          <a:p>
            <a:endParaRPr lang="en-AU" dirty="0" smtClean="0"/>
          </a:p>
          <a:p>
            <a:pPr marL="137160" lvl="0" indent="0">
              <a:buNone/>
            </a:pPr>
            <a:r>
              <a:rPr lang="en-AU" dirty="0" smtClean="0"/>
              <a:t>	M</a:t>
            </a:r>
            <a:r>
              <a:rPr lang="en-AU" dirty="0"/>
              <a:t>:  	What are you doing?</a:t>
            </a:r>
          </a:p>
          <a:p>
            <a:pPr marL="137160" lvl="0" indent="0">
              <a:buNone/>
            </a:pPr>
            <a:r>
              <a:rPr lang="en-AU" dirty="0" smtClean="0"/>
              <a:t>	G</a:t>
            </a:r>
            <a:r>
              <a:rPr lang="en-AU" dirty="0"/>
              <a:t>: 	</a:t>
            </a:r>
            <a:r>
              <a:rPr lang="en-AU" i="1" dirty="0"/>
              <a:t>Points to his head</a:t>
            </a:r>
            <a:endParaRPr lang="en-AU" dirty="0"/>
          </a:p>
          <a:p>
            <a:pPr marL="137160" lvl="0" indent="0">
              <a:buNone/>
            </a:pPr>
            <a:r>
              <a:rPr lang="en-AU" dirty="0" smtClean="0"/>
              <a:t>	R</a:t>
            </a:r>
            <a:r>
              <a:rPr lang="en-AU" dirty="0"/>
              <a:t>:	Did you get hurt?</a:t>
            </a:r>
          </a:p>
          <a:p>
            <a:pPr marL="137160" lvl="0" indent="0">
              <a:buNone/>
            </a:pPr>
            <a:r>
              <a:rPr lang="en-AU" dirty="0" smtClean="0"/>
              <a:t>	G</a:t>
            </a:r>
            <a:r>
              <a:rPr lang="en-AU" dirty="0"/>
              <a:t>:	</a:t>
            </a:r>
            <a:r>
              <a:rPr lang="en-AU" i="1" dirty="0"/>
              <a:t>Nods head and clicks tongue.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8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Oral interaction differs from written language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Written language </a:t>
            </a:r>
          </a:p>
          <a:p>
            <a:pPr marL="137160" indent="0">
              <a:buNone/>
            </a:pPr>
            <a:r>
              <a:rPr lang="en-AU" dirty="0"/>
              <a:t>	</a:t>
            </a:r>
            <a:r>
              <a:rPr lang="en-AU" dirty="0" smtClean="0"/>
              <a:t>- is </a:t>
            </a:r>
            <a:r>
              <a:rPr lang="en-US" dirty="0" smtClean="0"/>
              <a:t>planned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 can be revised</a:t>
            </a:r>
          </a:p>
          <a:p>
            <a:pPr marL="137160" indent="0">
              <a:buNone/>
            </a:pPr>
            <a:r>
              <a:rPr lang="en-US" dirty="0" smtClean="0"/>
              <a:t>	- is </a:t>
            </a:r>
            <a:r>
              <a:rPr lang="en-US" dirty="0"/>
              <a:t>far more </a:t>
            </a:r>
            <a:r>
              <a:rPr lang="en-US" dirty="0" smtClean="0"/>
              <a:t>permanent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Oral interaction</a:t>
            </a:r>
          </a:p>
          <a:p>
            <a:pPr marL="585216" lvl="1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sz="2600" dirty="0" smtClean="0"/>
              <a:t>is unplanned/less </a:t>
            </a:r>
            <a:r>
              <a:rPr lang="en-US" sz="2600" dirty="0"/>
              <a:t>planned</a:t>
            </a:r>
            <a:endParaRPr lang="en-US" sz="2600" dirty="0" smtClean="0"/>
          </a:p>
          <a:p>
            <a:pPr marL="13716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is spontaneous </a:t>
            </a:r>
            <a:r>
              <a:rPr lang="en-US" sz="2600" dirty="0"/>
              <a:t>and </a:t>
            </a:r>
            <a:r>
              <a:rPr lang="en-US" sz="2600" dirty="0" smtClean="0"/>
              <a:t>ephemeral</a:t>
            </a:r>
          </a:p>
          <a:p>
            <a:pPr marL="13716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is less </a:t>
            </a:r>
            <a:r>
              <a:rPr lang="en-US" sz="2600" dirty="0"/>
              <a:t>than</a:t>
            </a:r>
            <a:r>
              <a:rPr lang="en-US" sz="2600" i="1" dirty="0"/>
              <a:t> </a:t>
            </a:r>
            <a:r>
              <a:rPr lang="en-US" sz="2600" dirty="0"/>
              <a:t>perfect </a:t>
            </a:r>
            <a:endParaRPr lang="en-US" sz="2600" dirty="0" smtClean="0"/>
          </a:p>
          <a:p>
            <a:pPr marL="13716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– consists </a:t>
            </a:r>
            <a:r>
              <a:rPr lang="en-US" sz="2600" dirty="0"/>
              <a:t>of </a:t>
            </a:r>
            <a:r>
              <a:rPr lang="en-US" sz="2600" dirty="0" err="1"/>
              <a:t>disfluencies</a:t>
            </a:r>
            <a:r>
              <a:rPr lang="en-US" sz="2600" dirty="0"/>
              <a:t>, false </a:t>
            </a:r>
            <a:r>
              <a:rPr lang="en-US" sz="2600" dirty="0" smtClean="0"/>
              <a:t>starts, unnecessary</a:t>
            </a:r>
          </a:p>
          <a:p>
            <a:pPr marL="13716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   </a:t>
            </a:r>
            <a:r>
              <a:rPr lang="en-US" sz="2600" dirty="0"/>
              <a:t>repetition, and redundant </a:t>
            </a:r>
            <a:r>
              <a:rPr lang="en-US" sz="2600" dirty="0" smtClean="0"/>
              <a:t>information</a:t>
            </a:r>
            <a:r>
              <a:rPr lang="en-US" sz="2600" dirty="0"/>
              <a:t>. </a:t>
            </a:r>
            <a:endParaRPr lang="en-AU" sz="2600" dirty="0" smtClean="0"/>
          </a:p>
          <a:p>
            <a:pPr marL="137160" indent="0">
              <a:buNone/>
            </a:pPr>
            <a:endParaRPr lang="en-AU" dirty="0"/>
          </a:p>
          <a:p>
            <a:pPr marL="13716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Teachers should not assess oral interaction based on written language conventions</a:t>
            </a:r>
          </a:p>
        </p:txBody>
      </p:sp>
    </p:spTree>
    <p:extLst>
      <p:ext uri="{BB962C8B-B14F-4D97-AF65-F5344CB8AC3E}">
        <p14:creationId xmlns:p14="http://schemas.microsoft.com/office/powerpoint/2010/main" val="39826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Oral interaction in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education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Oral interaction is important to </a:t>
            </a:r>
            <a:r>
              <a:rPr lang="en-US" dirty="0"/>
              <a:t>our everyday lives and to students’ success socially, academically, and </a:t>
            </a:r>
            <a:r>
              <a:rPr lang="en-US" dirty="0" smtClean="0"/>
              <a:t>vocationally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/>
              <a:t>When young children come to school there are many things they must adjust to in order to successfully learn </a:t>
            </a:r>
            <a:r>
              <a:rPr lang="en-US" dirty="0" smtClean="0"/>
              <a:t>.  </a:t>
            </a:r>
          </a:p>
          <a:p>
            <a:pPr marL="137160" indent="0">
              <a:buNone/>
            </a:pPr>
            <a:r>
              <a:rPr lang="en-US" dirty="0" smtClean="0"/>
              <a:t>       They </a:t>
            </a:r>
            <a:r>
              <a:rPr lang="en-US" dirty="0"/>
              <a:t>need to get used to </a:t>
            </a:r>
            <a:r>
              <a:rPr lang="en-US" dirty="0" smtClean="0"/>
              <a:t>interacting:</a:t>
            </a:r>
            <a:endParaRPr lang="en-US" dirty="0"/>
          </a:p>
          <a:p>
            <a:pPr lvl="2"/>
            <a:r>
              <a:rPr lang="en-US" sz="2900" dirty="0" smtClean="0"/>
              <a:t>in </a:t>
            </a:r>
            <a:r>
              <a:rPr lang="en-US" sz="2900" dirty="0"/>
              <a:t>a new environment outside their home, </a:t>
            </a:r>
          </a:p>
          <a:p>
            <a:pPr lvl="2"/>
            <a:r>
              <a:rPr lang="en-US" sz="2900" dirty="0"/>
              <a:t>w</a:t>
            </a:r>
            <a:r>
              <a:rPr lang="en-US" sz="2900" dirty="0" smtClean="0"/>
              <a:t>ith many more peers,</a:t>
            </a:r>
            <a:endParaRPr lang="en-US" sz="2900" dirty="0"/>
          </a:p>
          <a:p>
            <a:pPr lvl="2"/>
            <a:r>
              <a:rPr lang="en-US" sz="2900" dirty="0"/>
              <a:t>with a range of different adults,</a:t>
            </a:r>
          </a:p>
          <a:p>
            <a:pPr lvl="2"/>
            <a:r>
              <a:rPr lang="en-US" sz="2900" dirty="0" smtClean="0"/>
              <a:t>in </a:t>
            </a:r>
            <a:r>
              <a:rPr lang="en-US" sz="2900" dirty="0"/>
              <a:t>new ways with all these </a:t>
            </a:r>
            <a:r>
              <a:rPr lang="en-US" sz="2900" dirty="0" smtClean="0"/>
              <a:t>people. </a:t>
            </a:r>
          </a:p>
          <a:p>
            <a:pPr marL="905256" lvl="2" indent="0">
              <a:buNone/>
            </a:pPr>
            <a:endParaRPr lang="en-AU" sz="2000" dirty="0"/>
          </a:p>
          <a:p>
            <a:pPr marL="548640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800" dirty="0" smtClean="0">
                <a:solidFill>
                  <a:srgbClr val="FF0000"/>
                </a:solidFill>
              </a:rPr>
              <a:t>Clearly oral interaction is </a:t>
            </a:r>
            <a:r>
              <a:rPr lang="en-US" sz="2800" dirty="0">
                <a:solidFill>
                  <a:srgbClr val="FF0000"/>
                </a:solidFill>
              </a:rPr>
              <a:t>an important part of education</a:t>
            </a:r>
          </a:p>
          <a:p>
            <a:pPr marL="137160" indent="0"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AU" dirty="0" smtClean="0">
                <a:solidFill>
                  <a:schemeClr val="bg1"/>
                </a:solidFill>
              </a:rPr>
              <a:t>And yet…. </a:t>
            </a:r>
          </a:p>
          <a:p>
            <a:pPr marL="137160" indent="0">
              <a:buNone/>
            </a:pPr>
            <a:r>
              <a:rPr lang="en-AU" dirty="0" smtClean="0"/>
              <a:t>			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77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Oral interaction skills may not be given the same priority in our classrooms as reading and writing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And when </a:t>
            </a:r>
            <a:r>
              <a:rPr lang="en-AU" dirty="0"/>
              <a:t>it is included, the focus is often</a:t>
            </a:r>
          </a:p>
          <a:p>
            <a:pPr marL="137160" indent="0">
              <a:buNone/>
            </a:pPr>
            <a:r>
              <a:rPr lang="en-AU" dirty="0"/>
              <a:t>	on presentational </a:t>
            </a:r>
            <a:r>
              <a:rPr lang="en-AU" dirty="0" smtClean="0"/>
              <a:t>language</a:t>
            </a:r>
          </a:p>
          <a:p>
            <a:pPr marL="137160" indent="0">
              <a:buNone/>
            </a:pPr>
            <a:endParaRPr lang="en-AU" dirty="0"/>
          </a:p>
          <a:p>
            <a:pPr marL="137160" indent="0">
              <a:buNone/>
            </a:pPr>
            <a:endParaRPr lang="en-AU" dirty="0" smtClean="0"/>
          </a:p>
          <a:p>
            <a:pPr marL="137160" indent="0">
              <a:buNone/>
            </a:pPr>
            <a:r>
              <a:rPr lang="en-AU" dirty="0">
                <a:solidFill>
                  <a:schemeClr val="bg1"/>
                </a:solidFill>
              </a:rPr>
              <a:t>And yet…. </a:t>
            </a:r>
          </a:p>
          <a:p>
            <a:pPr marL="137160" indent="0">
              <a:buNone/>
            </a:pPr>
            <a:endParaRPr lang="en-AU" dirty="0" smtClean="0"/>
          </a:p>
          <a:p>
            <a:pPr marL="137160" indent="0">
              <a:buNone/>
            </a:pPr>
            <a:endParaRPr lang="en-AU" dirty="0"/>
          </a:p>
          <a:p>
            <a:pPr marL="137160" indent="0">
              <a:buNone/>
            </a:pPr>
            <a:endParaRPr lang="en-AU" dirty="0"/>
          </a:p>
        </p:txBody>
      </p:sp>
      <p:pic>
        <p:nvPicPr>
          <p:cNvPr id="4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23" y="4221088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95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4375</TotalTime>
  <Words>979</Words>
  <Application>Microsoft Office PowerPoint</Application>
  <PresentationFormat>On-screen Show (4:3)</PresentationFormat>
  <Paragraphs>271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Apex</vt:lpstr>
      <vt:lpstr>English language learning:</vt:lpstr>
      <vt:lpstr>Outline</vt:lpstr>
      <vt:lpstr>Oral interaction: what is it?</vt:lpstr>
      <vt:lpstr>PowerPoint Presentation</vt:lpstr>
      <vt:lpstr>PowerPoint Presentation</vt:lpstr>
      <vt:lpstr>PowerPoint Presentation</vt:lpstr>
      <vt:lpstr>Oral interaction differs from written language</vt:lpstr>
      <vt:lpstr>Oral interaction in education</vt:lpstr>
      <vt:lpstr>PowerPoint Presentation</vt:lpstr>
      <vt:lpstr>Oral interaction in the classroom</vt:lpstr>
      <vt:lpstr>Oral interaction for socialisation</vt:lpstr>
      <vt:lpstr>PowerPoint Presentation</vt:lpstr>
      <vt:lpstr>Oral interaction and SLA…</vt:lpstr>
      <vt:lpstr>Comprehensible input</vt:lpstr>
      <vt:lpstr>Meaningful/pushed output</vt:lpstr>
      <vt:lpstr>Feedback</vt:lpstr>
      <vt:lpstr>Focus on form</vt:lpstr>
      <vt:lpstr>Scaffolding</vt:lpstr>
      <vt:lpstr>Age as a factor in language learning</vt:lpstr>
      <vt:lpstr>Interactions of younger children</vt:lpstr>
      <vt:lpstr>For example….</vt:lpstr>
      <vt:lpstr>Ultimate attainment</vt:lpstr>
      <vt:lpstr>Teacher talk to children</vt:lpstr>
      <vt:lpstr>PowerPoint Presentation</vt:lpstr>
      <vt:lpstr> </vt:lpstr>
      <vt:lpstr>Teachers supporting SLA</vt:lpstr>
      <vt:lpstr>For example</vt:lpstr>
      <vt:lpstr>Or by providing scaffolding..</vt:lpstr>
      <vt:lpstr>PowerPoint Presentation</vt:lpstr>
      <vt:lpstr>Acknowledgements</vt:lpstr>
      <vt:lpstr>PowerPoint Presentation</vt:lpstr>
    </vt:vector>
  </TitlesOfParts>
  <Company>Curtin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learning:</dc:title>
  <dc:creator>Rhonda Oliver</dc:creator>
  <cp:lastModifiedBy>Rhonda Oliver</cp:lastModifiedBy>
  <cp:revision>46</cp:revision>
  <dcterms:created xsi:type="dcterms:W3CDTF">2013-07-30T14:55:08Z</dcterms:created>
  <dcterms:modified xsi:type="dcterms:W3CDTF">2013-08-21T12:50:45Z</dcterms:modified>
</cp:coreProperties>
</file>