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5" r:id="rId4"/>
    <p:sldId id="257" r:id="rId5"/>
    <p:sldId id="258" r:id="rId6"/>
    <p:sldId id="259" r:id="rId7"/>
    <p:sldId id="261" r:id="rId8"/>
    <p:sldId id="267" r:id="rId9"/>
    <p:sldId id="270" r:id="rId10"/>
    <p:sldId id="269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FE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A924-514F-4FCB-BFC9-3A98BAC8822A}" type="datetimeFigureOut">
              <a:rPr lang="en-AU" smtClean="0"/>
              <a:pPr/>
              <a:t>16/08/2013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0661-C095-4A5D-9EE0-2749CEF2A2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A924-514F-4FCB-BFC9-3A98BAC8822A}" type="datetimeFigureOut">
              <a:rPr lang="en-AU" smtClean="0"/>
              <a:pPr/>
              <a:t>16/08/2013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0661-C095-4A5D-9EE0-2749CEF2A2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A924-514F-4FCB-BFC9-3A98BAC8822A}" type="datetimeFigureOut">
              <a:rPr lang="en-AU" smtClean="0"/>
              <a:pPr/>
              <a:t>16/08/2013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0661-C095-4A5D-9EE0-2749CEF2A2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A924-514F-4FCB-BFC9-3A98BAC8822A}" type="datetimeFigureOut">
              <a:rPr lang="en-AU" smtClean="0"/>
              <a:pPr/>
              <a:t>16/08/2013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0661-C095-4A5D-9EE0-2749CEF2A2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A924-514F-4FCB-BFC9-3A98BAC8822A}" type="datetimeFigureOut">
              <a:rPr lang="en-AU" smtClean="0"/>
              <a:pPr/>
              <a:t>16/08/2013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0661-C095-4A5D-9EE0-2749CEF2A2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A924-514F-4FCB-BFC9-3A98BAC8822A}" type="datetimeFigureOut">
              <a:rPr lang="en-AU" smtClean="0"/>
              <a:pPr/>
              <a:t>16/08/2013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0661-C095-4A5D-9EE0-2749CEF2A2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A924-514F-4FCB-BFC9-3A98BAC8822A}" type="datetimeFigureOut">
              <a:rPr lang="en-AU" smtClean="0"/>
              <a:pPr/>
              <a:t>16/08/2013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0661-C095-4A5D-9EE0-2749CEF2A2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A924-514F-4FCB-BFC9-3A98BAC8822A}" type="datetimeFigureOut">
              <a:rPr lang="en-AU" smtClean="0"/>
              <a:pPr/>
              <a:t>16/08/2013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0661-C095-4A5D-9EE0-2749CEF2A2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A924-514F-4FCB-BFC9-3A98BAC8822A}" type="datetimeFigureOut">
              <a:rPr lang="en-AU" smtClean="0"/>
              <a:pPr/>
              <a:t>16/08/2013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0661-C095-4A5D-9EE0-2749CEF2A2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A924-514F-4FCB-BFC9-3A98BAC8822A}" type="datetimeFigureOut">
              <a:rPr lang="en-AU" smtClean="0"/>
              <a:pPr/>
              <a:t>16/08/2013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0661-C095-4A5D-9EE0-2749CEF2A2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A924-514F-4FCB-BFC9-3A98BAC8822A}" type="datetimeFigureOut">
              <a:rPr lang="en-AU" smtClean="0"/>
              <a:pPr/>
              <a:t>16/08/2013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0661-C095-4A5D-9EE0-2749CEF2A2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A924-514F-4FCB-BFC9-3A98BAC8822A}" type="datetimeFigureOut">
              <a:rPr lang="en-AU" smtClean="0"/>
              <a:pPr/>
              <a:t>16/08/2013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60661-C095-4A5D-9EE0-2749CEF2A2E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916833"/>
            <a:ext cx="7632848" cy="1872208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vi-VN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/>
              </a:rPr>
              <a:t/>
            </a:r>
            <a:br>
              <a:rPr lang="vi-VN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/>
              </a:rPr>
            </a:br>
            <a:r>
              <a:rPr lang="vi-VN" sz="32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/>
              </a:rPr>
              <a:t/>
            </a:r>
            <a:br>
              <a:rPr lang="vi-VN" sz="32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/>
              </a:rPr>
            </a:br>
            <a:r>
              <a:rPr lang="en-AU" sz="3100" dirty="0" smtClean="0">
                <a:ln>
                  <a:solidFill>
                    <a:sysClr val="windowText" lastClr="000000"/>
                  </a:solidFill>
                </a:ln>
                <a:effectLst/>
              </a:rPr>
              <a:t>‘Have you got the cost?’: An investigation into authentic English language use in the Vietnamese hospitality industry</a:t>
            </a:r>
            <a:r>
              <a:rPr lang="vi-VN" sz="2800" dirty="0" smtClean="0">
                <a:ln>
                  <a:solidFill>
                    <a:sysClr val="windowText" lastClr="000000"/>
                  </a:solidFill>
                </a:ln>
                <a:effectLst/>
              </a:rPr>
              <a:t/>
            </a:r>
            <a:br>
              <a:rPr lang="vi-VN" sz="2800" dirty="0" smtClean="0">
                <a:ln>
                  <a:solidFill>
                    <a:sysClr val="windowText" lastClr="000000"/>
                  </a:solidFill>
                </a:ln>
                <a:effectLst/>
              </a:rPr>
            </a:br>
            <a:r>
              <a:rPr lang="en-AU" dirty="0">
                <a:effectLst/>
              </a:rPr>
              <a:t/>
            </a:r>
            <a:br>
              <a:rPr lang="en-AU" dirty="0">
                <a:effectLst/>
              </a:rPr>
            </a:br>
            <a:endParaRPr lang="en-AU" sz="24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554589" cy="88211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vi-VN" sz="1800" b="1" dirty="0" smtClean="0">
                <a:solidFill>
                  <a:srgbClr val="0070C0"/>
                </a:solidFill>
              </a:rPr>
              <a:t>Vu Thi Hong Van: Curtin University</a:t>
            </a:r>
          </a:p>
          <a:p>
            <a:pPr algn="l"/>
            <a:r>
              <a:rPr lang="vi-VN" sz="1800" b="1" dirty="0" smtClean="0">
                <a:solidFill>
                  <a:srgbClr val="0070C0"/>
                </a:solidFill>
              </a:rPr>
              <a:t>Katie Dunworth: School of Education, Curtin </a:t>
            </a:r>
            <a:r>
              <a:rPr lang="vi-VN" sz="1800" b="1" dirty="0" smtClean="0">
                <a:solidFill>
                  <a:srgbClr val="0070C0"/>
                </a:solidFill>
              </a:rPr>
              <a:t>University</a:t>
            </a:r>
          </a:p>
          <a:p>
            <a:pPr algn="l"/>
            <a:r>
              <a:rPr lang="vi-VN" sz="1800" b="1" dirty="0" smtClean="0">
                <a:solidFill>
                  <a:srgbClr val="0070C0"/>
                </a:solidFill>
              </a:rPr>
              <a:t>Chris Conlan: School of Education, Curtin University</a:t>
            </a:r>
            <a:endParaRPr lang="en-AU" sz="18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32656"/>
            <a:ext cx="2866667" cy="504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83694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667" y="404664"/>
            <a:ext cx="5966666" cy="1080120"/>
          </a:xfrm>
        </p:spPr>
        <p:txBody>
          <a:bodyPr/>
          <a:lstStyle/>
          <a:p>
            <a:pPr marL="0" indent="0" algn="ctr">
              <a:buNone/>
            </a:pPr>
            <a:r>
              <a:rPr lang="en-AU" sz="4000" dirty="0">
                <a:solidFill>
                  <a:schemeClr val="tx1"/>
                </a:solidFill>
                <a:effectLst/>
                <a:latin typeface="Arial Rounded MT Bold" pitchFamily="34" charset="0"/>
              </a:rPr>
              <a:t>EXAMPLE </a:t>
            </a:r>
            <a:r>
              <a:rPr lang="en-AU" sz="4000" dirty="0" smtClean="0">
                <a:solidFill>
                  <a:schemeClr val="tx1"/>
                </a:solidFill>
                <a:effectLst/>
                <a:latin typeface="Arial Rounded MT Bold" pitchFamily="34" charset="0"/>
              </a:rPr>
              <a:t>3</a:t>
            </a:r>
            <a:endParaRPr lang="en-AU" sz="4000" dirty="0"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1844824"/>
            <a:ext cx="7488832" cy="2088232"/>
          </a:xfrm>
        </p:spPr>
        <p:txBody>
          <a:bodyPr>
            <a:normAutofit/>
          </a:bodyPr>
          <a:lstStyle/>
          <a:p>
            <a:pPr algn="l"/>
            <a:r>
              <a:rPr lang="vi-VN" b="1" u="sng" dirty="0" smtClean="0">
                <a:solidFill>
                  <a:schemeClr val="tx1"/>
                </a:solidFill>
              </a:rPr>
              <a:t>IT- 238</a:t>
            </a:r>
            <a:endParaRPr lang="vi-VN" dirty="0" smtClean="0">
              <a:solidFill>
                <a:schemeClr val="tx1"/>
              </a:solidFill>
            </a:endParaRPr>
          </a:p>
          <a:p>
            <a:pPr algn="l"/>
            <a:r>
              <a:rPr lang="vi-VN" dirty="0" smtClean="0">
                <a:solidFill>
                  <a:schemeClr val="tx1"/>
                </a:solidFill>
              </a:rPr>
              <a:t>[1] 	S: please your room number? //  please sign here sir? /// one million three hundred and  [*] thirty // thousand dong?</a:t>
            </a:r>
          </a:p>
          <a:p>
            <a:pPr algn="l"/>
            <a:r>
              <a:rPr lang="vi-VN" dirty="0" smtClean="0">
                <a:solidFill>
                  <a:schemeClr val="tx1"/>
                </a:solidFill>
              </a:rPr>
              <a:t>G: uh huh? / yes / th</a:t>
            </a:r>
            <a:r>
              <a:rPr lang="vi-VN" u="sng" dirty="0" smtClean="0">
                <a:solidFill>
                  <a:schemeClr val="tx1"/>
                </a:solidFill>
              </a:rPr>
              <a:t>a</a:t>
            </a:r>
            <a:r>
              <a:rPr lang="vi-VN" dirty="0" smtClean="0">
                <a:solidFill>
                  <a:schemeClr val="tx1"/>
                </a:solidFill>
              </a:rPr>
              <a:t>nk you</a:t>
            </a:r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63975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764704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>
                <a:latin typeface="Arial Rounded MT Bold" pitchFamily="34" charset="0"/>
              </a:rPr>
              <a:t>Conclusion</a:t>
            </a:r>
            <a:endParaRPr lang="en-AU" sz="4000" b="1" dirty="0">
              <a:latin typeface="Arial Rounded MT Bold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1700808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2400" dirty="0" smtClean="0"/>
          </a:p>
          <a:p>
            <a:r>
              <a:rPr lang="vi-VN" sz="2400" dirty="0" smtClean="0"/>
              <a:t>- The language of interactions relating to the service of currency exchange is transactional, informative and goal-oriented.</a:t>
            </a:r>
          </a:p>
          <a:p>
            <a:r>
              <a:rPr lang="en-US" sz="2400" dirty="0" smtClean="0"/>
              <a:t>-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authentic English language used in the real-life hotel setting obtained in the study is quite different from the language cited in teaching materials used in English for Tourism and Hospitality programs in Vietnam. 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400" dirty="0" smtClean="0"/>
              <a:t>- Teaching materials and classroom pedagogy need to focus on improving interactional strategies for students. </a:t>
            </a:r>
          </a:p>
        </p:txBody>
      </p:sp>
    </p:spTree>
    <p:extLst>
      <p:ext uri="{BB962C8B-B14F-4D97-AF65-F5344CB8AC3E}">
        <p14:creationId xmlns="" xmlns:p14="http://schemas.microsoft.com/office/powerpoint/2010/main" val="1223579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121" y="476672"/>
            <a:ext cx="6799758" cy="1080120"/>
          </a:xfrm>
        </p:spPr>
        <p:txBody>
          <a:bodyPr/>
          <a:lstStyle/>
          <a:p>
            <a:pPr marL="0" indent="0" algn="ctr">
              <a:buNone/>
            </a:pPr>
            <a:r>
              <a:rPr lang="en-AU" sz="4000" dirty="0" smtClean="0">
                <a:solidFill>
                  <a:schemeClr val="tx1"/>
                </a:solidFill>
                <a:effectLst/>
                <a:latin typeface="Arial Rounded MT Bold" pitchFamily="34" charset="0"/>
              </a:rPr>
              <a:t>OUTLINE OF THE PAPER </a:t>
            </a:r>
            <a:endParaRPr lang="en-AU" sz="4000" dirty="0"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2060848"/>
            <a:ext cx="6546558" cy="3672408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endParaRPr lang="vi-VN" sz="28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AU" sz="3200" dirty="0" smtClean="0">
                <a:latin typeface="Trebuchet MS" pitchFamily="34" charset="0"/>
              </a:rPr>
              <a:t>INTRODUCTION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AU" sz="3200" dirty="0" smtClean="0">
                <a:latin typeface="Trebuchet MS" pitchFamily="34" charset="0"/>
              </a:rPr>
              <a:t>THE STUDY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AU" sz="3200" dirty="0" smtClean="0">
                <a:latin typeface="Trebuchet MS" pitchFamily="34" charset="0"/>
              </a:rPr>
              <a:t>RESULTS</a:t>
            </a:r>
            <a:endParaRPr lang="vi-VN" sz="3200" dirty="0" smtClean="0">
              <a:latin typeface="Trebuchet MS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vi-VN" sz="3200" dirty="0" smtClean="0">
                <a:latin typeface="Trebuchet MS" pitchFamily="34" charset="0"/>
              </a:rPr>
              <a:t>IMPLICATIONS </a:t>
            </a:r>
            <a:endParaRPr lang="en-AU" sz="3200" dirty="0" smtClean="0">
              <a:latin typeface="Trebuchet MS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AU" sz="3200" dirty="0" smtClean="0">
                <a:latin typeface="Trebuchet MS" pitchFamily="34" charset="0"/>
              </a:rPr>
              <a:t>CONCLUSION</a:t>
            </a:r>
          </a:p>
          <a:p>
            <a:pPr algn="l"/>
            <a:endParaRPr lang="en-AU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0263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84325" y="692696"/>
            <a:ext cx="7175351" cy="792087"/>
          </a:xfrm>
        </p:spPr>
        <p:txBody>
          <a:bodyPr/>
          <a:lstStyle/>
          <a:p>
            <a:pPr marL="182880" indent="0" algn="ctr">
              <a:buNone/>
            </a:pPr>
            <a:r>
              <a:rPr lang="vi-VN" sz="4000" dirty="0" smtClean="0">
                <a:solidFill>
                  <a:schemeClr val="tx1"/>
                </a:solidFill>
                <a:effectLst/>
                <a:latin typeface="Arial Rounded MT Bold" pitchFamily="34" charset="0"/>
              </a:rPr>
              <a:t>INTRODUCTION</a:t>
            </a:r>
            <a:endParaRPr lang="en-AU" sz="4000" dirty="0"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22697" y="1556793"/>
            <a:ext cx="6698606" cy="3600399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AU" sz="2800" dirty="0" smtClean="0">
                <a:solidFill>
                  <a:schemeClr val="tx1"/>
                </a:solidFill>
                <a:latin typeface=".VnArial" pitchFamily="34" charset="0"/>
              </a:rPr>
              <a:t>The predominance of English as a </a:t>
            </a:r>
            <a:r>
              <a:rPr lang="vi-VN" sz="2800" dirty="0" smtClean="0">
                <a:solidFill>
                  <a:schemeClr val="tx1"/>
                </a:solidFill>
              </a:rPr>
              <a:t>lingua franca in a variety of contexts</a:t>
            </a:r>
            <a:endParaRPr lang="en-AU" sz="2800" dirty="0" smtClean="0">
              <a:solidFill>
                <a:schemeClr val="tx1"/>
              </a:solidFill>
              <a:latin typeface=".VnArial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AU" sz="2800" dirty="0" smtClean="0">
                <a:solidFill>
                  <a:schemeClr val="tx1"/>
                </a:solidFill>
                <a:latin typeface=".VnArial" pitchFamily="34" charset="0"/>
              </a:rPr>
              <a:t>English within the tourism and hospitality industry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AU" sz="2800" dirty="0" smtClean="0">
                <a:solidFill>
                  <a:schemeClr val="tx1"/>
                </a:solidFill>
                <a:latin typeface=".VnArial" pitchFamily="34" charset="0"/>
              </a:rPr>
              <a:t>The teaching of English in the tourism and hospitality industry in Vietnam</a:t>
            </a:r>
          </a:p>
        </p:txBody>
      </p:sp>
    </p:spTree>
    <p:extLst>
      <p:ext uri="{BB962C8B-B14F-4D97-AF65-F5344CB8AC3E}">
        <p14:creationId xmlns="" xmlns:p14="http://schemas.microsoft.com/office/powerpoint/2010/main" val="2851621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772816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AU" sz="2400" dirty="0" smtClean="0">
                <a:latin typeface="Arial" pitchFamily="34" charset="0"/>
                <a:cs typeface="Arial" pitchFamily="34" charset="0"/>
              </a:rPr>
              <a:t>Aim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s of study</a:t>
            </a:r>
          </a:p>
          <a:p>
            <a:pPr marL="342900" indent="-342900"/>
            <a:r>
              <a:rPr lang="vi-VN" sz="24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to identify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the communicative patterns and the characteristics of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‘hospitality English’ in Vietnam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/>
            <a:r>
              <a:rPr lang="vi-VN" sz="2400" dirty="0" smtClean="0">
                <a:latin typeface="Arial" pitchFamily="34" charset="0"/>
                <a:cs typeface="Arial" pitchFamily="34" charset="0"/>
              </a:rPr>
              <a:t>	- to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consider the implications for the teaching of ESP in Vietnam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Data of the study were hundreds of authentic conversations r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ecorded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at 4 hotels in Vietnam, using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‘opt-in’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model</a:t>
            </a:r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Data analysis: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Conversation analysis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620688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 smtClean="0">
                <a:latin typeface="Arial Rounded MT Bold" pitchFamily="34" charset="0"/>
              </a:rPr>
              <a:t>THE STUDY</a:t>
            </a:r>
            <a:endParaRPr lang="en-AU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3554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772816"/>
            <a:ext cx="67687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AU" sz="2400" dirty="0" smtClean="0">
                <a:latin typeface="Arial" pitchFamily="34" charset="0"/>
                <a:cs typeface="Arial" pitchFamily="34" charset="0"/>
              </a:rPr>
              <a:t>Seeks out the organisation,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mechanisms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and structures of interaction</a:t>
            </a:r>
          </a:p>
          <a:p>
            <a:pPr marL="342900" indent="-342900">
              <a:buFont typeface="Arial" pitchFamily="34" charset="0"/>
              <a:buChar char="•"/>
            </a:pPr>
            <a:endParaRPr lang="en-AU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The analysis is bottom-up and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data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-dr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iven</a:t>
            </a:r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AU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AU" sz="2400" dirty="0" smtClean="0">
                <a:latin typeface="Arial" pitchFamily="34" charset="0"/>
                <a:cs typeface="Arial" pitchFamily="34" charset="0"/>
              </a:rPr>
              <a:t>Main emphasis on analysis of social interaction, not linguistic analysis</a:t>
            </a:r>
          </a:p>
          <a:p>
            <a:endParaRPr lang="en-A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620688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>
                <a:latin typeface="Arial Rounded MT Bold" pitchFamily="34" charset="0"/>
              </a:rPr>
              <a:t>Conversation analysis</a:t>
            </a:r>
            <a:endParaRPr lang="en-AU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2045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772816"/>
            <a:ext cx="676875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vi-VN" sz="3200" dirty="0" smtClean="0"/>
              <a:t>Illustration of one </a:t>
            </a:r>
            <a:r>
              <a:rPr lang="en-AU" sz="3200" dirty="0" smtClean="0"/>
              <a:t>context: </a:t>
            </a:r>
            <a:r>
              <a:rPr lang="vi-VN" sz="3200" dirty="0" smtClean="0"/>
              <a:t>currency exchange</a:t>
            </a:r>
            <a:endParaRPr lang="en-AU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vi-VN" sz="3200" dirty="0" smtClean="0"/>
              <a:t>Patterns of interaction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vi-VN" sz="3200" dirty="0" smtClean="0"/>
              <a:t>Structure of interaction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vi-VN" sz="3200" dirty="0" smtClean="0"/>
              <a:t>Characteristics of the English ‘hospitality language’</a:t>
            </a:r>
            <a:endParaRPr lang="en-AU" sz="3200" dirty="0"/>
          </a:p>
          <a:p>
            <a:pPr marL="342900" indent="-342900"/>
            <a:r>
              <a:rPr lang="vi-VN" sz="3200" dirty="0" smtClean="0"/>
              <a:t>   </a:t>
            </a:r>
          </a:p>
          <a:p>
            <a:pPr marL="342900" indent="-342900"/>
            <a:endParaRPr lang="vi-VN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331640" y="620688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>
                <a:latin typeface="Arial Rounded MT Bold" pitchFamily="34" charset="0"/>
              </a:rPr>
              <a:t>Results</a:t>
            </a:r>
            <a:endParaRPr lang="en-AU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8282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772816"/>
            <a:ext cx="7416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2400" dirty="0" smtClean="0"/>
              <a:t>- Greeting </a:t>
            </a:r>
          </a:p>
          <a:p>
            <a:pPr lvl="0"/>
            <a:r>
              <a:rPr lang="vi-VN" sz="2400" dirty="0" smtClean="0"/>
              <a:t>- Requesting a service</a:t>
            </a:r>
          </a:p>
          <a:p>
            <a:pPr lvl="0"/>
            <a:r>
              <a:rPr lang="vi-VN" sz="2400" dirty="0" smtClean="0"/>
              <a:t>- Clarifying the currency the guest wants</a:t>
            </a:r>
          </a:p>
          <a:p>
            <a:pPr lvl="0"/>
            <a:r>
              <a:rPr lang="vi-VN" sz="2400" dirty="0" smtClean="0"/>
              <a:t>- Notifying the guest of rate of exchange </a:t>
            </a:r>
          </a:p>
          <a:p>
            <a:pPr lvl="0"/>
            <a:r>
              <a:rPr lang="vi-VN" sz="2400" dirty="0" smtClean="0"/>
              <a:t>- Requesting the guest’s signature</a:t>
            </a:r>
          </a:p>
          <a:p>
            <a:pPr lvl="0"/>
            <a:r>
              <a:rPr lang="vi-VN" sz="2400" dirty="0" smtClean="0"/>
              <a:t>- Giving the money to the guest</a:t>
            </a:r>
          </a:p>
          <a:p>
            <a:pPr lvl="0"/>
            <a:r>
              <a:rPr lang="vi-VN" sz="2400" dirty="0" smtClean="0"/>
              <a:t>- Completing the transaction </a:t>
            </a:r>
            <a:endParaRPr lang="vi-V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620688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 smtClean="0">
                <a:latin typeface="Arial Rounded MT Bold" pitchFamily="34" charset="0"/>
              </a:rPr>
              <a:t>Transactional procedure</a:t>
            </a:r>
            <a:endParaRPr lang="en-AU" sz="4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4231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667" y="332656"/>
            <a:ext cx="5966666" cy="1008112"/>
          </a:xfrm>
        </p:spPr>
        <p:txBody>
          <a:bodyPr/>
          <a:lstStyle/>
          <a:p>
            <a:pPr marL="0" indent="0" algn="ctr">
              <a:buNone/>
            </a:pPr>
            <a:r>
              <a:rPr lang="en-AU" sz="4000" dirty="0" smtClean="0">
                <a:solidFill>
                  <a:schemeClr val="tx1"/>
                </a:solidFill>
                <a:effectLst/>
                <a:latin typeface="Arial Rounded MT Bold" pitchFamily="34" charset="0"/>
              </a:rPr>
              <a:t>EXAMPLE 1</a:t>
            </a:r>
            <a:endParaRPr lang="en-AU" sz="4000" dirty="0"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146" y="1700809"/>
            <a:ext cx="78597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IT-267</a:t>
            </a:r>
          </a:p>
          <a:p>
            <a:r>
              <a:rPr lang="vi-VN" sz="2400" dirty="0" smtClean="0"/>
              <a:t> [1]	G: you are ok?</a:t>
            </a:r>
          </a:p>
          <a:p>
            <a:r>
              <a:rPr lang="vi-VN" sz="2400" dirty="0" smtClean="0"/>
              <a:t>S: yes?</a:t>
            </a:r>
          </a:p>
          <a:p>
            <a:r>
              <a:rPr lang="vi-VN" sz="2400" dirty="0" smtClean="0"/>
              <a:t>G: </a:t>
            </a:r>
            <a:r>
              <a:rPr lang="vi-VN" sz="2400" b="1" dirty="0" smtClean="0"/>
              <a:t>have you got the cost?</a:t>
            </a:r>
            <a:endParaRPr lang="vi-VN" sz="2400" dirty="0" smtClean="0"/>
          </a:p>
          <a:p>
            <a:r>
              <a:rPr lang="vi-VN" sz="2400" b="1" dirty="0" smtClean="0"/>
              <a:t>S: cost?</a:t>
            </a:r>
            <a:endParaRPr lang="vi-VN" sz="2400" dirty="0" smtClean="0"/>
          </a:p>
          <a:p>
            <a:r>
              <a:rPr lang="vi-VN" sz="2400" dirty="0" smtClean="0"/>
              <a:t>[5]	</a:t>
            </a:r>
            <a:r>
              <a:rPr lang="vi-VN" sz="2400" b="1" dirty="0" smtClean="0"/>
              <a:t>G: yes</a:t>
            </a:r>
            <a:endParaRPr lang="vi-VN" sz="2400" dirty="0" smtClean="0"/>
          </a:p>
          <a:p>
            <a:r>
              <a:rPr lang="vi-VN" sz="2400" b="1" dirty="0" smtClean="0"/>
              <a:t>S: euro or dollar?</a:t>
            </a:r>
            <a:endParaRPr lang="vi-VN" sz="2400" dirty="0" smtClean="0"/>
          </a:p>
          <a:p>
            <a:r>
              <a:rPr lang="vi-VN" sz="2400" b="1" dirty="0" smtClean="0"/>
              <a:t>G: one one euro</a:t>
            </a:r>
            <a:endParaRPr lang="vi-VN" sz="2400" dirty="0" smtClean="0"/>
          </a:p>
          <a:p>
            <a:r>
              <a:rPr lang="vi-VN" sz="2400" b="1" dirty="0" smtClean="0"/>
              <a:t>S: euro? /// ok?</a:t>
            </a:r>
            <a:endParaRPr lang="vi-VN" sz="2400" dirty="0" smtClean="0"/>
          </a:p>
          <a:p>
            <a:r>
              <a:rPr lang="vi-VN" sz="2400" b="1" dirty="0" smtClean="0"/>
              <a:t>G: </a:t>
            </a:r>
            <a:r>
              <a:rPr lang="vi-VN" sz="2400" b="1" u="sng" dirty="0" smtClean="0"/>
              <a:t>o</a:t>
            </a:r>
            <a:r>
              <a:rPr lang="vi-VN" sz="2400" b="1" dirty="0" smtClean="0"/>
              <a:t>k  / thank you</a:t>
            </a:r>
            <a:endParaRPr lang="vi-VN" sz="2400" dirty="0" smtClean="0"/>
          </a:p>
          <a:p>
            <a:r>
              <a:rPr lang="vi-VN" sz="2800" dirty="0" smtClean="0"/>
              <a:t> </a:t>
            </a:r>
          </a:p>
          <a:p>
            <a:endParaRPr lang="vi-VN" sz="2000" dirty="0"/>
          </a:p>
        </p:txBody>
      </p:sp>
    </p:spTree>
    <p:extLst>
      <p:ext uri="{BB962C8B-B14F-4D97-AF65-F5344CB8AC3E}">
        <p14:creationId xmlns="" xmlns:p14="http://schemas.microsoft.com/office/powerpoint/2010/main" val="529318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5966666" cy="1080120"/>
          </a:xfrm>
        </p:spPr>
        <p:txBody>
          <a:bodyPr/>
          <a:lstStyle/>
          <a:p>
            <a:pPr algn="ctr">
              <a:buNone/>
            </a:pPr>
            <a:r>
              <a:rPr lang="en-AU" sz="4000" dirty="0" smtClean="0">
                <a:solidFill>
                  <a:schemeClr val="tx1"/>
                </a:solidFill>
                <a:effectLst/>
                <a:latin typeface="Arial Rounded MT Bold" pitchFamily="34" charset="0"/>
              </a:rPr>
              <a:t>EXAMPLE </a:t>
            </a:r>
            <a:r>
              <a:rPr lang="vi-VN" sz="4000" dirty="0" smtClean="0">
                <a:solidFill>
                  <a:schemeClr val="tx1"/>
                </a:solidFill>
                <a:effectLst/>
              </a:rPr>
              <a:t>2</a:t>
            </a:r>
            <a:endParaRPr lang="vi-VN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772816"/>
            <a:ext cx="7344816" cy="42484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vi-VN" b="1" u="sng" dirty="0" smtClean="0">
                <a:solidFill>
                  <a:schemeClr val="tx1"/>
                </a:solidFill>
              </a:rPr>
              <a:t>IT-291</a:t>
            </a:r>
            <a:endParaRPr lang="vi-VN" dirty="0" smtClean="0">
              <a:solidFill>
                <a:schemeClr val="tx1"/>
              </a:solidFill>
            </a:endParaRPr>
          </a:p>
          <a:p>
            <a:pPr algn="l"/>
            <a:r>
              <a:rPr lang="vi-VN" dirty="0" smtClean="0">
                <a:solidFill>
                  <a:schemeClr val="tx1"/>
                </a:solidFill>
              </a:rPr>
              <a:t>  [1]	G1: can you change money?</a:t>
            </a:r>
          </a:p>
          <a:p>
            <a:pPr algn="l"/>
            <a:r>
              <a:rPr lang="vi-VN" dirty="0" smtClean="0">
                <a:solidFill>
                  <a:schemeClr val="tx1"/>
                </a:solidFill>
              </a:rPr>
              <a:t>S1: yes?  / it’s down today.</a:t>
            </a:r>
          </a:p>
          <a:p>
            <a:pPr algn="l"/>
            <a:r>
              <a:rPr lang="vi-VN" dirty="0" smtClean="0">
                <a:solidFill>
                  <a:schemeClr val="tx1"/>
                </a:solidFill>
              </a:rPr>
              <a:t>G1: </a:t>
            </a:r>
            <a:r>
              <a:rPr lang="vi-VN" b="1" dirty="0" smtClean="0">
                <a:solidFill>
                  <a:schemeClr val="tx1"/>
                </a:solidFill>
              </a:rPr>
              <a:t>f</a:t>
            </a:r>
            <a:r>
              <a:rPr lang="vi-VN" b="1" u="sng" dirty="0" smtClean="0">
                <a:solidFill>
                  <a:schemeClr val="tx1"/>
                </a:solidFill>
              </a:rPr>
              <a:t>a</a:t>
            </a:r>
            <a:r>
              <a:rPr lang="vi-VN" b="1" dirty="0" smtClean="0">
                <a:solidFill>
                  <a:schemeClr val="tx1"/>
                </a:solidFill>
              </a:rPr>
              <a:t>ll down</a:t>
            </a:r>
            <a:r>
              <a:rPr lang="vi-VN" dirty="0" smtClean="0">
                <a:solidFill>
                  <a:schemeClr val="tx1"/>
                </a:solidFill>
              </a:rPr>
              <a:t>?  / </a:t>
            </a:r>
            <a:r>
              <a:rPr lang="vi-VN" b="1" dirty="0" smtClean="0">
                <a:solidFill>
                  <a:schemeClr val="tx1"/>
                </a:solidFill>
              </a:rPr>
              <a:t>lost</a:t>
            </a:r>
            <a:endParaRPr lang="vi-VN" dirty="0" smtClean="0">
              <a:solidFill>
                <a:schemeClr val="tx1"/>
              </a:solidFill>
            </a:endParaRPr>
          </a:p>
          <a:p>
            <a:pPr algn="l"/>
            <a:r>
              <a:rPr lang="vi-VN" dirty="0" smtClean="0">
                <a:solidFill>
                  <a:schemeClr val="tx1"/>
                </a:solidFill>
              </a:rPr>
              <a:t>S1: no no / I say the euro / the euro money </a:t>
            </a:r>
            <a:r>
              <a:rPr lang="vi-VN" b="1" dirty="0" smtClean="0">
                <a:solidFill>
                  <a:schemeClr val="tx1"/>
                </a:solidFill>
              </a:rPr>
              <a:t>/ it fall down</a:t>
            </a:r>
            <a:r>
              <a:rPr lang="vi-VN" dirty="0" smtClean="0">
                <a:solidFill>
                  <a:schemeClr val="tx1"/>
                </a:solidFill>
              </a:rPr>
              <a:t> /</a:t>
            </a:r>
            <a:r>
              <a:rPr lang="vi-VN" b="1" dirty="0" smtClean="0">
                <a:solidFill>
                  <a:schemeClr val="tx1"/>
                </a:solidFill>
              </a:rPr>
              <a:t> lower</a:t>
            </a:r>
            <a:endParaRPr lang="vi-VN" dirty="0" smtClean="0">
              <a:solidFill>
                <a:schemeClr val="tx1"/>
              </a:solidFill>
            </a:endParaRPr>
          </a:p>
          <a:p>
            <a:pPr algn="l"/>
            <a:r>
              <a:rPr lang="vi-VN" dirty="0" smtClean="0">
                <a:solidFill>
                  <a:schemeClr val="tx1"/>
                </a:solidFill>
              </a:rPr>
              <a:t>[5]	G1: and then  I’m  c</a:t>
            </a:r>
            <a:r>
              <a:rPr lang="vi-VN" b="1" dirty="0" smtClean="0">
                <a:solidFill>
                  <a:schemeClr val="tx1"/>
                </a:solidFill>
              </a:rPr>
              <a:t>hanges</a:t>
            </a:r>
            <a:r>
              <a:rPr lang="vi-VN" dirty="0" smtClean="0">
                <a:solidFill>
                  <a:schemeClr val="tx1"/>
                </a:solidFill>
              </a:rPr>
              <a:t>  d</a:t>
            </a:r>
            <a:r>
              <a:rPr lang="vi-VN" u="sng" dirty="0" smtClean="0">
                <a:solidFill>
                  <a:schemeClr val="tx1"/>
                </a:solidFill>
              </a:rPr>
              <a:t>ol</a:t>
            </a:r>
            <a:r>
              <a:rPr lang="vi-VN" dirty="0" smtClean="0">
                <a:solidFill>
                  <a:schemeClr val="tx1"/>
                </a:solidFill>
              </a:rPr>
              <a:t>lar and then  in  / </a:t>
            </a:r>
            <a:r>
              <a:rPr lang="vi-VN" b="1" dirty="0" smtClean="0">
                <a:solidFill>
                  <a:schemeClr val="tx1"/>
                </a:solidFill>
              </a:rPr>
              <a:t>changes</a:t>
            </a:r>
            <a:r>
              <a:rPr lang="vi-VN" dirty="0" smtClean="0">
                <a:solidFill>
                  <a:schemeClr val="tx1"/>
                </a:solidFill>
              </a:rPr>
              <a:t> in  in d</a:t>
            </a:r>
            <a:r>
              <a:rPr lang="vi-VN" u="sng" dirty="0" smtClean="0">
                <a:solidFill>
                  <a:schemeClr val="tx1"/>
                </a:solidFill>
              </a:rPr>
              <a:t>o</a:t>
            </a:r>
            <a:r>
              <a:rPr lang="vi-VN" dirty="0" smtClean="0">
                <a:solidFill>
                  <a:schemeClr val="tx1"/>
                </a:solidFill>
              </a:rPr>
              <a:t>ng  // is it more?</a:t>
            </a:r>
          </a:p>
          <a:p>
            <a:pPr algn="l"/>
            <a:r>
              <a:rPr lang="vi-VN" dirty="0" smtClean="0">
                <a:solidFill>
                  <a:schemeClr val="tx1"/>
                </a:solidFill>
              </a:rPr>
              <a:t>S1</a:t>
            </a:r>
            <a:r>
              <a:rPr lang="vi-VN" b="1" dirty="0" smtClean="0">
                <a:solidFill>
                  <a:schemeClr val="tx1"/>
                </a:solidFill>
              </a:rPr>
              <a:t>: you means</a:t>
            </a:r>
            <a:r>
              <a:rPr lang="vi-VN" dirty="0" smtClean="0">
                <a:solidFill>
                  <a:schemeClr val="tx1"/>
                </a:solidFill>
              </a:rPr>
              <a:t> the  euro? / you change to Vietnam dong  / it’s  </a:t>
            </a:r>
            <a:r>
              <a:rPr lang="vi-VN" b="1" dirty="0" smtClean="0">
                <a:solidFill>
                  <a:schemeClr val="tx1"/>
                </a:solidFill>
              </a:rPr>
              <a:t>low / it’s low</a:t>
            </a:r>
            <a:r>
              <a:rPr lang="vi-VN" dirty="0" smtClean="0">
                <a:solidFill>
                  <a:schemeClr val="tx1"/>
                </a:solidFill>
              </a:rPr>
              <a:t> // if you </a:t>
            </a:r>
            <a:r>
              <a:rPr lang="vi-VN" b="1" dirty="0" smtClean="0">
                <a:solidFill>
                  <a:schemeClr val="tx1"/>
                </a:solidFill>
              </a:rPr>
              <a:t>change to dollar</a:t>
            </a:r>
            <a:r>
              <a:rPr lang="vi-VN" dirty="0" smtClean="0">
                <a:solidFill>
                  <a:schemeClr val="tx1"/>
                </a:solidFill>
              </a:rPr>
              <a:t> it’s no // do- euro you </a:t>
            </a:r>
            <a:r>
              <a:rPr lang="vi-VN" b="1" dirty="0" smtClean="0">
                <a:solidFill>
                  <a:schemeClr val="tx1"/>
                </a:solidFill>
              </a:rPr>
              <a:t>change to dollar</a:t>
            </a:r>
            <a:r>
              <a:rPr lang="vi-VN" dirty="0" smtClean="0">
                <a:solidFill>
                  <a:schemeClr val="tx1"/>
                </a:solidFill>
              </a:rPr>
              <a:t> the same but- </a:t>
            </a:r>
          </a:p>
          <a:p>
            <a:pPr algn="l"/>
            <a:r>
              <a:rPr lang="vi-VN" dirty="0" smtClean="0">
                <a:solidFill>
                  <a:schemeClr val="tx1"/>
                </a:solidFill>
              </a:rPr>
              <a:t>[10]	G1</a:t>
            </a:r>
            <a:r>
              <a:rPr lang="vi-VN" b="1" dirty="0" smtClean="0">
                <a:solidFill>
                  <a:schemeClr val="tx1"/>
                </a:solidFill>
              </a:rPr>
              <a:t>: the same</a:t>
            </a:r>
            <a:endParaRPr lang="vi-VN" dirty="0" smtClean="0">
              <a:solidFill>
                <a:schemeClr val="tx1"/>
              </a:solidFill>
            </a:endParaRPr>
          </a:p>
          <a:p>
            <a:pPr algn="l"/>
            <a:r>
              <a:rPr lang="vi-VN" dirty="0" smtClean="0">
                <a:solidFill>
                  <a:schemeClr val="tx1"/>
                </a:solidFill>
              </a:rPr>
              <a:t>S1: yeah / but from </a:t>
            </a:r>
            <a:r>
              <a:rPr lang="vi-VN" u="sng" dirty="0" smtClean="0">
                <a:solidFill>
                  <a:schemeClr val="tx1"/>
                </a:solidFill>
              </a:rPr>
              <a:t>eu</a:t>
            </a:r>
            <a:r>
              <a:rPr lang="vi-VN" dirty="0" smtClean="0">
                <a:solidFill>
                  <a:schemeClr val="tx1"/>
                </a:solidFill>
              </a:rPr>
              <a:t>ro / </a:t>
            </a:r>
            <a:r>
              <a:rPr lang="vi-VN" b="1" dirty="0" smtClean="0">
                <a:solidFill>
                  <a:schemeClr val="tx1"/>
                </a:solidFill>
              </a:rPr>
              <a:t>you change</a:t>
            </a:r>
            <a:r>
              <a:rPr lang="vi-VN" dirty="0" smtClean="0">
                <a:solidFill>
                  <a:schemeClr val="tx1"/>
                </a:solidFill>
              </a:rPr>
              <a:t> to Vietnam dong // </a:t>
            </a:r>
            <a:r>
              <a:rPr lang="vi-VN" b="1" dirty="0" smtClean="0">
                <a:solidFill>
                  <a:schemeClr val="tx1"/>
                </a:solidFill>
              </a:rPr>
              <a:t>it’s very low</a:t>
            </a:r>
            <a:r>
              <a:rPr lang="vi-VN" dirty="0" smtClean="0">
                <a:solidFill>
                  <a:schemeClr val="tx1"/>
                </a:solidFill>
              </a:rPr>
              <a:t> / yeah.</a:t>
            </a:r>
          </a:p>
          <a:p>
            <a:pPr algn="l"/>
            <a:endParaRPr lang="vi-V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260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‘Have you got the cost?’: An investigation into authentic English language use in the Vietnamese hospitality industry  </vt:lpstr>
      <vt:lpstr>OUTLINE OF THE PAPER </vt:lpstr>
      <vt:lpstr>INTRODUCTION</vt:lpstr>
      <vt:lpstr>Slide 4</vt:lpstr>
      <vt:lpstr>Slide 5</vt:lpstr>
      <vt:lpstr>Slide 6</vt:lpstr>
      <vt:lpstr>Slide 7</vt:lpstr>
      <vt:lpstr>EXAMPLE 1</vt:lpstr>
      <vt:lpstr>EXAMPLE 2</vt:lpstr>
      <vt:lpstr>EXAMPLE 3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“May I help you?”: Investigating English use in the hospitality industry in Vietnam </dc:title>
  <dc:creator>Katie</dc:creator>
  <cp:lastModifiedBy>ad</cp:lastModifiedBy>
  <cp:revision>183</cp:revision>
  <dcterms:created xsi:type="dcterms:W3CDTF">2012-07-19T06:42:03Z</dcterms:created>
  <dcterms:modified xsi:type="dcterms:W3CDTF">2013-08-16T13:41:42Z</dcterms:modified>
</cp:coreProperties>
</file>