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71" r:id="rId5"/>
    <p:sldId id="265" r:id="rId6"/>
    <p:sldId id="261" r:id="rId7"/>
    <p:sldId id="268" r:id="rId8"/>
    <p:sldId id="263" r:id="rId9"/>
    <p:sldId id="269" r:id="rId10"/>
    <p:sldId id="264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1" d="100"/>
          <a:sy n="51" d="100"/>
        </p:scale>
        <p:origin x="-97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E29DC-4B51-4E02-8467-576C9DCBF88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614AE-0FBE-4CE6-BB31-C32991355B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14AE-0FBE-4CE6-BB31-C32991355BF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D6C59497-EC75-41D1-B9B0-6D2AA25C544B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9497-EC75-41D1-B9B0-6D2AA25C544B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D6C59497-EC75-41D1-B9B0-6D2AA25C544B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E1754CD2-E8C2-4F69-9E0F-98845F51E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924800" cy="2590799"/>
          </a:xfrm>
        </p:spPr>
        <p:txBody>
          <a:bodyPr>
            <a:normAutofit fontScale="90000"/>
          </a:bodyPr>
          <a:lstStyle/>
          <a:p>
            <a:r>
              <a:rPr lang="en-US" dirty="0"/>
              <a:t>Voices from the Field: Focus Group Responses to </a:t>
            </a:r>
            <a:br>
              <a:rPr lang="en-US" dirty="0"/>
            </a:br>
            <a:r>
              <a:rPr lang="en-US" dirty="0"/>
              <a:t>Perceived Efficacy of Principal Preparation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Dr. Arthur J. </a:t>
            </a:r>
            <a:r>
              <a:rPr lang="en-US" dirty="0" err="1" smtClean="0"/>
              <a:t>Borgemenke</a:t>
            </a:r>
            <a:endParaRPr lang="en-US" dirty="0" smtClean="0"/>
          </a:p>
          <a:p>
            <a:r>
              <a:rPr lang="en-US" dirty="0" smtClean="0"/>
              <a:t>Texas A&amp;M Commerce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dirty="0" smtClean="0"/>
              <a:t>Conclusions</a:t>
            </a:r>
          </a:p>
          <a:p>
            <a:pPr lvl="0" algn="ctr">
              <a:buNone/>
            </a:pPr>
            <a:r>
              <a:rPr lang="en-US" sz="2800" dirty="0" smtClean="0"/>
              <a:t>	</a:t>
            </a:r>
          </a:p>
          <a:p>
            <a:pPr lvl="0" algn="ctr">
              <a:buNone/>
            </a:pPr>
            <a:endParaRPr lang="en-US" sz="2800" dirty="0" smtClean="0"/>
          </a:p>
          <a:p>
            <a:pPr lvl="0" algn="ctr">
              <a:buNone/>
            </a:pPr>
            <a:r>
              <a:rPr lang="en-US" dirty="0" smtClean="0"/>
              <a:t>“how are we truly creating a new dynamic learning experience that will meet the 21</a:t>
            </a:r>
            <a:r>
              <a:rPr lang="en-US" baseline="30000" dirty="0" smtClean="0"/>
              <a:t>st</a:t>
            </a:r>
            <a:r>
              <a:rPr lang="en-US" dirty="0" smtClean="0"/>
              <a:t> century teaching/learning environment”?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Voices from the Field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9011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References</a:t>
            </a:r>
          </a:p>
          <a:p>
            <a:pPr>
              <a:buNone/>
            </a:pPr>
            <a:r>
              <a:rPr lang="en-US" sz="2800" dirty="0" err="1" smtClean="0"/>
              <a:t>Borgemenke</a:t>
            </a:r>
            <a:r>
              <a:rPr lang="en-US" sz="2800" dirty="0" smtClean="0"/>
              <a:t>, A. J., (2011). Developing capital improvements in principal preparation programs. 	</a:t>
            </a:r>
            <a:r>
              <a:rPr lang="en-US" sz="2800" i="1" dirty="0" smtClean="0"/>
              <a:t>School Leadership Review, </a:t>
            </a:r>
            <a:r>
              <a:rPr lang="en-US" sz="2800" dirty="0" smtClean="0"/>
              <a:t>7(2), 5-22.</a:t>
            </a:r>
          </a:p>
          <a:p>
            <a:pPr>
              <a:buNone/>
            </a:pPr>
            <a:r>
              <a:rPr lang="en-US" sz="2800" dirty="0" smtClean="0"/>
              <a:t>Krueger, R. A., Casey, M. A. 2000.  </a:t>
            </a:r>
            <a:r>
              <a:rPr lang="en-US" sz="2800" i="1" dirty="0" smtClean="0"/>
              <a:t>Focus groups: A practical guide for applied research.</a:t>
            </a: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	(3</a:t>
            </a:r>
            <a:r>
              <a:rPr lang="en-US" sz="2800" i="1" baseline="30000" dirty="0" smtClean="0"/>
              <a:t>rd</a:t>
            </a:r>
            <a:r>
              <a:rPr lang="en-US" sz="2800" i="1" dirty="0" smtClean="0"/>
              <a:t> edition).  Thousand Oaks CA. Sage.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Wilkinson, S. (2004). Focus group research. In D. Silverman (ed.), </a:t>
            </a:r>
            <a:r>
              <a:rPr lang="en-US" sz="2800" i="1" dirty="0" smtClean="0"/>
              <a:t>Qualitative research: Theory, 	method, and practice </a:t>
            </a:r>
            <a:r>
              <a:rPr lang="en-US" sz="2800" dirty="0" smtClean="0"/>
              <a:t>(pp. 177–199). Thousand Oaks, CA: Sage.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Voices from the Field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	This focus group study is follow-up to research presented at the National Council of Professors of Educational Administration Summer 2010 Conference</a:t>
            </a:r>
          </a:p>
          <a:p>
            <a:pPr algn="ctr">
              <a:buNone/>
            </a:pPr>
            <a:r>
              <a:rPr lang="en-US" dirty="0" smtClean="0"/>
              <a:t>The results are also in the article </a:t>
            </a:r>
          </a:p>
          <a:p>
            <a:pPr algn="ctr">
              <a:buNone/>
            </a:pPr>
            <a:r>
              <a:rPr lang="en-US" i="1" dirty="0" smtClean="0"/>
              <a:t>Developing Capital Improvement in Principal Preparation Programs, TCPEA: School Leadership Review.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Voices from the Field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responses to the survey reveal several things of note. </a:t>
            </a:r>
          </a:p>
          <a:p>
            <a:r>
              <a:rPr lang="en-US" dirty="0" smtClean="0"/>
              <a:t>Practical skills and knowledge gained during the preparation program were important to their success as administrators</a:t>
            </a:r>
          </a:p>
          <a:p>
            <a:r>
              <a:rPr lang="en-US" dirty="0" smtClean="0"/>
              <a:t>There are practical skills and knowledge that can only be learned while actually in the leadership position.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Voices from the Field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closer relationship between the university based principal preparation program and the school district is desirable.</a:t>
            </a:r>
          </a:p>
          <a:p>
            <a:r>
              <a:rPr lang="en-US" dirty="0" smtClean="0"/>
              <a:t>Administrators find value in university based principal preparation program that provides theoretical and foundational knowledge about educational leadership.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Voices from the Field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Focus Groups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“a way of collecting qualitative data, which essentially involves engaging a small number of people in an informal group discussion (or discussions), ‘focused’ around a particular topic or set of issues” (Wilkinson, 2004, p. 177).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Voices from the Field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dirty="0" smtClean="0"/>
              <a:t>The Focus Group Participants</a:t>
            </a:r>
          </a:p>
          <a:p>
            <a:pPr lvl="0">
              <a:buNone/>
            </a:pPr>
            <a:r>
              <a:rPr lang="en-US" sz="2800" dirty="0" smtClean="0"/>
              <a:t>Senior administration from the target school district</a:t>
            </a:r>
          </a:p>
          <a:p>
            <a:pPr lvl="0">
              <a:buNone/>
            </a:pPr>
            <a:r>
              <a:rPr lang="en-US" sz="2800" dirty="0" smtClean="0"/>
              <a:t>selected the 6 focus group participants including:</a:t>
            </a:r>
          </a:p>
          <a:p>
            <a:r>
              <a:rPr lang="en-US" sz="2400" dirty="0" smtClean="0"/>
              <a:t>Associate Superintendent</a:t>
            </a:r>
          </a:p>
          <a:p>
            <a:r>
              <a:rPr lang="en-US" sz="2400" dirty="0" smtClean="0"/>
              <a:t>Director of Professional Development</a:t>
            </a:r>
          </a:p>
          <a:p>
            <a:r>
              <a:rPr lang="en-US" sz="2400" dirty="0" smtClean="0"/>
              <a:t>Principal from an elementary school K-4</a:t>
            </a:r>
          </a:p>
          <a:p>
            <a:r>
              <a:rPr lang="en-US" sz="2400" dirty="0" smtClean="0"/>
              <a:t>Principal from an intermediate school 5-6</a:t>
            </a:r>
          </a:p>
          <a:p>
            <a:r>
              <a:rPr lang="en-US" sz="2400" dirty="0" smtClean="0"/>
              <a:t>Principal from a middle school 7-8</a:t>
            </a:r>
          </a:p>
          <a:p>
            <a:r>
              <a:rPr lang="en-US" sz="2400" dirty="0" smtClean="0"/>
              <a:t>Principal from a high school 9-12</a:t>
            </a:r>
            <a:r>
              <a:rPr lang="en-US" sz="2800" dirty="0" smtClean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Voices from the Field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dirty="0" smtClean="0"/>
              <a:t>Method</a:t>
            </a:r>
          </a:p>
          <a:p>
            <a:r>
              <a:rPr lang="en-US" sz="2800" dirty="0" smtClean="0"/>
              <a:t>The method used to analyze the data is based on a process of focus group response evaluation developed by Richard Krueger (Krueger, 2000). </a:t>
            </a:r>
          </a:p>
          <a:p>
            <a:r>
              <a:rPr lang="en-US" sz="2800" dirty="0" smtClean="0"/>
              <a:t>Krueger suggests that a tape based narrative analysis can yield a moderately high level of rigor and a low risk of error.  The broad response themes given by the focus group members were identified and categorized.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Voices from the Field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dirty="0" smtClean="0"/>
              <a:t>Response Topics</a:t>
            </a:r>
          </a:p>
          <a:p>
            <a:r>
              <a:rPr lang="en-US" sz="2800" i="1" dirty="0" smtClean="0"/>
              <a:t>The practical information about educational administration gained from the coursework required for my degree/certification has been immediately useful in my role as an administrator.</a:t>
            </a:r>
            <a:endParaRPr lang="en-US" sz="2800" dirty="0" smtClean="0"/>
          </a:p>
          <a:p>
            <a:r>
              <a:rPr lang="en-US" sz="2800" i="1" dirty="0" smtClean="0"/>
              <a:t>Specialized knowledge gained since obtaining the degree or certification could only have been learned in the field after program completion.</a:t>
            </a:r>
          </a:p>
          <a:p>
            <a:r>
              <a:rPr lang="en-US" sz="2800" i="1" dirty="0" smtClean="0"/>
              <a:t>I would rather the entire degree/certification program be delivered in an online format.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Voices from the Field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dirty="0" smtClean="0"/>
              <a:t>Response Topics</a:t>
            </a:r>
          </a:p>
          <a:p>
            <a:r>
              <a:rPr lang="en-US" sz="2800" i="1" dirty="0" smtClean="0"/>
              <a:t>The coursework at the degree/certification program included a significant amount of time exploring innovative leadership topics</a:t>
            </a:r>
            <a:r>
              <a:rPr lang="en-US" sz="2800" dirty="0" smtClean="0"/>
              <a:t>.</a:t>
            </a:r>
          </a:p>
          <a:p>
            <a:r>
              <a:rPr lang="en-US" sz="2800" i="1" dirty="0" smtClean="0"/>
              <a:t>College/University principal certification programs should partner with local school districts in designing courses that provide practical administrative skills</a:t>
            </a:r>
            <a:r>
              <a:rPr lang="en-US" sz="2800" dirty="0" smtClean="0"/>
              <a:t>.</a:t>
            </a:r>
          </a:p>
          <a:p>
            <a:r>
              <a:rPr lang="en-US" sz="2800" i="1" dirty="0" smtClean="0"/>
              <a:t>The higher education principal certification program should concentrate on providing administrators with foundational theory about educational management and leadership</a:t>
            </a:r>
            <a:r>
              <a:rPr lang="en-US" sz="28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Voices from the Field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159</TotalTime>
  <Words>453</Words>
  <Application>Microsoft Office PowerPoint</Application>
  <PresentationFormat>On-screen Show (4:3)</PresentationFormat>
  <Paragraphs>65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Mountain</vt:lpstr>
      <vt:lpstr>Voices from the Field: Focus Group Responses to  Perceived Efficacy of Principal Preparation Programs</vt:lpstr>
      <vt:lpstr>Voices from the Field</vt:lpstr>
      <vt:lpstr>Voices from the Field</vt:lpstr>
      <vt:lpstr>Voices from the Field</vt:lpstr>
      <vt:lpstr>Voices from the Field</vt:lpstr>
      <vt:lpstr>Voices from the Field</vt:lpstr>
      <vt:lpstr>Voices from the Field</vt:lpstr>
      <vt:lpstr>Voices from the Field</vt:lpstr>
      <vt:lpstr>Voices from the Field</vt:lpstr>
      <vt:lpstr>Voices from the Field</vt:lpstr>
      <vt:lpstr>Voices from the Field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Voices from the Field: Focus Group Responses to  Perceived Efficacy of Principal Preparation Programs</dc:title>
  <dc:creator>art</dc:creator>
  <cp:lastModifiedBy>art</cp:lastModifiedBy>
  <cp:revision>46</cp:revision>
  <dcterms:created xsi:type="dcterms:W3CDTF">2011-05-14T01:28:10Z</dcterms:created>
  <dcterms:modified xsi:type="dcterms:W3CDTF">2011-06-02T15:40:50Z</dcterms:modified>
</cp:coreProperties>
</file>