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60" r:id="rId5"/>
    <p:sldId id="261" r:id="rId6"/>
    <p:sldId id="272" r:id="rId7"/>
    <p:sldId id="273" r:id="rId8"/>
    <p:sldId id="276" r:id="rId9"/>
    <p:sldId id="265" r:id="rId10"/>
    <p:sldId id="264" r:id="rId11"/>
    <p:sldId id="266" r:id="rId12"/>
    <p:sldId id="267" r:id="rId13"/>
    <p:sldId id="268" r:id="rId14"/>
    <p:sldId id="262" r:id="rId15"/>
    <p:sldId id="269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52F90-D5FC-4447-9E56-41425A0806F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805715-ACEA-4C1B-A12E-F40E0BE012A5}">
      <dgm:prSet phldrT="[Text]" custT="1"/>
      <dgm:spPr/>
      <dgm:t>
        <a:bodyPr/>
        <a:lstStyle/>
        <a:p>
          <a:r>
            <a:rPr lang="en-US" sz="1800" dirty="0" smtClean="0"/>
            <a:t>1</a:t>
          </a:r>
          <a:r>
            <a:rPr lang="en-US" sz="1800" baseline="30000" dirty="0" smtClean="0"/>
            <a:t>st</a:t>
          </a:r>
          <a:r>
            <a:rPr lang="en-US" sz="1800" dirty="0" smtClean="0"/>
            <a:t> </a:t>
          </a:r>
        </a:p>
        <a:p>
          <a:r>
            <a:rPr lang="en-US" sz="1800" dirty="0" smtClean="0"/>
            <a:t>Stage</a:t>
          </a:r>
          <a:endParaRPr lang="en-US" sz="1800" dirty="0"/>
        </a:p>
      </dgm:t>
    </dgm:pt>
    <dgm:pt modelId="{5A35194D-8EE1-4095-965B-B48DDC5A688B}" type="parTrans" cxnId="{9B165DCD-523B-4CEA-BF52-1751C30BE25F}">
      <dgm:prSet/>
      <dgm:spPr/>
      <dgm:t>
        <a:bodyPr/>
        <a:lstStyle/>
        <a:p>
          <a:endParaRPr lang="en-US"/>
        </a:p>
      </dgm:t>
    </dgm:pt>
    <dgm:pt modelId="{BE8FEB28-C5B7-4CF9-9531-DAF12E9371AA}" type="sibTrans" cxnId="{9B165DCD-523B-4CEA-BF52-1751C30BE25F}">
      <dgm:prSet/>
      <dgm:spPr/>
      <dgm:t>
        <a:bodyPr/>
        <a:lstStyle/>
        <a:p>
          <a:endParaRPr lang="en-US"/>
        </a:p>
      </dgm:t>
    </dgm:pt>
    <dgm:pt modelId="{D93E4CD3-F2D2-4F45-A464-97516D3F833A}">
      <dgm:prSet phldrT="[Text]" custT="1"/>
      <dgm:spPr/>
      <dgm:t>
        <a:bodyPr/>
        <a:lstStyle/>
        <a:p>
          <a:r>
            <a:rPr lang="en-US" sz="1600" dirty="0" smtClean="0"/>
            <a:t>Students were asked to download the trial version of the </a:t>
          </a:r>
          <a:r>
            <a:rPr lang="en-US" sz="1600" dirty="0" err="1" smtClean="0"/>
            <a:t>ViP</a:t>
          </a:r>
          <a:r>
            <a:rPr lang="en-US" sz="1600" dirty="0" smtClean="0"/>
            <a:t> that was made available on the internet. </a:t>
          </a:r>
          <a:endParaRPr lang="en-US" sz="1600" dirty="0"/>
        </a:p>
      </dgm:t>
    </dgm:pt>
    <dgm:pt modelId="{36A36BC0-BE66-47DD-B921-77850DD312F8}" type="parTrans" cxnId="{6BABD2E3-BB91-4CA6-A593-7DA870E8F8DA}">
      <dgm:prSet/>
      <dgm:spPr/>
      <dgm:t>
        <a:bodyPr/>
        <a:lstStyle/>
        <a:p>
          <a:endParaRPr lang="en-US"/>
        </a:p>
      </dgm:t>
    </dgm:pt>
    <dgm:pt modelId="{931B26CF-F2CB-4DBF-9DD3-36C1558F9C21}" type="sibTrans" cxnId="{6BABD2E3-BB91-4CA6-A593-7DA870E8F8DA}">
      <dgm:prSet/>
      <dgm:spPr/>
      <dgm:t>
        <a:bodyPr/>
        <a:lstStyle/>
        <a:p>
          <a:endParaRPr lang="en-US"/>
        </a:p>
      </dgm:t>
    </dgm:pt>
    <dgm:pt modelId="{DF39973D-627F-4FED-904C-E9FF1DF26D9F}">
      <dgm:prSet phldrT="[Text]" phldr="1"/>
      <dgm:spPr/>
      <dgm:t>
        <a:bodyPr/>
        <a:lstStyle/>
        <a:p>
          <a:endParaRPr lang="en-US" sz="1300" dirty="0"/>
        </a:p>
      </dgm:t>
    </dgm:pt>
    <dgm:pt modelId="{2528B58B-3CBD-4B6A-8355-291C8750EC46}" type="parTrans" cxnId="{2A3BC096-563D-4D00-B0D9-F303570CC7E0}">
      <dgm:prSet/>
      <dgm:spPr/>
      <dgm:t>
        <a:bodyPr/>
        <a:lstStyle/>
        <a:p>
          <a:endParaRPr lang="en-US"/>
        </a:p>
      </dgm:t>
    </dgm:pt>
    <dgm:pt modelId="{8F270098-EF71-466B-9B01-96653B958B4C}" type="sibTrans" cxnId="{2A3BC096-563D-4D00-B0D9-F303570CC7E0}">
      <dgm:prSet/>
      <dgm:spPr/>
      <dgm:t>
        <a:bodyPr/>
        <a:lstStyle/>
        <a:p>
          <a:endParaRPr lang="en-US"/>
        </a:p>
      </dgm:t>
    </dgm:pt>
    <dgm:pt modelId="{F4FA4474-B4E5-4AC0-B3DC-32AF01755A62}">
      <dgm:prSet phldrT="[Text]" custT="1"/>
      <dgm:spPr/>
      <dgm:t>
        <a:bodyPr/>
        <a:lstStyle/>
        <a:p>
          <a:r>
            <a:rPr lang="en-US" sz="1800" dirty="0" smtClean="0"/>
            <a:t>2cnd </a:t>
          </a:r>
        </a:p>
        <a:p>
          <a:r>
            <a:rPr lang="en-US" sz="1800" dirty="0" smtClean="0"/>
            <a:t>Stage</a:t>
          </a:r>
          <a:endParaRPr lang="en-US" sz="1800" dirty="0"/>
        </a:p>
      </dgm:t>
    </dgm:pt>
    <dgm:pt modelId="{6A41B42E-216D-4319-8C75-3FD11353A7F1}" type="parTrans" cxnId="{56480241-7061-42B9-81C0-82673972FF64}">
      <dgm:prSet/>
      <dgm:spPr/>
      <dgm:t>
        <a:bodyPr/>
        <a:lstStyle/>
        <a:p>
          <a:endParaRPr lang="en-US"/>
        </a:p>
      </dgm:t>
    </dgm:pt>
    <dgm:pt modelId="{85FB39F2-D1DC-413E-8C29-C070992912D8}" type="sibTrans" cxnId="{56480241-7061-42B9-81C0-82673972FF64}">
      <dgm:prSet/>
      <dgm:spPr/>
      <dgm:t>
        <a:bodyPr/>
        <a:lstStyle/>
        <a:p>
          <a:endParaRPr lang="en-US"/>
        </a:p>
      </dgm:t>
    </dgm:pt>
    <dgm:pt modelId="{E3077EC3-21A1-4587-841B-B2F8D05CB345}">
      <dgm:prSet phldrT="[Text]" custT="1"/>
      <dgm:spPr/>
      <dgm:t>
        <a:bodyPr/>
        <a:lstStyle/>
        <a:p>
          <a:r>
            <a:rPr lang="en-US" sz="1600" dirty="0" smtClean="0"/>
            <a:t>At the end of the 10</a:t>
          </a:r>
          <a:r>
            <a:rPr lang="en-US" sz="1600" baseline="30000" dirty="0" smtClean="0"/>
            <a:t>th</a:t>
          </a:r>
          <a:r>
            <a:rPr lang="en-US" sz="1600" dirty="0" smtClean="0"/>
            <a:t> week of the semester, students were then allowed to use the </a:t>
          </a:r>
          <a:r>
            <a:rPr lang="en-US" sz="1600" dirty="0" err="1" smtClean="0"/>
            <a:t>ViP</a:t>
          </a:r>
          <a:r>
            <a:rPr lang="en-US" sz="1600" dirty="0" smtClean="0"/>
            <a:t> program on their own to practice and submit their presentations via the </a:t>
          </a:r>
          <a:r>
            <a:rPr lang="en-US" sz="1600" dirty="0" err="1" smtClean="0"/>
            <a:t>ViP</a:t>
          </a:r>
          <a:r>
            <a:rPr lang="en-US" sz="1600" dirty="0" smtClean="0"/>
            <a:t> software. </a:t>
          </a:r>
          <a:endParaRPr lang="en-US" sz="1600" dirty="0"/>
        </a:p>
      </dgm:t>
    </dgm:pt>
    <dgm:pt modelId="{F0D2DE66-354D-4E30-8232-5A1D219560CB}" type="parTrans" cxnId="{F6C9A552-B37C-4339-98C6-5634BEC4CA8B}">
      <dgm:prSet/>
      <dgm:spPr/>
      <dgm:t>
        <a:bodyPr/>
        <a:lstStyle/>
        <a:p>
          <a:endParaRPr lang="en-US"/>
        </a:p>
      </dgm:t>
    </dgm:pt>
    <dgm:pt modelId="{EF4057D4-DD05-4CD9-B402-08F8946177B9}" type="sibTrans" cxnId="{F6C9A552-B37C-4339-98C6-5634BEC4CA8B}">
      <dgm:prSet/>
      <dgm:spPr/>
      <dgm:t>
        <a:bodyPr/>
        <a:lstStyle/>
        <a:p>
          <a:endParaRPr lang="en-US"/>
        </a:p>
      </dgm:t>
    </dgm:pt>
    <dgm:pt modelId="{AF506DC8-2EFC-4365-B4F1-766DCCEBF414}">
      <dgm:prSet phldrT="[Text]" custT="1"/>
      <dgm:spPr/>
      <dgm:t>
        <a:bodyPr/>
        <a:lstStyle/>
        <a:p>
          <a:r>
            <a:rPr lang="en-US" sz="1600" dirty="0" smtClean="0"/>
            <a:t>As most students do have laptops that are equipped with webcams and microphones, therefore, the application of using </a:t>
          </a:r>
          <a:r>
            <a:rPr lang="en-US" sz="1600" dirty="0" err="1" smtClean="0"/>
            <a:t>ViP</a:t>
          </a:r>
          <a:r>
            <a:rPr lang="en-US" sz="1600" dirty="0" smtClean="0"/>
            <a:t> was made easy. </a:t>
          </a:r>
          <a:endParaRPr lang="en-US" sz="1600" dirty="0"/>
        </a:p>
      </dgm:t>
    </dgm:pt>
    <dgm:pt modelId="{22B16C2F-AA93-486F-9DB5-0E08719899FB}" type="parTrans" cxnId="{9EAE8B5C-B035-4552-A048-6568D8A8CC00}">
      <dgm:prSet/>
      <dgm:spPr/>
      <dgm:t>
        <a:bodyPr/>
        <a:lstStyle/>
        <a:p>
          <a:endParaRPr lang="en-US"/>
        </a:p>
      </dgm:t>
    </dgm:pt>
    <dgm:pt modelId="{5C1AD9DB-6493-4EE5-BD60-BB57ABB0C6B5}" type="sibTrans" cxnId="{9EAE8B5C-B035-4552-A048-6568D8A8CC00}">
      <dgm:prSet/>
      <dgm:spPr/>
      <dgm:t>
        <a:bodyPr/>
        <a:lstStyle/>
        <a:p>
          <a:endParaRPr lang="en-US"/>
        </a:p>
      </dgm:t>
    </dgm:pt>
    <dgm:pt modelId="{4734725F-DFF7-4E2E-9E91-36C78ECAFAA7}">
      <dgm:prSet phldrT="[Text]" custT="1"/>
      <dgm:spPr/>
      <dgm:t>
        <a:bodyPr/>
        <a:lstStyle/>
        <a:p>
          <a:r>
            <a:rPr lang="en-US" sz="1600" dirty="0" smtClean="0"/>
            <a:t>3</a:t>
          </a:r>
          <a:r>
            <a:rPr lang="en-US" sz="1600" baseline="30000" dirty="0" smtClean="0"/>
            <a:t>rd</a:t>
          </a:r>
          <a:r>
            <a:rPr lang="en-US" sz="1600" dirty="0" smtClean="0"/>
            <a:t> </a:t>
          </a:r>
        </a:p>
        <a:p>
          <a:r>
            <a:rPr lang="en-US" sz="1600" dirty="0" smtClean="0"/>
            <a:t>Stage</a:t>
          </a:r>
          <a:endParaRPr lang="en-US" sz="1600" dirty="0"/>
        </a:p>
      </dgm:t>
    </dgm:pt>
    <dgm:pt modelId="{A4FB30DB-89D5-42AC-A941-54974FE329D0}" type="parTrans" cxnId="{AF758D36-E621-4B49-AEA9-4E051AE16257}">
      <dgm:prSet/>
      <dgm:spPr/>
      <dgm:t>
        <a:bodyPr/>
        <a:lstStyle/>
        <a:p>
          <a:endParaRPr lang="en-US"/>
        </a:p>
      </dgm:t>
    </dgm:pt>
    <dgm:pt modelId="{9DC9BF5C-F112-49DB-A828-EAB1E471BDE9}" type="sibTrans" cxnId="{AF758D36-E621-4B49-AEA9-4E051AE16257}">
      <dgm:prSet/>
      <dgm:spPr/>
      <dgm:t>
        <a:bodyPr/>
        <a:lstStyle/>
        <a:p>
          <a:endParaRPr lang="en-US"/>
        </a:p>
      </dgm:t>
    </dgm:pt>
    <dgm:pt modelId="{29ED1187-6BD4-4F34-B3A9-318E82D02786}">
      <dgm:prSet phldrT="[Text]" custT="1"/>
      <dgm:spPr/>
      <dgm:t>
        <a:bodyPr/>
        <a:lstStyle/>
        <a:p>
          <a:r>
            <a:rPr lang="en-US" sz="1600" dirty="0" smtClean="0"/>
            <a:t>The data has been collected by the researcher through questionnaires posted via face book where it was being customized to students of the HM220/HM225 class.</a:t>
          </a:r>
          <a:endParaRPr lang="en-US" sz="1600" dirty="0"/>
        </a:p>
      </dgm:t>
    </dgm:pt>
    <dgm:pt modelId="{158B17B2-13CC-42C3-8CCE-97419F825D99}" type="parTrans" cxnId="{0C2829DA-F38F-4E3D-9AC3-B5609516D511}">
      <dgm:prSet/>
      <dgm:spPr/>
      <dgm:t>
        <a:bodyPr/>
        <a:lstStyle/>
        <a:p>
          <a:endParaRPr lang="en-US"/>
        </a:p>
      </dgm:t>
    </dgm:pt>
    <dgm:pt modelId="{6E102478-26F3-4C37-9016-7A20EA66B237}" type="sibTrans" cxnId="{0C2829DA-F38F-4E3D-9AC3-B5609516D511}">
      <dgm:prSet/>
      <dgm:spPr/>
      <dgm:t>
        <a:bodyPr/>
        <a:lstStyle/>
        <a:p>
          <a:endParaRPr lang="en-US"/>
        </a:p>
      </dgm:t>
    </dgm:pt>
    <dgm:pt modelId="{C1D67F22-6224-4B3A-BFC1-24B45A593D4F}">
      <dgm:prSet phldrT="[Text]" phldr="1"/>
      <dgm:spPr/>
      <dgm:t>
        <a:bodyPr/>
        <a:lstStyle/>
        <a:p>
          <a:endParaRPr lang="en-US" sz="1800" dirty="0"/>
        </a:p>
      </dgm:t>
    </dgm:pt>
    <dgm:pt modelId="{23417947-95AC-4803-AF43-60EA2EF33A0D}" type="parTrans" cxnId="{45EB53AA-21BA-44D0-B915-0A53B4224A44}">
      <dgm:prSet/>
      <dgm:spPr/>
      <dgm:t>
        <a:bodyPr/>
        <a:lstStyle/>
        <a:p>
          <a:endParaRPr lang="en-US"/>
        </a:p>
      </dgm:t>
    </dgm:pt>
    <dgm:pt modelId="{5ED4F7BD-9B86-4C98-BDFD-E218F246BDCB}" type="sibTrans" cxnId="{45EB53AA-21BA-44D0-B915-0A53B4224A44}">
      <dgm:prSet/>
      <dgm:spPr/>
      <dgm:t>
        <a:bodyPr/>
        <a:lstStyle/>
        <a:p>
          <a:endParaRPr lang="en-US"/>
        </a:p>
      </dgm:t>
    </dgm:pt>
    <dgm:pt modelId="{371E34F0-B1C0-4295-AEEC-EA8D6D376CC1}">
      <dgm:prSet phldrT="[Text]"/>
      <dgm:spPr/>
      <dgm:t>
        <a:bodyPr/>
        <a:lstStyle/>
        <a:p>
          <a:endParaRPr lang="en-US" sz="1300"/>
        </a:p>
      </dgm:t>
    </dgm:pt>
    <dgm:pt modelId="{CA1AFA44-FF05-45B0-864E-2FBAE5B81A02}" type="parTrans" cxnId="{1BEF33B9-5AA3-47CE-93B3-9841487CA6B0}">
      <dgm:prSet/>
      <dgm:spPr/>
      <dgm:t>
        <a:bodyPr/>
        <a:lstStyle/>
        <a:p>
          <a:endParaRPr lang="en-US"/>
        </a:p>
      </dgm:t>
    </dgm:pt>
    <dgm:pt modelId="{BA55F2E4-A268-418D-AE58-E9701C09C9F2}" type="sibTrans" cxnId="{1BEF33B9-5AA3-47CE-93B3-9841487CA6B0}">
      <dgm:prSet/>
      <dgm:spPr/>
      <dgm:t>
        <a:bodyPr/>
        <a:lstStyle/>
        <a:p>
          <a:endParaRPr lang="en-US"/>
        </a:p>
      </dgm:t>
    </dgm:pt>
    <dgm:pt modelId="{51FC83A3-B366-404A-A427-1B5CDD6CF4E8}">
      <dgm:prSet phldrT="[Text]" custT="1"/>
      <dgm:spPr/>
      <dgm:t>
        <a:bodyPr/>
        <a:lstStyle/>
        <a:p>
          <a:r>
            <a:rPr lang="en-US" sz="1600" dirty="0" smtClean="0"/>
            <a:t>Students were given a briefing on how to use the application in class.</a:t>
          </a:r>
          <a:endParaRPr lang="en-US" sz="1600" dirty="0"/>
        </a:p>
      </dgm:t>
    </dgm:pt>
    <dgm:pt modelId="{4DA77F84-5046-40EC-9E84-B5C1625EE466}" type="parTrans" cxnId="{87473475-84E9-4EBF-8AAB-2AB7088A1412}">
      <dgm:prSet/>
      <dgm:spPr/>
    </dgm:pt>
    <dgm:pt modelId="{0F7F003E-E251-4FDF-AEF5-279DE79D0D36}" type="sibTrans" cxnId="{87473475-84E9-4EBF-8AAB-2AB7088A1412}">
      <dgm:prSet/>
      <dgm:spPr/>
    </dgm:pt>
    <dgm:pt modelId="{2F0D8C67-F385-4CF3-9D12-C5124D1B81BF}" type="pres">
      <dgm:prSet presAssocID="{41A52F90-D5FC-4447-9E56-41425A0806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606FE-5615-4071-91DB-397696582FD1}" type="pres">
      <dgm:prSet presAssocID="{D1805715-ACEA-4C1B-A12E-F40E0BE012A5}" presName="composite" presStyleCnt="0"/>
      <dgm:spPr/>
    </dgm:pt>
    <dgm:pt modelId="{05D672CB-181B-4128-BB5D-6F1A21EAC01B}" type="pres">
      <dgm:prSet presAssocID="{D1805715-ACEA-4C1B-A12E-F40E0BE012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11B04-BCD4-4CF3-B6F4-DFBBE7F95FCD}" type="pres">
      <dgm:prSet presAssocID="{D1805715-ACEA-4C1B-A12E-F40E0BE012A5}" presName="descendantText" presStyleLbl="alignAcc1" presStyleIdx="0" presStyleCnt="3" custScaleY="130299" custLinFactNeighborX="2247" custLinFactNeighborY="-2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02CF2-8131-4F35-9E14-69C58DD91CC1}" type="pres">
      <dgm:prSet presAssocID="{BE8FEB28-C5B7-4CF9-9531-DAF12E9371AA}" presName="sp" presStyleCnt="0"/>
      <dgm:spPr/>
    </dgm:pt>
    <dgm:pt modelId="{AF88993B-BBF8-4803-BFE7-70405B19018D}" type="pres">
      <dgm:prSet presAssocID="{F4FA4474-B4E5-4AC0-B3DC-32AF01755A62}" presName="composite" presStyleCnt="0"/>
      <dgm:spPr/>
    </dgm:pt>
    <dgm:pt modelId="{B909798D-83C6-4627-B1DB-8B6B95614081}" type="pres">
      <dgm:prSet presAssocID="{F4FA4474-B4E5-4AC0-B3DC-32AF01755A6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347B7-45BE-4CF8-A99F-4677AC5FA625}" type="pres">
      <dgm:prSet presAssocID="{F4FA4474-B4E5-4AC0-B3DC-32AF01755A62}" presName="descendantText" presStyleLbl="alignAcc1" presStyleIdx="1" presStyleCnt="3" custScaleX="97528" custScaleY="180518" custLinFactNeighborX="24" custLinFactNeighborY="-13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079F5-39A7-4A0D-909A-CBBB3AE68FA6}" type="pres">
      <dgm:prSet presAssocID="{85FB39F2-D1DC-413E-8C29-C070992912D8}" presName="sp" presStyleCnt="0"/>
      <dgm:spPr/>
    </dgm:pt>
    <dgm:pt modelId="{6EBD1904-79A1-4333-BE3F-880F29640589}" type="pres">
      <dgm:prSet presAssocID="{4734725F-DFF7-4E2E-9E91-36C78ECAFAA7}" presName="composite" presStyleCnt="0"/>
      <dgm:spPr/>
    </dgm:pt>
    <dgm:pt modelId="{30D09837-0B75-49C3-B814-C79500AA3B80}" type="pres">
      <dgm:prSet presAssocID="{4734725F-DFF7-4E2E-9E91-36C78ECAFA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036E6-28B7-4DC6-8886-F238BDD2E0A9}" type="pres">
      <dgm:prSet presAssocID="{4734725F-DFF7-4E2E-9E91-36C78ECAFAA7}" presName="descendantText" presStyleLbl="alignAcc1" presStyleIdx="2" presStyleCnt="3" custScaleY="140290" custLinFactNeighborX="1260" custLinFactNeighborY="5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10EDA-F39B-48DE-B388-F6E85E0CE3BA}" type="presOf" srcId="{51FC83A3-B366-404A-A427-1B5CDD6CF4E8}" destId="{97211B04-BCD4-4CF3-B6F4-DFBBE7F95FCD}" srcOrd="0" destOrd="1" presId="urn:microsoft.com/office/officeart/2005/8/layout/chevron2"/>
    <dgm:cxn modelId="{CF0107AB-9EF6-458E-80A5-CEC1ECA4E3C8}" type="presOf" srcId="{29ED1187-6BD4-4F34-B3A9-318E82D02786}" destId="{49C036E6-28B7-4DC6-8886-F238BDD2E0A9}" srcOrd="0" destOrd="0" presId="urn:microsoft.com/office/officeart/2005/8/layout/chevron2"/>
    <dgm:cxn modelId="{9EAE8B5C-B035-4552-A048-6568D8A8CC00}" srcId="{F4FA4474-B4E5-4AC0-B3DC-32AF01755A62}" destId="{AF506DC8-2EFC-4365-B4F1-766DCCEBF414}" srcOrd="1" destOrd="0" parTransId="{22B16C2F-AA93-486F-9DB5-0E08719899FB}" sibTransId="{5C1AD9DB-6493-4EE5-BD60-BB57ABB0C6B5}"/>
    <dgm:cxn modelId="{56480241-7061-42B9-81C0-82673972FF64}" srcId="{41A52F90-D5FC-4447-9E56-41425A0806F2}" destId="{F4FA4474-B4E5-4AC0-B3DC-32AF01755A62}" srcOrd="1" destOrd="0" parTransId="{6A41B42E-216D-4319-8C75-3FD11353A7F1}" sibTransId="{85FB39F2-D1DC-413E-8C29-C070992912D8}"/>
    <dgm:cxn modelId="{8A514621-816F-4E2E-A8BF-00FA7D1D2BBE}" type="presOf" srcId="{DF39973D-627F-4FED-904C-E9FF1DF26D9F}" destId="{97211B04-BCD4-4CF3-B6F4-DFBBE7F95FCD}" srcOrd="0" destOrd="2" presId="urn:microsoft.com/office/officeart/2005/8/layout/chevron2"/>
    <dgm:cxn modelId="{95D15306-D1E4-4159-B5B0-48A49543B541}" type="presOf" srcId="{41A52F90-D5FC-4447-9E56-41425A0806F2}" destId="{2F0D8C67-F385-4CF3-9D12-C5124D1B81BF}" srcOrd="0" destOrd="0" presId="urn:microsoft.com/office/officeart/2005/8/layout/chevron2"/>
    <dgm:cxn modelId="{AF758D36-E621-4B49-AEA9-4E051AE16257}" srcId="{41A52F90-D5FC-4447-9E56-41425A0806F2}" destId="{4734725F-DFF7-4E2E-9E91-36C78ECAFAA7}" srcOrd="2" destOrd="0" parTransId="{A4FB30DB-89D5-42AC-A941-54974FE329D0}" sibTransId="{9DC9BF5C-F112-49DB-A828-EAB1E471BDE9}"/>
    <dgm:cxn modelId="{E9C86501-3218-4613-A5FC-71056E366472}" type="presOf" srcId="{AF506DC8-2EFC-4365-B4F1-766DCCEBF414}" destId="{80F347B7-45BE-4CF8-A99F-4677AC5FA625}" srcOrd="0" destOrd="1" presId="urn:microsoft.com/office/officeart/2005/8/layout/chevron2"/>
    <dgm:cxn modelId="{87473475-84E9-4EBF-8AAB-2AB7088A1412}" srcId="{D1805715-ACEA-4C1B-A12E-F40E0BE012A5}" destId="{51FC83A3-B366-404A-A427-1B5CDD6CF4E8}" srcOrd="1" destOrd="0" parTransId="{4DA77F84-5046-40EC-9E84-B5C1625EE466}" sibTransId="{0F7F003E-E251-4FDF-AEF5-279DE79D0D36}"/>
    <dgm:cxn modelId="{1BEF33B9-5AA3-47CE-93B3-9841487CA6B0}" srcId="{D1805715-ACEA-4C1B-A12E-F40E0BE012A5}" destId="{371E34F0-B1C0-4295-AEEC-EA8D6D376CC1}" srcOrd="3" destOrd="0" parTransId="{CA1AFA44-FF05-45B0-864E-2FBAE5B81A02}" sibTransId="{BA55F2E4-A268-418D-AE58-E9701C09C9F2}"/>
    <dgm:cxn modelId="{8A1D39CB-CE81-493B-A800-917F48B2C70F}" type="presOf" srcId="{D1805715-ACEA-4C1B-A12E-F40E0BE012A5}" destId="{05D672CB-181B-4128-BB5D-6F1A21EAC01B}" srcOrd="0" destOrd="0" presId="urn:microsoft.com/office/officeart/2005/8/layout/chevron2"/>
    <dgm:cxn modelId="{45EB53AA-21BA-44D0-B915-0A53B4224A44}" srcId="{4734725F-DFF7-4E2E-9E91-36C78ECAFAA7}" destId="{C1D67F22-6224-4B3A-BFC1-24B45A593D4F}" srcOrd="1" destOrd="0" parTransId="{23417947-95AC-4803-AF43-60EA2EF33A0D}" sibTransId="{5ED4F7BD-9B86-4C98-BDFD-E218F246BDCB}"/>
    <dgm:cxn modelId="{856EE512-0F79-41A7-8547-531EFEB3AF45}" type="presOf" srcId="{4734725F-DFF7-4E2E-9E91-36C78ECAFAA7}" destId="{30D09837-0B75-49C3-B814-C79500AA3B80}" srcOrd="0" destOrd="0" presId="urn:microsoft.com/office/officeart/2005/8/layout/chevron2"/>
    <dgm:cxn modelId="{F6C9A552-B37C-4339-98C6-5634BEC4CA8B}" srcId="{F4FA4474-B4E5-4AC0-B3DC-32AF01755A62}" destId="{E3077EC3-21A1-4587-841B-B2F8D05CB345}" srcOrd="0" destOrd="0" parTransId="{F0D2DE66-354D-4E30-8232-5A1D219560CB}" sibTransId="{EF4057D4-DD05-4CD9-B402-08F8946177B9}"/>
    <dgm:cxn modelId="{F5540AE5-A2EA-4F7A-AE9C-C38A4323C1E5}" type="presOf" srcId="{C1D67F22-6224-4B3A-BFC1-24B45A593D4F}" destId="{49C036E6-28B7-4DC6-8886-F238BDD2E0A9}" srcOrd="0" destOrd="1" presId="urn:microsoft.com/office/officeart/2005/8/layout/chevron2"/>
    <dgm:cxn modelId="{F3BC82E0-F989-46A3-BE56-BC3CB098D3F6}" type="presOf" srcId="{E3077EC3-21A1-4587-841B-B2F8D05CB345}" destId="{80F347B7-45BE-4CF8-A99F-4677AC5FA625}" srcOrd="0" destOrd="0" presId="urn:microsoft.com/office/officeart/2005/8/layout/chevron2"/>
    <dgm:cxn modelId="{3CA03CAF-7428-4FD4-9B19-8128918EA23F}" type="presOf" srcId="{371E34F0-B1C0-4295-AEEC-EA8D6D376CC1}" destId="{97211B04-BCD4-4CF3-B6F4-DFBBE7F95FCD}" srcOrd="0" destOrd="3" presId="urn:microsoft.com/office/officeart/2005/8/layout/chevron2"/>
    <dgm:cxn modelId="{0C2829DA-F38F-4E3D-9AC3-B5609516D511}" srcId="{4734725F-DFF7-4E2E-9E91-36C78ECAFAA7}" destId="{29ED1187-6BD4-4F34-B3A9-318E82D02786}" srcOrd="0" destOrd="0" parTransId="{158B17B2-13CC-42C3-8CCE-97419F825D99}" sibTransId="{6E102478-26F3-4C37-9016-7A20EA66B237}"/>
    <dgm:cxn modelId="{6BABD2E3-BB91-4CA6-A593-7DA870E8F8DA}" srcId="{D1805715-ACEA-4C1B-A12E-F40E0BE012A5}" destId="{D93E4CD3-F2D2-4F45-A464-97516D3F833A}" srcOrd="0" destOrd="0" parTransId="{36A36BC0-BE66-47DD-B921-77850DD312F8}" sibTransId="{931B26CF-F2CB-4DBF-9DD3-36C1558F9C21}"/>
    <dgm:cxn modelId="{B09A5DC0-1B43-464C-A639-CAB0BAEEB00A}" type="presOf" srcId="{D93E4CD3-F2D2-4F45-A464-97516D3F833A}" destId="{97211B04-BCD4-4CF3-B6F4-DFBBE7F95FCD}" srcOrd="0" destOrd="0" presId="urn:microsoft.com/office/officeart/2005/8/layout/chevron2"/>
    <dgm:cxn modelId="{2A3BC096-563D-4D00-B0D9-F303570CC7E0}" srcId="{D1805715-ACEA-4C1B-A12E-F40E0BE012A5}" destId="{DF39973D-627F-4FED-904C-E9FF1DF26D9F}" srcOrd="2" destOrd="0" parTransId="{2528B58B-3CBD-4B6A-8355-291C8750EC46}" sibTransId="{8F270098-EF71-466B-9B01-96653B958B4C}"/>
    <dgm:cxn modelId="{9B165DCD-523B-4CEA-BF52-1751C30BE25F}" srcId="{41A52F90-D5FC-4447-9E56-41425A0806F2}" destId="{D1805715-ACEA-4C1B-A12E-F40E0BE012A5}" srcOrd="0" destOrd="0" parTransId="{5A35194D-8EE1-4095-965B-B48DDC5A688B}" sibTransId="{BE8FEB28-C5B7-4CF9-9531-DAF12E9371AA}"/>
    <dgm:cxn modelId="{FBF2A6FD-EFE8-4CD2-8BCF-FAA2F8637C4E}" type="presOf" srcId="{F4FA4474-B4E5-4AC0-B3DC-32AF01755A62}" destId="{B909798D-83C6-4627-B1DB-8B6B95614081}" srcOrd="0" destOrd="0" presId="urn:microsoft.com/office/officeart/2005/8/layout/chevron2"/>
    <dgm:cxn modelId="{DE6BD430-AD08-429B-BC7E-8888F9914836}" type="presParOf" srcId="{2F0D8C67-F385-4CF3-9D12-C5124D1B81BF}" destId="{3FC606FE-5615-4071-91DB-397696582FD1}" srcOrd="0" destOrd="0" presId="urn:microsoft.com/office/officeart/2005/8/layout/chevron2"/>
    <dgm:cxn modelId="{7BF987F0-2CC6-463C-A679-9B02F20ADDD0}" type="presParOf" srcId="{3FC606FE-5615-4071-91DB-397696582FD1}" destId="{05D672CB-181B-4128-BB5D-6F1A21EAC01B}" srcOrd="0" destOrd="0" presId="urn:microsoft.com/office/officeart/2005/8/layout/chevron2"/>
    <dgm:cxn modelId="{7766254E-2798-4F02-8EFF-B39F5651D10B}" type="presParOf" srcId="{3FC606FE-5615-4071-91DB-397696582FD1}" destId="{97211B04-BCD4-4CF3-B6F4-DFBBE7F95FCD}" srcOrd="1" destOrd="0" presId="urn:microsoft.com/office/officeart/2005/8/layout/chevron2"/>
    <dgm:cxn modelId="{5641C3D5-CA0E-4C51-831B-4099FEF1405D}" type="presParOf" srcId="{2F0D8C67-F385-4CF3-9D12-C5124D1B81BF}" destId="{9C302CF2-8131-4F35-9E14-69C58DD91CC1}" srcOrd="1" destOrd="0" presId="urn:microsoft.com/office/officeart/2005/8/layout/chevron2"/>
    <dgm:cxn modelId="{3518EAF8-4FBC-4764-AA97-FBE85B5D8A45}" type="presParOf" srcId="{2F0D8C67-F385-4CF3-9D12-C5124D1B81BF}" destId="{AF88993B-BBF8-4803-BFE7-70405B19018D}" srcOrd="2" destOrd="0" presId="urn:microsoft.com/office/officeart/2005/8/layout/chevron2"/>
    <dgm:cxn modelId="{1A6D7159-129B-492C-AF8B-FFC0A755C6DB}" type="presParOf" srcId="{AF88993B-BBF8-4803-BFE7-70405B19018D}" destId="{B909798D-83C6-4627-B1DB-8B6B95614081}" srcOrd="0" destOrd="0" presId="urn:microsoft.com/office/officeart/2005/8/layout/chevron2"/>
    <dgm:cxn modelId="{D3A9AC7B-AE42-4E31-856A-D7E1CC147179}" type="presParOf" srcId="{AF88993B-BBF8-4803-BFE7-70405B19018D}" destId="{80F347B7-45BE-4CF8-A99F-4677AC5FA625}" srcOrd="1" destOrd="0" presId="urn:microsoft.com/office/officeart/2005/8/layout/chevron2"/>
    <dgm:cxn modelId="{44360708-44A3-4233-80F5-F720F7CEC915}" type="presParOf" srcId="{2F0D8C67-F385-4CF3-9D12-C5124D1B81BF}" destId="{887079F5-39A7-4A0D-909A-CBBB3AE68FA6}" srcOrd="3" destOrd="0" presId="urn:microsoft.com/office/officeart/2005/8/layout/chevron2"/>
    <dgm:cxn modelId="{80D35DEB-23F5-43BC-9B84-EEF92AB398F5}" type="presParOf" srcId="{2F0D8C67-F385-4CF3-9D12-C5124D1B81BF}" destId="{6EBD1904-79A1-4333-BE3F-880F29640589}" srcOrd="4" destOrd="0" presId="urn:microsoft.com/office/officeart/2005/8/layout/chevron2"/>
    <dgm:cxn modelId="{FFF8FA50-93FD-4036-BAF1-5A033FEAE4C4}" type="presParOf" srcId="{6EBD1904-79A1-4333-BE3F-880F29640589}" destId="{30D09837-0B75-49C3-B814-C79500AA3B80}" srcOrd="0" destOrd="0" presId="urn:microsoft.com/office/officeart/2005/8/layout/chevron2"/>
    <dgm:cxn modelId="{679E34D9-5D75-4547-8A1A-EFC534EFF683}" type="presParOf" srcId="{6EBD1904-79A1-4333-BE3F-880F29640589}" destId="{49C036E6-28B7-4DC6-8886-F238BDD2E0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672CB-181B-4128-BB5D-6F1A21EAC01B}">
      <dsp:nvSpPr>
        <dsp:cNvPr id="0" name=""/>
        <dsp:cNvSpPr/>
      </dsp:nvSpPr>
      <dsp:spPr>
        <a:xfrm rot="5400000">
          <a:off x="-256756" y="455424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r>
            <a:rPr lang="en-US" sz="1800" kern="1200" baseline="30000" dirty="0" smtClean="0"/>
            <a:t>st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</dsp:txBody>
      <dsp:txXfrm rot="5400000">
        <a:off x="-256756" y="455424"/>
        <a:ext cx="1711710" cy="1198197"/>
      </dsp:txXfrm>
    </dsp:sp>
    <dsp:sp modelId="{97211B04-BCD4-4CF3-B6F4-DFBBE7F95FCD}">
      <dsp:nvSpPr>
        <dsp:cNvPr id="0" name=""/>
        <dsp:cNvSpPr/>
      </dsp:nvSpPr>
      <dsp:spPr>
        <a:xfrm rot="5400000">
          <a:off x="4331556" y="-3133358"/>
          <a:ext cx="1450484" cy="771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Students were asked to download the trial version of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that was made available on the internet.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Students were given a briefing on how to use the application in class.</a:t>
          </a:r>
          <a:endParaRPr lang="en-US" sz="16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/>
        </a:p>
      </dsp:txBody>
      <dsp:txXfrm rot="5400000">
        <a:off x="4331556" y="-3133358"/>
        <a:ext cx="1450484" cy="7717202"/>
      </dsp:txXfrm>
    </dsp:sp>
    <dsp:sp modelId="{B909798D-83C6-4627-B1DB-8B6B95614081}">
      <dsp:nvSpPr>
        <dsp:cNvPr id="0" name=""/>
        <dsp:cNvSpPr/>
      </dsp:nvSpPr>
      <dsp:spPr>
        <a:xfrm rot="5400000">
          <a:off x="-256756" y="2454618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2cnd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</dsp:txBody>
      <dsp:txXfrm rot="5400000">
        <a:off x="-256756" y="2454618"/>
        <a:ext cx="1711710" cy="1198197"/>
      </dsp:txXfrm>
    </dsp:sp>
    <dsp:sp modelId="{80F347B7-45BE-4CF8-A99F-4677AC5FA625}">
      <dsp:nvSpPr>
        <dsp:cNvPr id="0" name=""/>
        <dsp:cNvSpPr/>
      </dsp:nvSpPr>
      <dsp:spPr>
        <a:xfrm rot="5400000">
          <a:off x="4054418" y="-1158784"/>
          <a:ext cx="2008464" cy="75264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 the end of the 10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week of the semester, students were then allowed to use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program on their own to practice and submit their presentations via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software.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 most students do have laptops that are equipped with webcams and microphones, therefore, the application of using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was made easy. </a:t>
          </a:r>
          <a:endParaRPr lang="en-US" sz="1600" kern="1200" dirty="0"/>
        </a:p>
      </dsp:txBody>
      <dsp:txXfrm rot="5400000">
        <a:off x="4054418" y="-1158784"/>
        <a:ext cx="2008464" cy="7526433"/>
      </dsp:txXfrm>
    </dsp:sp>
    <dsp:sp modelId="{30D09837-0B75-49C3-B814-C79500AA3B80}">
      <dsp:nvSpPr>
        <dsp:cNvPr id="0" name=""/>
        <dsp:cNvSpPr/>
      </dsp:nvSpPr>
      <dsp:spPr>
        <a:xfrm rot="5400000">
          <a:off x="-256756" y="4230022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</a:t>
          </a:r>
          <a:r>
            <a:rPr lang="en-US" sz="1600" kern="1200" baseline="30000" dirty="0" smtClean="0"/>
            <a:t>rd</a:t>
          </a: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Stage</a:t>
          </a:r>
          <a:endParaRPr lang="en-US" sz="1600" kern="1200" dirty="0"/>
        </a:p>
      </dsp:txBody>
      <dsp:txXfrm rot="5400000">
        <a:off x="-256756" y="4230022"/>
        <a:ext cx="1711710" cy="1198197"/>
      </dsp:txXfrm>
    </dsp:sp>
    <dsp:sp modelId="{49C036E6-28B7-4DC6-8886-F238BDD2E0A9}">
      <dsp:nvSpPr>
        <dsp:cNvPr id="0" name=""/>
        <dsp:cNvSpPr/>
      </dsp:nvSpPr>
      <dsp:spPr>
        <a:xfrm rot="5400000">
          <a:off x="4276357" y="731841"/>
          <a:ext cx="1560883" cy="771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data has been collected by the researcher through questionnaires posted via face book where it was being customized to students of the HM220/HM225 class.</a:t>
          </a:r>
          <a:endParaRPr lang="en-US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5400000">
        <a:off x="4276357" y="731841"/>
        <a:ext cx="1560883" cy="7717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9F35-16F5-4E7D-BF82-89C95E40E146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896562"/>
          </a:xfrm>
        </p:spPr>
        <p:txBody>
          <a:bodyPr>
            <a:normAutofit/>
          </a:bodyPr>
          <a:lstStyle/>
          <a:p>
            <a:r>
              <a:rPr lang="en-US" dirty="0" smtClean="0"/>
              <a:t>Virtual I- Program in the Language Classrooms: </a:t>
            </a:r>
            <a:br>
              <a:rPr lang="en-US" dirty="0" smtClean="0"/>
            </a:br>
            <a:r>
              <a:rPr lang="en-US" dirty="0" smtClean="0"/>
              <a:t>Possibilities and Potentials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FARINA  NOZAKIAH TAZIJAN</a:t>
            </a:r>
          </a:p>
          <a:p>
            <a:r>
              <a:rPr lang="en-US" dirty="0" smtClean="0"/>
              <a:t>SUZANA AB. RAHIM</a:t>
            </a:r>
          </a:p>
          <a:p>
            <a:r>
              <a:rPr lang="en-US" dirty="0" smtClean="0"/>
              <a:t>UiTM  MALAYSIA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Language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Majority of the students agreed that </a:t>
            </a:r>
            <a:r>
              <a:rPr lang="en-US" dirty="0" smtClean="0">
                <a:solidFill>
                  <a:srgbClr val="FF0000"/>
                </a:solidFill>
              </a:rPr>
              <a:t>fluency</a:t>
            </a:r>
            <a:r>
              <a:rPr lang="en-US" dirty="0" smtClean="0"/>
              <a:t>, apart from intonation and pronunciation have been paid more attention to with the presence and usage of the software.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Content and organization</a:t>
            </a:r>
          </a:p>
          <a:p>
            <a:r>
              <a:rPr lang="en-US" dirty="0" smtClean="0"/>
              <a:t>Half of the respondents also strongly agreed that they were able to come up with a </a:t>
            </a:r>
            <a:r>
              <a:rPr lang="en-US" dirty="0" smtClean="0">
                <a:solidFill>
                  <a:srgbClr val="FF0000"/>
                </a:solidFill>
              </a:rPr>
              <a:t>better effort at providing a review and a conclusion to cap their presentations. </a:t>
            </a:r>
          </a:p>
          <a:p>
            <a:r>
              <a:rPr lang="en-US" dirty="0" smtClean="0"/>
              <a:t>In fact, they also agreed that with the repeated efforts in using the software, they have also come up with </a:t>
            </a:r>
            <a:r>
              <a:rPr lang="en-US" dirty="0" smtClean="0">
                <a:solidFill>
                  <a:srgbClr val="FF0000"/>
                </a:solidFill>
              </a:rPr>
              <a:t>a better introduction and preview of the main points </a:t>
            </a:r>
            <a:r>
              <a:rPr lang="en-US" dirty="0" smtClean="0"/>
              <a:t>they are to present.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4.  Non verbal communication</a:t>
            </a:r>
          </a:p>
          <a:p>
            <a:endParaRPr lang="en-US" dirty="0" smtClean="0"/>
          </a:p>
          <a:p>
            <a:r>
              <a:rPr lang="en-US" dirty="0" smtClean="0"/>
              <a:t>Due to their usage of this program, they are also able to </a:t>
            </a:r>
            <a:r>
              <a:rPr lang="en-US" dirty="0" smtClean="0">
                <a:solidFill>
                  <a:srgbClr val="FF0000"/>
                </a:solidFill>
              </a:rPr>
              <a:t>communicate their ideas better </a:t>
            </a:r>
            <a:r>
              <a:rPr lang="en-US" dirty="0" smtClean="0"/>
              <a:t>by portraying certain non verbal communication cues such as varying their voice pitch and projecting their voice well and not monotonous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5. Evaluation of the system</a:t>
            </a:r>
          </a:p>
          <a:p>
            <a:r>
              <a:rPr lang="en-US" dirty="0" smtClean="0"/>
              <a:t>Most of the students find the VIP software to be </a:t>
            </a:r>
            <a:r>
              <a:rPr lang="en-US" dirty="0" smtClean="0">
                <a:solidFill>
                  <a:srgbClr val="FF0000"/>
                </a:solidFill>
              </a:rPr>
              <a:t>helpful and assisting. </a:t>
            </a:r>
          </a:p>
          <a:p>
            <a:r>
              <a:rPr lang="en-US" dirty="0" smtClean="0"/>
              <a:t>The program enabled the students to </a:t>
            </a:r>
            <a:r>
              <a:rPr lang="en-US" dirty="0" err="1" smtClean="0">
                <a:solidFill>
                  <a:srgbClr val="FF0000"/>
                </a:solidFill>
              </a:rPr>
              <a:t>practise</a:t>
            </a:r>
            <a:r>
              <a:rPr lang="en-US" dirty="0" smtClean="0">
                <a:solidFill>
                  <a:srgbClr val="FF0000"/>
                </a:solidFill>
              </a:rPr>
              <a:t>, organize and review presentations so as to improve and enhance their presentation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software also helped the students to be </a:t>
            </a:r>
            <a:r>
              <a:rPr lang="en-US" dirty="0" smtClean="0">
                <a:solidFill>
                  <a:srgbClr val="FF0000"/>
                </a:solidFill>
              </a:rPr>
              <a:t>aware of the importance of presentation skills</a:t>
            </a:r>
            <a:r>
              <a:rPr lang="en-US" dirty="0" smtClean="0"/>
              <a:t>; the </a:t>
            </a:r>
            <a:r>
              <a:rPr lang="en-US" dirty="0" smtClean="0">
                <a:solidFill>
                  <a:srgbClr val="FF0000"/>
                </a:solidFill>
              </a:rPr>
              <a:t>ability to preview the mark scheme and evaluation  weight age </a:t>
            </a:r>
            <a:r>
              <a:rPr lang="en-US" dirty="0" smtClean="0"/>
              <a:t>has actually made it </a:t>
            </a:r>
            <a:r>
              <a:rPr lang="en-US" dirty="0" smtClean="0">
                <a:solidFill>
                  <a:srgbClr val="FF0000"/>
                </a:solidFill>
              </a:rPr>
              <a:t>more interesting </a:t>
            </a:r>
            <a:r>
              <a:rPr lang="en-US" dirty="0" smtClean="0"/>
              <a:t>for them to be utilizing this software as compared to the ordinary classroom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Absence of live audience, eye contact, gestures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Recapturing the video when making errors</a:t>
            </a:r>
          </a:p>
          <a:p>
            <a:pPr>
              <a:buNone/>
            </a:pPr>
            <a:r>
              <a:rPr lang="en-US" dirty="0" smtClean="0"/>
              <a:t>	 - not being able to edit or pause</a:t>
            </a:r>
          </a:p>
          <a:p>
            <a:pPr>
              <a:buNone/>
            </a:pPr>
            <a:r>
              <a:rPr lang="en-US" dirty="0" smtClean="0"/>
              <a:t>3.	 Technical difficulties</a:t>
            </a:r>
          </a:p>
          <a:p>
            <a:pPr>
              <a:buNone/>
            </a:pPr>
            <a:r>
              <a:rPr lang="en-US" dirty="0" smtClean="0"/>
              <a:t>	-setting up the program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Language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large class, assigning lecture time class for oral presentation becomes unfeasible, </a:t>
            </a:r>
            <a:r>
              <a:rPr lang="en-US" dirty="0" err="1" smtClean="0"/>
              <a:t>ViP</a:t>
            </a:r>
            <a:r>
              <a:rPr lang="en-US" dirty="0" smtClean="0"/>
              <a:t> allow students to practice and perfect their presentation.</a:t>
            </a:r>
          </a:p>
          <a:p>
            <a:r>
              <a:rPr lang="en-US" dirty="0" smtClean="0"/>
              <a:t>However, there is still room for students’ improvement via the use of V-I-P. Students tend to appreciate presentations that are uniquely delivered rather than focusing on the content.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Peer review would certainly help to foster skills of professional </a:t>
            </a:r>
            <a:r>
              <a:rPr lang="en-US" dirty="0" err="1" smtClean="0"/>
              <a:t>judgement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Provides ample opportunities for students to explore their own potentials in enhancing their ability to communicate effectively via the use of this software.</a:t>
            </a:r>
          </a:p>
          <a:p>
            <a:r>
              <a:rPr lang="en-US" dirty="0" smtClean="0"/>
              <a:t>Both the visual </a:t>
            </a:r>
            <a:r>
              <a:rPr lang="en-US" dirty="0" err="1" smtClean="0"/>
              <a:t>powerpoint</a:t>
            </a:r>
            <a:r>
              <a:rPr lang="en-US" dirty="0" smtClean="0"/>
              <a:t> and the oral presentations applicable in this software will allow the students to witness their own presentations and be as part of the audience.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by being a part of a more authentic environment, students will be able to use any feedback obtained to further improve their individual oral presentation skills.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oor emphasis on formal presentations in university is lagging far behind from preparing the graduates for real workplace oral communication.</a:t>
            </a:r>
          </a:p>
          <a:p>
            <a:r>
              <a:rPr lang="en-US" dirty="0" smtClean="0"/>
              <a:t>It is almost impossible for students to practice their presentation skills in front of their classmates and lecturers due to time constraint and the growing numbers of students in a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</a:t>
            </a:r>
            <a:r>
              <a:rPr lang="en-US" dirty="0" err="1" smtClean="0"/>
              <a:t>ViP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Virtual-</a:t>
            </a:r>
            <a:r>
              <a:rPr lang="en-US" dirty="0" err="1" smtClean="0"/>
              <a:t>i</a:t>
            </a:r>
            <a:r>
              <a:rPr lang="en-US" dirty="0" smtClean="0"/>
              <a:t> Presenter (</a:t>
            </a:r>
            <a:r>
              <a:rPr lang="en-US" dirty="0" err="1" smtClean="0"/>
              <a:t>ViP</a:t>
            </a:r>
            <a:r>
              <a:rPr lang="en-US" dirty="0" smtClean="0"/>
              <a:t>) allows students to create, review and evaluate oral presentations using a webcam and a power point presentation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ViP</a:t>
            </a:r>
            <a:r>
              <a:rPr lang="en-US" dirty="0" smtClean="0"/>
              <a:t> program integrates 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 </a:t>
            </a:r>
            <a:r>
              <a:rPr lang="en-US" dirty="0" smtClean="0"/>
              <a:t>a power point presentation with a digital video </a:t>
            </a:r>
          </a:p>
          <a:p>
            <a:pPr>
              <a:buNone/>
            </a:pPr>
            <a:r>
              <a:rPr lang="en-US" dirty="0" smtClean="0"/>
              <a:t>	-recording of the presenter (captured by a   webcam) </a:t>
            </a:r>
          </a:p>
          <a:p>
            <a:pPr>
              <a:buNone/>
            </a:pPr>
            <a:r>
              <a:rPr lang="en-US" dirty="0" smtClean="0"/>
              <a:t>	-recreates how a student would deliver an oral presentation in class.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research is hoped to provide an insight on how these undergraduates’ presentation skills can be honed via the use of new technologies brought about in the language learning process.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143000"/>
          <a:ext cx="891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ViP</a:t>
            </a:r>
            <a:r>
              <a:rPr lang="en-US" sz="4000" dirty="0" smtClean="0"/>
              <a:t> </a:t>
            </a:r>
            <a:r>
              <a:rPr lang="en-US" sz="4000" dirty="0" err="1" smtClean="0"/>
              <a:t>Application:A</a:t>
            </a:r>
            <a:r>
              <a:rPr lang="en-US" sz="4000" dirty="0" smtClean="0"/>
              <a:t> </a:t>
            </a:r>
            <a:r>
              <a:rPr lang="en-US" sz="4000" dirty="0" smtClean="0"/>
              <a:t>sample of </a:t>
            </a:r>
            <a:r>
              <a:rPr lang="en-US" sz="4000" dirty="0" err="1" smtClean="0"/>
              <a:t>ViP</a:t>
            </a:r>
            <a:r>
              <a:rPr lang="en-US" sz="4000" dirty="0" smtClean="0"/>
              <a:t> recording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943600" cy="4733925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19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ViP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5943600" cy="473392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Figure 2: Screen for viewing and evaluating a previously created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ViP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presentation.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800600" cy="4010025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 rot="10800000" flipV="1">
            <a:off x="457200" y="5850895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Figure 3. Creating a mobile device video from 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ViP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presentation.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FINDINGS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Delivery and Confidence	 </a:t>
            </a:r>
          </a:p>
          <a:p>
            <a:r>
              <a:rPr lang="en-US" dirty="0" smtClean="0"/>
              <a:t>Overall result indicated that students agree that by using V-IP , this has helped  them to make a better delivery in </a:t>
            </a:r>
            <a:r>
              <a:rPr lang="en-US" dirty="0" smtClean="0">
                <a:solidFill>
                  <a:srgbClr val="FF0000"/>
                </a:solidFill>
              </a:rPr>
              <a:t>terms of speech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managing sequences </a:t>
            </a:r>
            <a:r>
              <a:rPr lang="en-US" dirty="0" smtClean="0"/>
              <a:t>of their oral presentation skills. </a:t>
            </a:r>
          </a:p>
          <a:p>
            <a:r>
              <a:rPr lang="en-US" dirty="0" smtClean="0"/>
              <a:t>Due to the nature of this program, it allows students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err="1" smtClean="0">
                <a:solidFill>
                  <a:srgbClr val="FF0000"/>
                </a:solidFill>
              </a:rPr>
              <a:t>practise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many times as they opt for.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712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Virtual I- Program in the Language Classrooms:  Possibilities and Potentials </vt:lpstr>
      <vt:lpstr>INTRODUCTION </vt:lpstr>
      <vt:lpstr> What is ViP?</vt:lpstr>
      <vt:lpstr>OBJECTIVE</vt:lpstr>
      <vt:lpstr>PILOT STUDY</vt:lpstr>
      <vt:lpstr>  ViP Application:A sample of ViP recording : </vt:lpstr>
      <vt:lpstr>ViP Application</vt:lpstr>
      <vt:lpstr>Slide 8</vt:lpstr>
      <vt:lpstr>RESULTS &amp; FINDINGS</vt:lpstr>
      <vt:lpstr>RESULTS &amp; FINDINGS</vt:lpstr>
      <vt:lpstr>RESULTS &amp; FINDINGS</vt:lpstr>
      <vt:lpstr>RESULTS &amp; FINDINGS</vt:lpstr>
      <vt:lpstr>RESULTS &amp; FINDINGS</vt:lpstr>
      <vt:lpstr>LIMITATIONS</vt:lpstr>
      <vt:lpstr>CONCLUSION</vt:lpstr>
      <vt:lpstr>Slide 16</vt:lpstr>
      <vt:lpstr>Slide 17</vt:lpstr>
    </vt:vector>
  </TitlesOfParts>
  <Company>UiTM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UiTM</dc:creator>
  <cp:lastModifiedBy>UiTM</cp:lastModifiedBy>
  <cp:revision>35</cp:revision>
  <dcterms:created xsi:type="dcterms:W3CDTF">2011-07-04T10:51:47Z</dcterms:created>
  <dcterms:modified xsi:type="dcterms:W3CDTF">2011-07-08T06:15:20Z</dcterms:modified>
</cp:coreProperties>
</file>