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68" r:id="rId2"/>
    <p:sldId id="270" r:id="rId3"/>
    <p:sldId id="269" r:id="rId4"/>
    <p:sldId id="271" r:id="rId5"/>
    <p:sldId id="272" r:id="rId6"/>
    <p:sldId id="273" r:id="rId7"/>
    <p:sldId id="274" r:id="rId8"/>
    <p:sldId id="256" r:id="rId9"/>
    <p:sldId id="257" r:id="rId10"/>
    <p:sldId id="258" r:id="rId11"/>
    <p:sldId id="267" r:id="rId12"/>
    <p:sldId id="259" r:id="rId13"/>
    <p:sldId id="260" r:id="rId14"/>
    <p:sldId id="266" r:id="rId15"/>
    <p:sldId id="261" r:id="rId16"/>
    <p:sldId id="262" r:id="rId17"/>
    <p:sldId id="263" r:id="rId18"/>
    <p:sldId id="264" r:id="rId19"/>
    <p:sldId id="265"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E05D92-14E9-45D4-8565-DB2934682EEC}" type="datetimeFigureOut">
              <a:rPr lang="en-US" smtClean="0"/>
              <a:pPr/>
              <a:t>6/5/2011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03D8D-A0A1-4B77-AB7E-B0CDF74C3C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003D8D-A0A1-4B77-AB7E-B0CDF74C3C91}"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003D8D-A0A1-4B77-AB7E-B0CDF74C3C91}"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70BC542-D4B7-429B-846E-C93A76A5C6BE}" type="datetimeFigureOut">
              <a:rPr lang="en-US" smtClean="0"/>
              <a:pPr/>
              <a:t>6/5/2011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6199C1F-50AB-4F90-803A-B425D17F59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0BC542-D4B7-429B-846E-C93A76A5C6BE}" type="datetimeFigureOut">
              <a:rPr lang="en-US" smtClean="0"/>
              <a:pPr/>
              <a:t>6/5/2011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6199C1F-50AB-4F90-803A-B425D17F59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0BC542-D4B7-429B-846E-C93A76A5C6BE}" type="datetimeFigureOut">
              <a:rPr lang="en-US" smtClean="0"/>
              <a:pPr/>
              <a:t>6/5/2011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6199C1F-50AB-4F90-803A-B425D17F59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0BC542-D4B7-429B-846E-C93A76A5C6BE}" type="datetimeFigureOut">
              <a:rPr lang="en-US" smtClean="0"/>
              <a:pPr/>
              <a:t>6/5/2011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6199C1F-50AB-4F90-803A-B425D17F5995}"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70BC542-D4B7-429B-846E-C93A76A5C6BE}" type="datetimeFigureOut">
              <a:rPr lang="en-US" smtClean="0"/>
              <a:pPr/>
              <a:t>6/5/2011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6199C1F-50AB-4F90-803A-B425D17F5995}"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70BC542-D4B7-429B-846E-C93A76A5C6BE}" type="datetimeFigureOut">
              <a:rPr lang="en-US" smtClean="0"/>
              <a:pPr/>
              <a:t>6/5/2011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6199C1F-50AB-4F90-803A-B425D17F599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70BC542-D4B7-429B-846E-C93A76A5C6BE}" type="datetimeFigureOut">
              <a:rPr lang="en-US" smtClean="0"/>
              <a:pPr/>
              <a:t>6/5/2011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6199C1F-50AB-4F90-803A-B425D17F59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70BC542-D4B7-429B-846E-C93A76A5C6BE}" type="datetimeFigureOut">
              <a:rPr lang="en-US" smtClean="0"/>
              <a:pPr/>
              <a:t>6/5/2011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6199C1F-50AB-4F90-803A-B425D17F5995}"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70BC542-D4B7-429B-846E-C93A76A5C6BE}" type="datetimeFigureOut">
              <a:rPr lang="en-US" smtClean="0"/>
              <a:pPr/>
              <a:t>6/5/2011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6199C1F-50AB-4F90-803A-B425D17F59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70BC542-D4B7-429B-846E-C93A76A5C6BE}" type="datetimeFigureOut">
              <a:rPr lang="en-US" smtClean="0"/>
              <a:pPr/>
              <a:t>6/5/2011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6199C1F-50AB-4F90-803A-B425D17F59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70BC542-D4B7-429B-846E-C93A76A5C6BE}" type="datetimeFigureOut">
              <a:rPr lang="en-US" smtClean="0"/>
              <a:pPr/>
              <a:t>6/5/2011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6199C1F-50AB-4F90-803A-B425D17F599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70BC542-D4B7-429B-846E-C93A76A5C6BE}" type="datetimeFigureOut">
              <a:rPr lang="en-US" smtClean="0"/>
              <a:pPr/>
              <a:t>6/5/2011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6199C1F-50AB-4F90-803A-B425D17F59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4800599"/>
          </a:xfrm>
        </p:spPr>
        <p:txBody>
          <a:bodyPr>
            <a:normAutofit fontScale="90000"/>
          </a:bodyPr>
          <a:lstStyle/>
          <a:p>
            <a:pPr algn="ctr"/>
            <a:r>
              <a:rPr lang="en-US" sz="3100" dirty="0" smtClean="0">
                <a:solidFill>
                  <a:schemeClr val="tx1"/>
                </a:solidFill>
              </a:rPr>
              <a:t>The Research-Teaching Nexus in the Context of Reaching Research University Status</a:t>
            </a:r>
            <a:r>
              <a:rPr lang="en-MY" sz="2700" dirty="0" smtClean="0">
                <a:solidFill>
                  <a:schemeClr val="tx1"/>
                </a:solidFill>
              </a:rPr>
              <a:t/>
            </a:r>
            <a:br>
              <a:rPr lang="en-MY" sz="2700" dirty="0" smtClean="0">
                <a:solidFill>
                  <a:schemeClr val="tx1"/>
                </a:solidFill>
              </a:rPr>
            </a:br>
            <a:r>
              <a:rPr lang="en-US" sz="2700" dirty="0" smtClean="0">
                <a:solidFill>
                  <a:schemeClr val="tx1"/>
                </a:solidFill>
              </a:rPr>
              <a:t> </a:t>
            </a:r>
            <a:r>
              <a:rPr lang="en-MY" sz="2700" dirty="0" smtClean="0">
                <a:solidFill>
                  <a:schemeClr val="tx1"/>
                </a:solidFill>
              </a:rPr>
              <a:t/>
            </a:r>
            <a:br>
              <a:rPr lang="en-MY" sz="2700" dirty="0" smtClean="0">
                <a:solidFill>
                  <a:schemeClr val="tx1"/>
                </a:solidFill>
              </a:rPr>
            </a:br>
            <a:r>
              <a:rPr lang="en-US" sz="2700" dirty="0" smtClean="0">
                <a:solidFill>
                  <a:schemeClr val="tx1"/>
                </a:solidFill>
              </a:rPr>
              <a:t>Ahmad </a:t>
            </a:r>
            <a:r>
              <a:rPr lang="en-US" sz="2700" dirty="0" err="1" smtClean="0">
                <a:solidFill>
                  <a:schemeClr val="tx1"/>
                </a:solidFill>
              </a:rPr>
              <a:t>Zamri</a:t>
            </a:r>
            <a:r>
              <a:rPr lang="en-US" sz="2700" dirty="0" smtClean="0">
                <a:solidFill>
                  <a:schemeClr val="tx1"/>
                </a:solidFill>
              </a:rPr>
              <a:t> </a:t>
            </a:r>
            <a:r>
              <a:rPr lang="en-US" sz="2700" dirty="0" err="1" smtClean="0">
                <a:solidFill>
                  <a:schemeClr val="tx1"/>
                </a:solidFill>
              </a:rPr>
              <a:t>Mansor</a:t>
            </a:r>
            <a:r>
              <a:rPr lang="en-US" sz="2700" dirty="0" smtClean="0">
                <a:solidFill>
                  <a:schemeClr val="tx1"/>
                </a:solidFill>
              </a:rPr>
              <a:t>, </a:t>
            </a:r>
            <a:r>
              <a:rPr lang="en-US" sz="2700" dirty="0" err="1" smtClean="0">
                <a:solidFill>
                  <a:schemeClr val="tx1"/>
                </a:solidFill>
              </a:rPr>
              <a:t>Fazilah</a:t>
            </a:r>
            <a:r>
              <a:rPr lang="en-US" sz="2700" dirty="0" smtClean="0">
                <a:solidFill>
                  <a:schemeClr val="tx1"/>
                </a:solidFill>
              </a:rPr>
              <a:t> </a:t>
            </a:r>
            <a:r>
              <a:rPr lang="en-US" sz="2700" dirty="0" err="1" smtClean="0">
                <a:solidFill>
                  <a:schemeClr val="tx1"/>
                </a:solidFill>
              </a:rPr>
              <a:t>Idris</a:t>
            </a:r>
            <a:r>
              <a:rPr lang="en-US" sz="2700" dirty="0" smtClean="0">
                <a:solidFill>
                  <a:schemeClr val="tx1"/>
                </a:solidFill>
              </a:rPr>
              <a:t>, </a:t>
            </a:r>
            <a:r>
              <a:rPr lang="en-US" sz="2700" dirty="0" err="1" smtClean="0">
                <a:solidFill>
                  <a:schemeClr val="tx1"/>
                </a:solidFill>
              </a:rPr>
              <a:t>Rozita</a:t>
            </a:r>
            <a:r>
              <a:rPr lang="en-US" sz="2700" dirty="0" smtClean="0">
                <a:solidFill>
                  <a:schemeClr val="tx1"/>
                </a:solidFill>
              </a:rPr>
              <a:t> Ibrahim, </a:t>
            </a:r>
            <a:r>
              <a:rPr lang="en-US" sz="2700" dirty="0" err="1" smtClean="0">
                <a:solidFill>
                  <a:schemeClr val="tx1"/>
                </a:solidFill>
              </a:rPr>
              <a:t>Mashitoh</a:t>
            </a:r>
            <a:r>
              <a:rPr lang="en-US" sz="2700" dirty="0" smtClean="0">
                <a:solidFill>
                  <a:schemeClr val="tx1"/>
                </a:solidFill>
              </a:rPr>
              <a:t> </a:t>
            </a:r>
            <a:r>
              <a:rPr lang="en-US" sz="2700" dirty="0" err="1" smtClean="0">
                <a:solidFill>
                  <a:schemeClr val="tx1"/>
                </a:solidFill>
              </a:rPr>
              <a:t>Yaacob</a:t>
            </a:r>
            <a:r>
              <a:rPr lang="en-US" sz="2700" dirty="0" smtClean="0">
                <a:solidFill>
                  <a:schemeClr val="tx1"/>
                </a:solidFill>
              </a:rPr>
              <a:t>,</a:t>
            </a:r>
            <a:r>
              <a:rPr lang="en-MY" sz="2700" dirty="0" smtClean="0">
                <a:solidFill>
                  <a:schemeClr val="tx1"/>
                </a:solidFill>
              </a:rPr>
              <a:t/>
            </a:r>
            <a:br>
              <a:rPr lang="en-MY" sz="2700" dirty="0" smtClean="0">
                <a:solidFill>
                  <a:schemeClr val="tx1"/>
                </a:solidFill>
              </a:rPr>
            </a:br>
            <a:r>
              <a:rPr lang="en-US" sz="2700" dirty="0" err="1" smtClean="0">
                <a:solidFill>
                  <a:schemeClr val="tx1"/>
                </a:solidFill>
              </a:rPr>
              <a:t>Zaharah</a:t>
            </a:r>
            <a:r>
              <a:rPr lang="en-US" sz="2700" dirty="0" smtClean="0">
                <a:solidFill>
                  <a:schemeClr val="tx1"/>
                </a:solidFill>
              </a:rPr>
              <a:t> Hassan, </a:t>
            </a:r>
            <a:r>
              <a:rPr lang="en-US" sz="2700" dirty="0" err="1" smtClean="0">
                <a:solidFill>
                  <a:schemeClr val="tx1"/>
                </a:solidFill>
              </a:rPr>
              <a:t>Latifah</a:t>
            </a:r>
            <a:r>
              <a:rPr lang="en-US" sz="2700" dirty="0" smtClean="0">
                <a:solidFill>
                  <a:schemeClr val="tx1"/>
                </a:solidFill>
              </a:rPr>
              <a:t> </a:t>
            </a:r>
            <a:r>
              <a:rPr lang="en-US" sz="2700" dirty="0" err="1" smtClean="0">
                <a:solidFill>
                  <a:schemeClr val="tx1"/>
                </a:solidFill>
              </a:rPr>
              <a:t>Amin</a:t>
            </a:r>
            <a:r>
              <a:rPr lang="en-US" sz="2700" dirty="0" smtClean="0">
                <a:solidFill>
                  <a:schemeClr val="tx1"/>
                </a:solidFill>
              </a:rPr>
              <a:t> &amp; Anwar </a:t>
            </a:r>
            <a:r>
              <a:rPr lang="en-US" sz="2700" dirty="0" err="1" smtClean="0">
                <a:solidFill>
                  <a:schemeClr val="tx1"/>
                </a:solidFill>
              </a:rPr>
              <a:t>Maso’od</a:t>
            </a:r>
            <a:r>
              <a:rPr lang="en-MY" sz="2700" dirty="0" smtClean="0">
                <a:solidFill>
                  <a:schemeClr val="tx1"/>
                </a:solidFill>
              </a:rPr>
              <a:t/>
            </a:r>
            <a:br>
              <a:rPr lang="en-MY" sz="2700" dirty="0" smtClean="0">
                <a:solidFill>
                  <a:schemeClr val="tx1"/>
                </a:solidFill>
              </a:rPr>
            </a:br>
            <a:r>
              <a:rPr lang="en-US" sz="2700" dirty="0" smtClean="0">
                <a:solidFill>
                  <a:schemeClr val="tx1"/>
                </a:solidFill>
              </a:rPr>
              <a:t> </a:t>
            </a:r>
            <a:r>
              <a:rPr lang="en-MY" sz="2700" dirty="0" smtClean="0">
                <a:solidFill>
                  <a:schemeClr val="tx1"/>
                </a:solidFill>
              </a:rPr>
              <a:t/>
            </a:r>
            <a:br>
              <a:rPr lang="en-MY" sz="2700" dirty="0" smtClean="0">
                <a:solidFill>
                  <a:schemeClr val="tx1"/>
                </a:solidFill>
              </a:rPr>
            </a:br>
            <a:r>
              <a:rPr lang="en-MY" dirty="0" smtClean="0"/>
              <a:t/>
            </a:r>
            <a:br>
              <a:rPr lang="en-MY" dirty="0" smtClean="0"/>
            </a:br>
            <a:endParaRPr lang="en-MY" dirty="0"/>
          </a:p>
        </p:txBody>
      </p:sp>
      <p:sp>
        <p:nvSpPr>
          <p:cNvPr id="3" name="Subtitle 2"/>
          <p:cNvSpPr>
            <a:spLocks noGrp="1"/>
          </p:cNvSpPr>
          <p:nvPr>
            <p:ph type="subTitle" idx="1"/>
          </p:nvPr>
        </p:nvSpPr>
        <p:spPr>
          <a:xfrm>
            <a:off x="685800" y="5334000"/>
            <a:ext cx="7772400" cy="990599"/>
          </a:xfrm>
        </p:spPr>
        <p:txBody>
          <a:bodyPr/>
          <a:lstStyle/>
          <a:p>
            <a:pPr algn="ctr"/>
            <a:r>
              <a:rPr lang="en-US" dirty="0" smtClean="0">
                <a:solidFill>
                  <a:schemeClr val="tx1"/>
                </a:solidFill>
              </a:rPr>
              <a:t>Centre for General Studies</a:t>
            </a:r>
            <a:r>
              <a:rPr lang="en-MY" dirty="0" smtClean="0">
                <a:solidFill>
                  <a:schemeClr val="tx1"/>
                </a:solidFill>
              </a:rPr>
              <a:t/>
            </a:r>
            <a:br>
              <a:rPr lang="en-MY" dirty="0" smtClean="0">
                <a:solidFill>
                  <a:schemeClr val="tx1"/>
                </a:solidFill>
              </a:rPr>
            </a:br>
            <a:r>
              <a:rPr lang="en-US" dirty="0" err="1" smtClean="0">
                <a:solidFill>
                  <a:schemeClr val="tx1"/>
                </a:solidFill>
              </a:rPr>
              <a:t>Universiti</a:t>
            </a:r>
            <a:r>
              <a:rPr lang="en-US" dirty="0" smtClean="0">
                <a:solidFill>
                  <a:schemeClr val="tx1"/>
                </a:solidFill>
              </a:rPr>
              <a:t> </a:t>
            </a:r>
            <a:r>
              <a:rPr lang="en-US" dirty="0" err="1" smtClean="0">
                <a:solidFill>
                  <a:schemeClr val="tx1"/>
                </a:solidFill>
              </a:rPr>
              <a:t>Kebangsaan</a:t>
            </a:r>
            <a:r>
              <a:rPr lang="en-US" dirty="0" smtClean="0">
                <a:solidFill>
                  <a:schemeClr val="tx1"/>
                </a:solidFill>
              </a:rPr>
              <a:t> Malaysia</a:t>
            </a:r>
            <a:endParaRPr lang="en-MY"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3810000" y="3505200"/>
            <a:ext cx="1219200" cy="161925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943600"/>
          </a:xfrm>
        </p:spPr>
        <p:txBody>
          <a:bodyPr>
            <a:noAutofit/>
          </a:bodyPr>
          <a:lstStyle/>
          <a:p>
            <a:pPr algn="l"/>
            <a:r>
              <a:rPr lang="en-US" sz="2200" dirty="0"/>
              <a:t/>
            </a:r>
            <a:br>
              <a:rPr lang="en-US" sz="2200" dirty="0"/>
            </a:br>
            <a:r>
              <a:rPr lang="en-US" sz="2600" b="1" dirty="0" smtClean="0"/>
              <a:t>Philosophy</a:t>
            </a:r>
            <a:r>
              <a:rPr lang="en-US" sz="2200" dirty="0" smtClean="0"/>
              <a:t/>
            </a:r>
            <a:br>
              <a:rPr lang="en-US" sz="2200" dirty="0" smtClean="0"/>
            </a:br>
            <a:r>
              <a:rPr lang="en-US" sz="2200" dirty="0" smtClean="0"/>
              <a:t/>
            </a:r>
            <a:br>
              <a:rPr lang="en-US" sz="2200" dirty="0" smtClean="0"/>
            </a:br>
            <a:r>
              <a:rPr lang="en-US" sz="2200" dirty="0" smtClean="0"/>
              <a:t>A combination of faith in Allah and beneficial knowledge and of theory and practice as the basis</a:t>
            </a:r>
            <a:r>
              <a:rPr lang="en-US" sz="2200" dirty="0"/>
              <a:t> </a:t>
            </a:r>
            <a:r>
              <a:rPr lang="en-US" sz="2200" dirty="0" smtClean="0"/>
              <a:t>for the advancement of knowledge, the education of society and the development of the University.</a:t>
            </a:r>
            <a:br>
              <a:rPr lang="en-US" sz="2200" dirty="0" smtClean="0"/>
            </a:br>
            <a:r>
              <a:rPr lang="en-US" sz="2200" dirty="0" smtClean="0"/>
              <a:t/>
            </a:r>
            <a:br>
              <a:rPr lang="en-US" sz="2200" dirty="0" smtClean="0"/>
            </a:br>
            <a:r>
              <a:rPr lang="en-US" sz="2200" dirty="0"/>
              <a:t/>
            </a:r>
            <a:br>
              <a:rPr lang="en-US" sz="2200" dirty="0"/>
            </a:br>
            <a:r>
              <a:rPr lang="en-US" sz="2600" b="1" dirty="0" smtClean="0"/>
              <a:t>Aims</a:t>
            </a:r>
            <a:r>
              <a:rPr lang="en-US" sz="2200" dirty="0" smtClean="0"/>
              <a:t/>
            </a:r>
            <a:br>
              <a:rPr lang="en-US" sz="2200" dirty="0" smtClean="0"/>
            </a:br>
            <a:r>
              <a:rPr lang="en-US" sz="2200" dirty="0" smtClean="0"/>
              <a:t/>
            </a:r>
            <a:br>
              <a:rPr lang="en-US" sz="2200" dirty="0" smtClean="0"/>
            </a:br>
            <a:r>
              <a:rPr lang="en-US" sz="2200" dirty="0" smtClean="0"/>
              <a:t>To become a leading and competitive centre of knowledge, enriched with technology that:</a:t>
            </a:r>
            <a:br>
              <a:rPr lang="en-US" sz="2200" dirty="0" smtClean="0"/>
            </a:br>
            <a:r>
              <a:rPr lang="en-US" sz="2200" dirty="0" smtClean="0"/>
              <a:t>• Affirms and promotes the value of Malay as a language of learning;</a:t>
            </a:r>
            <a:br>
              <a:rPr lang="en-US" sz="2200" dirty="0" smtClean="0"/>
            </a:br>
            <a:r>
              <a:rPr lang="en-US" sz="2200" dirty="0" smtClean="0"/>
              <a:t>• Builds a dynamic and ethical society;</a:t>
            </a:r>
            <a:br>
              <a:rPr lang="en-US" sz="2200" dirty="0" smtClean="0"/>
            </a:br>
            <a:r>
              <a:rPr lang="en-US" sz="2200" dirty="0" smtClean="0"/>
              <a:t>• Internationalizes UKM's image and contribution to the global      community;</a:t>
            </a:r>
            <a:br>
              <a:rPr lang="en-US" sz="2200" dirty="0" smtClean="0"/>
            </a:br>
            <a:r>
              <a:rPr lang="en-US" sz="2200" dirty="0" smtClean="0"/>
              <a:t>• Stimulates the development of technologies beneficial to society.</a:t>
            </a:r>
            <a:endParaRPr lang="en-US" sz="2200" dirty="0"/>
          </a:p>
        </p:txBody>
      </p:sp>
      <p:pic>
        <p:nvPicPr>
          <p:cNvPr id="3" name="Picture 2"/>
          <p:cNvPicPr>
            <a:picLocks noChangeAspect="1" noChangeArrowheads="1"/>
          </p:cNvPicPr>
          <p:nvPr/>
        </p:nvPicPr>
        <p:blipFill>
          <a:blip r:embed="rId2" cstate="print"/>
          <a:srcRect/>
          <a:stretch>
            <a:fillRect/>
          </a:stretch>
        </p:blipFill>
        <p:spPr bwMode="auto">
          <a:xfrm>
            <a:off x="7467600" y="304800"/>
            <a:ext cx="1219200" cy="1619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7696200" cy="523220"/>
          </a:xfrm>
          <a:prstGeom prst="rect">
            <a:avLst/>
          </a:prstGeom>
          <a:noFill/>
        </p:spPr>
        <p:txBody>
          <a:bodyPr wrap="square" rtlCol="0">
            <a:spAutoFit/>
          </a:bodyPr>
          <a:lstStyle/>
          <a:p>
            <a:r>
              <a:rPr lang="en-US" sz="2800" b="1" dirty="0" smtClean="0"/>
              <a:t>Vice Chancellor</a:t>
            </a:r>
            <a:endParaRPr lang="en-US" sz="2800" b="1" dirty="0"/>
          </a:p>
        </p:txBody>
      </p:sp>
      <p:sp>
        <p:nvSpPr>
          <p:cNvPr id="5" name="TextBox 4"/>
          <p:cNvSpPr txBox="1"/>
          <p:nvPr/>
        </p:nvSpPr>
        <p:spPr>
          <a:xfrm>
            <a:off x="762000" y="3200400"/>
            <a:ext cx="8077200" cy="338554"/>
          </a:xfrm>
          <a:prstGeom prst="rect">
            <a:avLst/>
          </a:prstGeom>
          <a:noFill/>
        </p:spPr>
        <p:txBody>
          <a:bodyPr wrap="square" rtlCol="0">
            <a:spAutoFit/>
          </a:bodyPr>
          <a:lstStyle/>
          <a:p>
            <a:pPr algn="ctr"/>
            <a:r>
              <a:rPr lang="en-US" sz="1600" b="1" dirty="0" smtClean="0"/>
              <a:t>YBHG. PROF TAN SRI DATO' WIRA DR. SHARIFAH HAPSAH SYED HASAN SHAHABUDIN</a:t>
            </a:r>
            <a:endParaRPr lang="en-US" sz="1600" dirty="0"/>
          </a:p>
        </p:txBody>
      </p:sp>
      <p:sp>
        <p:nvSpPr>
          <p:cNvPr id="6" name="Content Placeholder 2"/>
          <p:cNvSpPr>
            <a:spLocks noGrp="1"/>
          </p:cNvSpPr>
          <p:nvPr>
            <p:ph idx="1"/>
          </p:nvPr>
        </p:nvSpPr>
        <p:spPr>
          <a:xfrm>
            <a:off x="457200" y="3733800"/>
            <a:ext cx="8229600" cy="2697163"/>
          </a:xfrm>
        </p:spPr>
        <p:txBody>
          <a:bodyPr>
            <a:noAutofit/>
          </a:bodyPr>
          <a:lstStyle/>
          <a:p>
            <a:pPr>
              <a:buNone/>
            </a:pPr>
            <a:r>
              <a:rPr lang="en-US" sz="1600" b="1" dirty="0" smtClean="0"/>
              <a:t>ACADEMIC QUALIFICATIONS</a:t>
            </a:r>
            <a:endParaRPr lang="en-US" sz="1600" dirty="0" smtClean="0"/>
          </a:p>
          <a:p>
            <a:pPr>
              <a:buNone/>
            </a:pPr>
            <a:r>
              <a:rPr lang="en-US" sz="1600" dirty="0" smtClean="0"/>
              <a:t>Bachelor of Medicine; Bachelor of Surgery    	M.B.B.S. (Mal), 1973</a:t>
            </a:r>
          </a:p>
          <a:p>
            <a:pPr>
              <a:buNone/>
            </a:pPr>
            <a:r>
              <a:rPr lang="en-US" sz="1600" dirty="0" smtClean="0"/>
              <a:t>Master of Health Personnel Education          	</a:t>
            </a:r>
            <a:r>
              <a:rPr lang="en-US" sz="1600" dirty="0" err="1" smtClean="0"/>
              <a:t>M.H.P.Ed</a:t>
            </a:r>
            <a:r>
              <a:rPr lang="en-US" sz="1600" dirty="0" smtClean="0"/>
              <a:t> (NSW), 1982</a:t>
            </a:r>
          </a:p>
          <a:p>
            <a:pPr>
              <a:buNone/>
            </a:pPr>
            <a:r>
              <a:rPr lang="en-US" sz="1600" dirty="0" smtClean="0"/>
              <a:t>Doctorate in Medicine		M.D. (Mal), 1997</a:t>
            </a:r>
          </a:p>
          <a:p>
            <a:pPr>
              <a:buNone/>
            </a:pPr>
            <a:r>
              <a:rPr lang="en-US" sz="1600" dirty="0" smtClean="0"/>
              <a:t>Fellow of the Academy of Medicine	 FAMM, 1999</a:t>
            </a:r>
          </a:p>
          <a:p>
            <a:pPr>
              <a:buNone/>
            </a:pPr>
            <a:r>
              <a:rPr lang="en-US" sz="1600" dirty="0" smtClean="0"/>
              <a:t>Fellow of the Academy of Science	</a:t>
            </a:r>
            <a:r>
              <a:rPr lang="en-US" sz="1600" dirty="0" err="1" smtClean="0"/>
              <a:t>FASc</a:t>
            </a:r>
            <a:r>
              <a:rPr lang="en-US" sz="1600" dirty="0" smtClean="0"/>
              <a:t>, 2006</a:t>
            </a:r>
          </a:p>
          <a:p>
            <a:pPr>
              <a:buNone/>
            </a:pPr>
            <a:endParaRPr lang="en-US" sz="1600" b="1" dirty="0" smtClean="0"/>
          </a:p>
          <a:p>
            <a:pPr>
              <a:buNone/>
            </a:pPr>
            <a:r>
              <a:rPr lang="en-US" sz="1600" b="1" dirty="0" smtClean="0"/>
              <a:t>FIELD OF SPECIALIZATION</a:t>
            </a:r>
            <a:r>
              <a:rPr lang="en-US" sz="1600" dirty="0" smtClean="0"/>
              <a:t>	</a:t>
            </a:r>
          </a:p>
          <a:p>
            <a:pPr marL="0" indent="0">
              <a:buNone/>
            </a:pPr>
            <a:r>
              <a:rPr lang="en-US" sz="1600" dirty="0" smtClean="0"/>
              <a:t>Medicine, Medical Education, Distance and Continuing Education, Higher Education Policy and Management, Quality Assurance and Accreditation.</a:t>
            </a:r>
          </a:p>
          <a:p>
            <a:pPr>
              <a:buNone/>
            </a:pPr>
            <a:endParaRPr lang="en-US" sz="1600" dirty="0"/>
          </a:p>
          <a:p>
            <a:endParaRPr lang="en-US" sz="1600" dirty="0"/>
          </a:p>
        </p:txBody>
      </p:sp>
      <p:pic>
        <p:nvPicPr>
          <p:cNvPr id="8" name="Picture 7"/>
          <p:cNvPicPr/>
          <p:nvPr/>
        </p:nvPicPr>
        <p:blipFill>
          <a:blip r:embed="rId2" cstate="print"/>
          <a:srcRect/>
          <a:stretch>
            <a:fillRect/>
          </a:stretch>
        </p:blipFill>
        <p:spPr bwMode="auto">
          <a:xfrm>
            <a:off x="2438400" y="838200"/>
            <a:ext cx="4343400" cy="2362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28600"/>
            <a:ext cx="7696200" cy="523220"/>
          </a:xfrm>
          <a:prstGeom prst="rect">
            <a:avLst/>
          </a:prstGeom>
          <a:noFill/>
        </p:spPr>
        <p:txBody>
          <a:bodyPr wrap="square" rtlCol="0">
            <a:spAutoFit/>
          </a:bodyPr>
          <a:lstStyle/>
          <a:p>
            <a:r>
              <a:rPr lang="en-US" sz="2800" b="1" dirty="0" smtClean="0"/>
              <a:t>Introduction</a:t>
            </a:r>
            <a:endParaRPr lang="en-US" sz="2800" dirty="0"/>
          </a:p>
        </p:txBody>
      </p:sp>
      <p:sp>
        <p:nvSpPr>
          <p:cNvPr id="6" name="TextBox 5"/>
          <p:cNvSpPr txBox="1"/>
          <p:nvPr/>
        </p:nvSpPr>
        <p:spPr>
          <a:xfrm>
            <a:off x="762000" y="3348335"/>
            <a:ext cx="8077200" cy="461665"/>
          </a:xfrm>
          <a:prstGeom prst="rect">
            <a:avLst/>
          </a:prstGeom>
          <a:noFill/>
        </p:spPr>
        <p:txBody>
          <a:bodyPr wrap="square" rtlCol="0">
            <a:spAutoFit/>
          </a:bodyPr>
          <a:lstStyle/>
          <a:p>
            <a:pPr algn="ctr"/>
            <a:r>
              <a:rPr lang="en-US" sz="2400" b="1" dirty="0" smtClean="0"/>
              <a:t>National University of Malaysia (UKM)</a:t>
            </a:r>
            <a:endParaRPr lang="en-US" sz="2400" dirty="0"/>
          </a:p>
        </p:txBody>
      </p:sp>
      <p:sp>
        <p:nvSpPr>
          <p:cNvPr id="7" name="Content Placeholder 2"/>
          <p:cNvSpPr>
            <a:spLocks noGrp="1"/>
          </p:cNvSpPr>
          <p:nvPr>
            <p:ph idx="1"/>
          </p:nvPr>
        </p:nvSpPr>
        <p:spPr>
          <a:xfrm>
            <a:off x="457200" y="4038600"/>
            <a:ext cx="8229600" cy="2697163"/>
          </a:xfrm>
        </p:spPr>
        <p:txBody>
          <a:bodyPr>
            <a:normAutofit lnSpcReduction="10000"/>
          </a:bodyPr>
          <a:lstStyle/>
          <a:p>
            <a:r>
              <a:rPr lang="en-US" sz="2200" dirty="0"/>
              <a:t>S</a:t>
            </a:r>
            <a:r>
              <a:rPr lang="en-US" sz="2200" dirty="0" smtClean="0"/>
              <a:t>ituated in </a:t>
            </a:r>
            <a:r>
              <a:rPr lang="en-US" sz="2200" dirty="0" err="1" smtClean="0"/>
              <a:t>Bangi</a:t>
            </a:r>
            <a:r>
              <a:rPr lang="en-US" sz="2200" dirty="0" smtClean="0"/>
              <a:t>, Selangor and is one of Malaysia’s public.</a:t>
            </a:r>
          </a:p>
          <a:p>
            <a:r>
              <a:rPr lang="en-US" sz="2200" dirty="0"/>
              <a:t>H</a:t>
            </a:r>
            <a:r>
              <a:rPr lang="en-US" sz="2200" dirty="0" smtClean="0"/>
              <a:t>as another branch in Kuala Lumpur and a teaching facility in </a:t>
            </a:r>
            <a:r>
              <a:rPr lang="en-US" sz="2200" dirty="0" err="1" smtClean="0"/>
              <a:t>Cheras</a:t>
            </a:r>
            <a:r>
              <a:rPr lang="en-US" sz="2200" dirty="0" smtClean="0"/>
              <a:t>.</a:t>
            </a:r>
          </a:p>
          <a:p>
            <a:r>
              <a:rPr lang="en-US" sz="2200" dirty="0" smtClean="0"/>
              <a:t>UKM is considered as part of the four research universities in Malaysia.</a:t>
            </a:r>
          </a:p>
          <a:p>
            <a:r>
              <a:rPr lang="en-US" sz="2200" dirty="0" smtClean="0"/>
              <a:t>In 2006, it ranked as 185 of the World’s Top 200 Universities.</a:t>
            </a:r>
          </a:p>
          <a:p>
            <a:endParaRPr lang="en-US" sz="2200" dirty="0"/>
          </a:p>
          <a:p>
            <a:endParaRPr lang="en-US" sz="2200" dirty="0"/>
          </a:p>
        </p:txBody>
      </p:sp>
      <p:pic>
        <p:nvPicPr>
          <p:cNvPr id="3074" name="Picture 2"/>
          <p:cNvPicPr>
            <a:picLocks noChangeAspect="1" noChangeArrowheads="1"/>
          </p:cNvPicPr>
          <p:nvPr/>
        </p:nvPicPr>
        <p:blipFill>
          <a:blip r:embed="rId3" cstate="print"/>
          <a:srcRect/>
          <a:stretch>
            <a:fillRect/>
          </a:stretch>
        </p:blipFill>
        <p:spPr bwMode="auto">
          <a:xfrm>
            <a:off x="2286000" y="838199"/>
            <a:ext cx="4953000" cy="25607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800"/>
            <a:ext cx="8229600" cy="2620963"/>
          </a:xfrm>
        </p:spPr>
        <p:txBody>
          <a:bodyPr>
            <a:normAutofit/>
          </a:bodyPr>
          <a:lstStyle/>
          <a:p>
            <a:r>
              <a:rPr lang="en-US" sz="2200" dirty="0"/>
              <a:t>The school was established in May 18, 1970. </a:t>
            </a:r>
            <a:endParaRPr lang="en-US" sz="2200" dirty="0" smtClean="0"/>
          </a:p>
          <a:p>
            <a:r>
              <a:rPr lang="en-US" sz="2200" dirty="0" smtClean="0"/>
              <a:t>At </a:t>
            </a:r>
            <a:r>
              <a:rPr lang="en-US" sz="2200" dirty="0"/>
              <a:t>first, </a:t>
            </a:r>
            <a:r>
              <a:rPr lang="en-US" sz="2200" b="1" dirty="0"/>
              <a:t>UKM</a:t>
            </a:r>
            <a:r>
              <a:rPr lang="en-US" sz="2200" dirty="0"/>
              <a:t> held its operation at </a:t>
            </a:r>
            <a:r>
              <a:rPr lang="en-US" sz="2200" dirty="0" err="1"/>
              <a:t>Lembah</a:t>
            </a:r>
            <a:r>
              <a:rPr lang="en-US" sz="2200" dirty="0"/>
              <a:t> </a:t>
            </a:r>
            <a:r>
              <a:rPr lang="en-US" sz="2200" dirty="0" err="1"/>
              <a:t>Pantai</a:t>
            </a:r>
            <a:r>
              <a:rPr lang="en-US" sz="2200" dirty="0"/>
              <a:t>, Kuala Lumpur. </a:t>
            </a:r>
            <a:endParaRPr lang="en-US" sz="2200" dirty="0" smtClean="0"/>
          </a:p>
          <a:p>
            <a:r>
              <a:rPr lang="en-US" sz="2200" dirty="0" smtClean="0"/>
              <a:t>This </a:t>
            </a:r>
            <a:r>
              <a:rPr lang="en-US" sz="2200" dirty="0"/>
              <a:t>served as a temporary location for the first batch of 192 students as well as the first 3 faculties. </a:t>
            </a:r>
            <a:endParaRPr lang="en-US" sz="2200" dirty="0" smtClean="0"/>
          </a:p>
          <a:p>
            <a:r>
              <a:rPr lang="en-US" sz="2200" dirty="0" smtClean="0"/>
              <a:t>It </a:t>
            </a:r>
            <a:r>
              <a:rPr lang="en-US" sz="2200" dirty="0"/>
              <a:t>was in October 1977, that the university moved its quarters to </a:t>
            </a:r>
            <a:r>
              <a:rPr lang="en-US" sz="2200" dirty="0" err="1"/>
              <a:t>Bangi</a:t>
            </a:r>
            <a:r>
              <a:rPr lang="en-US" sz="2200" dirty="0" smtClean="0"/>
              <a:t>.</a:t>
            </a:r>
          </a:p>
          <a:p>
            <a:endParaRPr lang="en-US" sz="2200" dirty="0"/>
          </a:p>
          <a:p>
            <a:endParaRPr lang="en-US" sz="2200" dirty="0"/>
          </a:p>
        </p:txBody>
      </p:sp>
      <p:sp>
        <p:nvSpPr>
          <p:cNvPr id="2" name="Title 1"/>
          <p:cNvSpPr>
            <a:spLocks noGrp="1"/>
          </p:cNvSpPr>
          <p:nvPr>
            <p:ph type="title"/>
          </p:nvPr>
        </p:nvSpPr>
        <p:spPr>
          <a:xfrm>
            <a:off x="685800" y="-76200"/>
            <a:ext cx="8229600" cy="1143000"/>
          </a:xfrm>
        </p:spPr>
        <p:txBody>
          <a:bodyPr>
            <a:normAutofit/>
          </a:bodyPr>
          <a:lstStyle/>
          <a:p>
            <a:pPr algn="l"/>
            <a:r>
              <a:rPr lang="en-US" sz="2800" b="1" dirty="0" smtClean="0"/>
              <a:t>History</a:t>
            </a:r>
            <a:endParaRPr lang="en-US" sz="2800" b="1" dirty="0"/>
          </a:p>
        </p:txBody>
      </p:sp>
      <p:pic>
        <p:nvPicPr>
          <p:cNvPr id="2050" name="Picture 2"/>
          <p:cNvPicPr>
            <a:picLocks noChangeAspect="1" noChangeArrowheads="1"/>
          </p:cNvPicPr>
          <p:nvPr/>
        </p:nvPicPr>
        <p:blipFill>
          <a:blip r:embed="rId3" cstate="print"/>
          <a:srcRect/>
          <a:stretch>
            <a:fillRect/>
          </a:stretch>
        </p:blipFill>
        <p:spPr bwMode="auto">
          <a:xfrm>
            <a:off x="1905000" y="685800"/>
            <a:ext cx="5105400" cy="33405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3657600"/>
            <a:ext cx="8229600" cy="3078163"/>
          </a:xfrm>
        </p:spPr>
        <p:txBody>
          <a:bodyPr>
            <a:normAutofit fontScale="77500" lnSpcReduction="20000"/>
          </a:bodyPr>
          <a:lstStyle/>
          <a:p>
            <a:r>
              <a:rPr lang="en-US" sz="2400" dirty="0" smtClean="0"/>
              <a:t>UKM encompasses an academic community of 1,798 (181 professors; 326 associate professors; 1051 lecturers and 174 tutors and 66 teachers), supporting staff of more than 7500 and a student population of approximately 26,844.</a:t>
            </a:r>
          </a:p>
          <a:p>
            <a:endParaRPr lang="en-US" sz="2200" dirty="0" smtClean="0"/>
          </a:p>
          <a:p>
            <a:r>
              <a:rPr lang="en-US" sz="2400" dirty="0" smtClean="0"/>
              <a:t>Currently, UKM has about 19,371 undergraduate students, and 7,473 postgraduate students of which 1018 are foreign students from 35 different countries.</a:t>
            </a:r>
          </a:p>
          <a:p>
            <a:endParaRPr lang="en-US" sz="2400" dirty="0" smtClean="0"/>
          </a:p>
          <a:p>
            <a:r>
              <a:rPr lang="en-US" sz="2400" dirty="0" smtClean="0"/>
              <a:t>Since its establishment in 1970 up till 2002, the University has produced more than 104,057 graduates; 93,210 Bachelors, 10,115 Masters and 732 PhDs.</a:t>
            </a:r>
          </a:p>
          <a:p>
            <a:endParaRPr lang="en-US" sz="2200" dirty="0" smtClean="0"/>
          </a:p>
          <a:p>
            <a:endParaRPr lang="en-US" sz="2200" dirty="0"/>
          </a:p>
          <a:p>
            <a:endParaRPr lang="en-US" sz="2200" dirty="0"/>
          </a:p>
        </p:txBody>
      </p:sp>
      <p:sp>
        <p:nvSpPr>
          <p:cNvPr id="4" name="Title 1"/>
          <p:cNvSpPr>
            <a:spLocks noGrp="1"/>
          </p:cNvSpPr>
          <p:nvPr>
            <p:ph type="title"/>
          </p:nvPr>
        </p:nvSpPr>
        <p:spPr>
          <a:xfrm>
            <a:off x="685800" y="-76200"/>
            <a:ext cx="8229600" cy="1143000"/>
          </a:xfrm>
        </p:spPr>
        <p:txBody>
          <a:bodyPr>
            <a:normAutofit/>
          </a:bodyPr>
          <a:lstStyle/>
          <a:p>
            <a:pPr algn="l"/>
            <a:r>
              <a:rPr lang="en-US" sz="2800" b="1" dirty="0" smtClean="0"/>
              <a:t>Population</a:t>
            </a:r>
            <a:endParaRPr lang="en-US" sz="2800" b="1" dirty="0"/>
          </a:p>
        </p:txBody>
      </p:sp>
      <p:pic>
        <p:nvPicPr>
          <p:cNvPr id="2050" name="Picture 2"/>
          <p:cNvPicPr>
            <a:picLocks noChangeAspect="1" noChangeArrowheads="1"/>
          </p:cNvPicPr>
          <p:nvPr/>
        </p:nvPicPr>
        <p:blipFill>
          <a:blip r:embed="rId2" cstate="print"/>
          <a:srcRect/>
          <a:stretch>
            <a:fillRect/>
          </a:stretch>
        </p:blipFill>
        <p:spPr bwMode="auto">
          <a:xfrm>
            <a:off x="1066800" y="990600"/>
            <a:ext cx="6781800" cy="24560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533400" y="914400"/>
            <a:ext cx="8077200" cy="5334000"/>
          </a:xfrm>
          <a:prstGeom prst="rect">
            <a:avLst/>
          </a:prstGeom>
          <a:noFill/>
          <a:ln w="9525">
            <a:noFill/>
            <a:miter lim="800000"/>
            <a:headEnd/>
            <a:tailEnd/>
          </a:ln>
        </p:spPr>
      </p:pic>
      <p:sp>
        <p:nvSpPr>
          <p:cNvPr id="2" name="Title 1"/>
          <p:cNvSpPr>
            <a:spLocks noGrp="1"/>
          </p:cNvSpPr>
          <p:nvPr>
            <p:ph type="title"/>
          </p:nvPr>
        </p:nvSpPr>
        <p:spPr>
          <a:xfrm>
            <a:off x="457200" y="-76200"/>
            <a:ext cx="8229600" cy="1143000"/>
          </a:xfrm>
        </p:spPr>
        <p:txBody>
          <a:bodyPr>
            <a:normAutofit/>
          </a:bodyPr>
          <a:lstStyle/>
          <a:p>
            <a:pPr algn="l"/>
            <a:r>
              <a:rPr lang="en-US" sz="2800" b="1" dirty="0" smtClean="0"/>
              <a:t>Faculties &amp; Research Institutions</a:t>
            </a:r>
            <a:endParaRPr lang="en-US"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543800" y="304800"/>
            <a:ext cx="1219200" cy="1619250"/>
          </a:xfrm>
          <a:prstGeom prst="rect">
            <a:avLst/>
          </a:prstGeom>
          <a:noFill/>
          <a:ln w="9525">
            <a:noFill/>
            <a:miter lim="800000"/>
            <a:headEnd/>
            <a:tailEnd/>
          </a:ln>
          <a:effectLst/>
        </p:spPr>
      </p:pic>
      <p:sp>
        <p:nvSpPr>
          <p:cNvPr id="3" name="Content Placeholder 2"/>
          <p:cNvSpPr>
            <a:spLocks noGrp="1"/>
          </p:cNvSpPr>
          <p:nvPr>
            <p:ph idx="1"/>
          </p:nvPr>
        </p:nvSpPr>
        <p:spPr>
          <a:xfrm>
            <a:off x="457200" y="685800"/>
            <a:ext cx="7848600" cy="5638800"/>
          </a:xfrm>
        </p:spPr>
        <p:txBody>
          <a:bodyPr>
            <a:noAutofit/>
          </a:bodyPr>
          <a:lstStyle/>
          <a:p>
            <a:r>
              <a:rPr lang="en-US" sz="1800" b="1" dirty="0"/>
              <a:t>Student Development Centre</a:t>
            </a:r>
            <a:r>
              <a:rPr lang="en-US" sz="1800" dirty="0"/>
              <a:t/>
            </a:r>
            <a:br>
              <a:rPr lang="en-US" sz="1800" dirty="0"/>
            </a:br>
            <a:r>
              <a:rPr lang="en-US" sz="1800" dirty="0" smtClean="0"/>
              <a:t>- Responsible </a:t>
            </a:r>
            <a:r>
              <a:rPr lang="en-US" sz="1800" dirty="0"/>
              <a:t>for planning and implementing </a:t>
            </a:r>
            <a:r>
              <a:rPr lang="en-US" sz="1800" dirty="0" err="1"/>
              <a:t>programmes</a:t>
            </a:r>
            <a:r>
              <a:rPr lang="en-US" sz="1800" dirty="0"/>
              <a:t> to enable students to achieve academic excellence as well as all around personal development</a:t>
            </a:r>
            <a:r>
              <a:rPr lang="en-US" sz="1800" dirty="0" smtClean="0"/>
              <a:t>.</a:t>
            </a:r>
          </a:p>
          <a:p>
            <a:endParaRPr lang="en-US" sz="1800" dirty="0" smtClean="0"/>
          </a:p>
          <a:p>
            <a:r>
              <a:rPr lang="en-US" sz="1800" b="1" dirty="0"/>
              <a:t>Libraries</a:t>
            </a:r>
            <a:r>
              <a:rPr lang="en-US" sz="1800" dirty="0"/>
              <a:t/>
            </a:r>
            <a:br>
              <a:rPr lang="en-US" sz="1800" dirty="0"/>
            </a:br>
            <a:r>
              <a:rPr lang="en-US" sz="1800" dirty="0" smtClean="0"/>
              <a:t>-The </a:t>
            </a:r>
            <a:r>
              <a:rPr lang="en-US" sz="1800" dirty="0" err="1"/>
              <a:t>Tun</a:t>
            </a:r>
            <a:r>
              <a:rPr lang="en-US" sz="1800" dirty="0"/>
              <a:t> Seri </a:t>
            </a:r>
            <a:r>
              <a:rPr lang="en-US" sz="1800" dirty="0" err="1"/>
              <a:t>Lanang</a:t>
            </a:r>
            <a:r>
              <a:rPr lang="en-US" sz="1800" dirty="0"/>
              <a:t> Library serves as the central library </a:t>
            </a:r>
            <a:endParaRPr lang="en-US" sz="1800" dirty="0" smtClean="0"/>
          </a:p>
          <a:p>
            <a:pPr>
              <a:buNone/>
            </a:pPr>
            <a:r>
              <a:rPr lang="en-US" sz="1800" dirty="0"/>
              <a:t>	</a:t>
            </a:r>
            <a:r>
              <a:rPr lang="en-US" sz="1800" dirty="0" smtClean="0"/>
              <a:t>-The </a:t>
            </a:r>
            <a:r>
              <a:rPr lang="en-US" sz="1800" dirty="0"/>
              <a:t>Malay World and </a:t>
            </a:r>
            <a:r>
              <a:rPr lang="en-US" sz="1800" dirty="0" smtClean="0"/>
              <a:t>Civilization </a:t>
            </a:r>
            <a:r>
              <a:rPr lang="en-US" sz="1800" dirty="0"/>
              <a:t>Library. </a:t>
            </a:r>
            <a:endParaRPr lang="en-US" sz="1800" dirty="0" smtClean="0"/>
          </a:p>
          <a:p>
            <a:pPr>
              <a:buNone/>
            </a:pPr>
            <a:r>
              <a:rPr lang="en-US" sz="1800" dirty="0"/>
              <a:t>	</a:t>
            </a:r>
            <a:r>
              <a:rPr lang="en-US" sz="1800" dirty="0" smtClean="0"/>
              <a:t>-The </a:t>
            </a:r>
            <a:r>
              <a:rPr lang="en-US" sz="1800" dirty="0"/>
              <a:t>Law Library, The Medical Faculty Library and The Tan Sri Lim </a:t>
            </a:r>
            <a:r>
              <a:rPr lang="en-US" sz="1800" dirty="0" err="1"/>
              <a:t>Goh</a:t>
            </a:r>
            <a:r>
              <a:rPr lang="en-US" sz="1800" dirty="0"/>
              <a:t> Tong Virtual Medical Library</a:t>
            </a:r>
            <a:r>
              <a:rPr lang="en-US" sz="1800" dirty="0" smtClean="0"/>
              <a:t>.</a:t>
            </a:r>
          </a:p>
          <a:p>
            <a:endParaRPr lang="en-US" sz="1800" dirty="0" smtClean="0"/>
          </a:p>
          <a:p>
            <a:r>
              <a:rPr lang="en-US" sz="1800" b="1" dirty="0"/>
              <a:t>Sports and </a:t>
            </a:r>
            <a:r>
              <a:rPr lang="en-US" sz="1800" b="1" dirty="0" smtClean="0"/>
              <a:t>Recreation</a:t>
            </a:r>
            <a:r>
              <a:rPr lang="en-US" sz="1800" dirty="0"/>
              <a:t/>
            </a:r>
            <a:br>
              <a:rPr lang="en-US" sz="1800" dirty="0"/>
            </a:br>
            <a:r>
              <a:rPr lang="en-US" sz="1800" dirty="0"/>
              <a:t>-</a:t>
            </a:r>
            <a:r>
              <a:rPr lang="en-US" sz="1800" dirty="0" smtClean="0"/>
              <a:t>The </a:t>
            </a:r>
            <a:r>
              <a:rPr lang="en-US" sz="1800" dirty="0" err="1"/>
              <a:t>Danau</a:t>
            </a:r>
            <a:r>
              <a:rPr lang="en-US" sz="1800" dirty="0"/>
              <a:t> Golf Club has an 18-hole international standard golf </a:t>
            </a:r>
            <a:r>
              <a:rPr lang="en-US" sz="1800" dirty="0" smtClean="0"/>
              <a:t>course.</a:t>
            </a:r>
          </a:p>
          <a:p>
            <a:pPr>
              <a:buNone/>
            </a:pPr>
            <a:r>
              <a:rPr lang="en-US" sz="1800" dirty="0" smtClean="0"/>
              <a:t>	-</a:t>
            </a:r>
            <a:r>
              <a:rPr lang="en-US" sz="1800" dirty="0"/>
              <a:t> </a:t>
            </a:r>
            <a:r>
              <a:rPr lang="en-US" sz="1800" dirty="0" smtClean="0"/>
              <a:t>Clubhouse; gymnasium</a:t>
            </a:r>
            <a:r>
              <a:rPr lang="en-US" sz="1800" dirty="0"/>
              <a:t>, seminar rooms, snooker tables, karaoke, TV room, a Pro Shop and a restaurant. </a:t>
            </a:r>
            <a:endParaRPr lang="en-US" sz="1800" dirty="0" smtClean="0"/>
          </a:p>
          <a:p>
            <a:pPr>
              <a:buNone/>
            </a:pPr>
            <a:r>
              <a:rPr lang="en-US" sz="1800" dirty="0"/>
              <a:t>	</a:t>
            </a:r>
            <a:r>
              <a:rPr lang="en-US" sz="1800" dirty="0" smtClean="0"/>
              <a:t>- An </a:t>
            </a:r>
            <a:r>
              <a:rPr lang="en-US" sz="1800" dirty="0"/>
              <a:t>Olympic size swimming pool and two wading pools for Golf Club. </a:t>
            </a:r>
            <a:endParaRPr lang="en-US" sz="1800" dirty="0" smtClean="0"/>
          </a:p>
          <a:p>
            <a:pPr>
              <a:buNone/>
            </a:pPr>
            <a:r>
              <a:rPr lang="en-US" sz="1800" dirty="0"/>
              <a:t>	</a:t>
            </a:r>
            <a:r>
              <a:rPr lang="en-US" sz="1800" dirty="0" smtClean="0"/>
              <a:t>-Facilities </a:t>
            </a:r>
            <a:r>
              <a:rPr lang="en-US" sz="1800" dirty="0"/>
              <a:t>for football, </a:t>
            </a:r>
            <a:r>
              <a:rPr lang="en-US" sz="1800" dirty="0" err="1"/>
              <a:t>sepak</a:t>
            </a:r>
            <a:r>
              <a:rPr lang="en-US" sz="1800" dirty="0"/>
              <a:t> </a:t>
            </a:r>
            <a:r>
              <a:rPr lang="en-US" sz="1800" dirty="0" err="1"/>
              <a:t>takraw</a:t>
            </a:r>
            <a:r>
              <a:rPr lang="en-US" sz="1800" dirty="0"/>
              <a:t>, basketball, running track, badminton, running track,  </a:t>
            </a:r>
            <a:r>
              <a:rPr lang="en-US" sz="1800" dirty="0" smtClean="0"/>
              <a:t> badminton</a:t>
            </a:r>
            <a:r>
              <a:rPr lang="en-US" sz="1800" dirty="0"/>
              <a:t>, tennis and indoor sports are readily available</a:t>
            </a:r>
            <a:r>
              <a:rPr lang="en-US" sz="1800" dirty="0" smtClean="0"/>
              <a:t>.</a:t>
            </a:r>
          </a:p>
          <a:p>
            <a:endParaRPr lang="en-US" sz="1800" dirty="0"/>
          </a:p>
          <a:p>
            <a:endParaRPr lang="en-US" sz="1800" dirty="0"/>
          </a:p>
          <a:p>
            <a:endParaRPr lang="en-US" sz="1800" dirty="0"/>
          </a:p>
          <a:p>
            <a:endParaRPr lang="en-US" sz="1800" dirty="0"/>
          </a:p>
        </p:txBody>
      </p:sp>
      <p:sp>
        <p:nvSpPr>
          <p:cNvPr id="2" name="Title 1"/>
          <p:cNvSpPr>
            <a:spLocks noGrp="1"/>
          </p:cNvSpPr>
          <p:nvPr>
            <p:ph type="title"/>
          </p:nvPr>
        </p:nvSpPr>
        <p:spPr>
          <a:xfrm>
            <a:off x="457200" y="-76200"/>
            <a:ext cx="8229600" cy="1143000"/>
          </a:xfrm>
        </p:spPr>
        <p:txBody>
          <a:bodyPr>
            <a:normAutofit/>
          </a:bodyPr>
          <a:lstStyle/>
          <a:p>
            <a:pPr algn="l"/>
            <a:r>
              <a:rPr lang="en-US" sz="2800" b="1" dirty="0" smtClean="0"/>
              <a:t>Facilities</a:t>
            </a:r>
            <a:endParaRPr lang="en-US"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7620000" y="228600"/>
            <a:ext cx="1219200" cy="1619250"/>
          </a:xfrm>
          <a:prstGeom prst="rect">
            <a:avLst/>
          </a:prstGeom>
          <a:noFill/>
          <a:ln w="9525">
            <a:noFill/>
            <a:miter lim="800000"/>
            <a:headEnd/>
            <a:tailEnd/>
          </a:ln>
          <a:effectLst/>
        </p:spPr>
      </p:pic>
      <p:sp>
        <p:nvSpPr>
          <p:cNvPr id="7" name="Content Placeholder 2"/>
          <p:cNvSpPr>
            <a:spLocks noGrp="1"/>
          </p:cNvSpPr>
          <p:nvPr>
            <p:ph idx="1"/>
          </p:nvPr>
        </p:nvSpPr>
        <p:spPr>
          <a:xfrm>
            <a:off x="533400" y="838200"/>
            <a:ext cx="8077200" cy="5181600"/>
          </a:xfrm>
        </p:spPr>
        <p:txBody>
          <a:bodyPr>
            <a:noAutofit/>
          </a:bodyPr>
          <a:lstStyle/>
          <a:p>
            <a:r>
              <a:rPr lang="en-US" sz="1800" b="1" dirty="0"/>
              <a:t>Security</a:t>
            </a:r>
            <a:r>
              <a:rPr lang="en-US" sz="1800" dirty="0"/>
              <a:t/>
            </a:r>
            <a:br>
              <a:rPr lang="en-US" sz="1800" dirty="0"/>
            </a:br>
            <a:r>
              <a:rPr lang="en-US" sz="1800" dirty="0" smtClean="0"/>
              <a:t>- The </a:t>
            </a:r>
            <a:r>
              <a:rPr lang="en-US" sz="1800" dirty="0"/>
              <a:t>University maintains round the clock security patrol and surveillance on campus. </a:t>
            </a:r>
            <a:endParaRPr lang="en-US" sz="1800" dirty="0" smtClean="0"/>
          </a:p>
          <a:p>
            <a:pPr>
              <a:buNone/>
            </a:pPr>
            <a:r>
              <a:rPr lang="en-US" sz="1800" dirty="0" smtClean="0"/>
              <a:t>	- Security </a:t>
            </a:r>
            <a:r>
              <a:rPr lang="en-US" sz="1800" dirty="0"/>
              <a:t>posts are located at the halls of residence </a:t>
            </a:r>
            <a:r>
              <a:rPr lang="en-US" sz="1800" dirty="0" smtClean="0"/>
              <a:t>and</a:t>
            </a:r>
          </a:p>
          <a:p>
            <a:pPr>
              <a:buNone/>
            </a:pPr>
            <a:endParaRPr lang="en-US" sz="1800" dirty="0"/>
          </a:p>
          <a:p>
            <a:r>
              <a:rPr lang="en-US" sz="1800" b="1" dirty="0"/>
              <a:t>International Students</a:t>
            </a:r>
            <a:r>
              <a:rPr lang="en-US" sz="1800" dirty="0"/>
              <a:t/>
            </a:r>
            <a:br>
              <a:rPr lang="en-US" sz="1800" dirty="0"/>
            </a:br>
            <a:r>
              <a:rPr lang="en-US" sz="1800" dirty="0" smtClean="0"/>
              <a:t>- The </a:t>
            </a:r>
            <a:r>
              <a:rPr lang="en-US" sz="1800" dirty="0"/>
              <a:t>International Affairs in the Centre for Graduate Studies undertakes the task of managing the affairs of the foreign graduate degree students. </a:t>
            </a:r>
            <a:endParaRPr lang="en-US" sz="1800" dirty="0" smtClean="0"/>
          </a:p>
          <a:p>
            <a:pPr>
              <a:buNone/>
            </a:pPr>
            <a:r>
              <a:rPr lang="en-US" sz="1800" dirty="0" smtClean="0"/>
              <a:t>	- The </a:t>
            </a:r>
            <a:r>
              <a:rPr lang="en-US" sz="1800" dirty="0"/>
              <a:t>Centre together with the respective faculties also handles academic activities of the students. </a:t>
            </a:r>
            <a:endParaRPr lang="en-US" sz="1800" dirty="0" smtClean="0"/>
          </a:p>
          <a:p>
            <a:pPr>
              <a:buNone/>
            </a:pPr>
            <a:r>
              <a:rPr lang="en-US" sz="1800" dirty="0"/>
              <a:t>	</a:t>
            </a:r>
            <a:r>
              <a:rPr lang="en-US" sz="1800" dirty="0" smtClean="0"/>
              <a:t>- The </a:t>
            </a:r>
            <a:r>
              <a:rPr lang="en-US" sz="1800" dirty="0"/>
              <a:t>welfare of the international student is administrated by the Student Affairs Department housed in the centrally located PUSANIKA.</a:t>
            </a:r>
          </a:p>
          <a:p>
            <a:endParaRPr lang="en-US" sz="1800" dirty="0"/>
          </a:p>
          <a:p>
            <a:r>
              <a:rPr lang="en-US" sz="1800" b="1" dirty="0"/>
              <a:t>Centre for Public and International Relations</a:t>
            </a:r>
            <a:r>
              <a:rPr lang="en-US" sz="1800" dirty="0"/>
              <a:t/>
            </a:r>
            <a:br>
              <a:rPr lang="en-US" sz="1800" dirty="0"/>
            </a:br>
            <a:r>
              <a:rPr lang="en-US" sz="1800" dirty="0" smtClean="0"/>
              <a:t>- Advises </a:t>
            </a:r>
            <a:r>
              <a:rPr lang="en-US" sz="1800" dirty="0"/>
              <a:t>on event management, media relationship, corporate publication, educational promotion as well as all international affairs encompassing student exchange </a:t>
            </a:r>
            <a:r>
              <a:rPr lang="en-US" sz="1800" dirty="0" err="1"/>
              <a:t>programme</a:t>
            </a:r>
            <a:r>
              <a:rPr lang="en-US" sz="1800" dirty="0"/>
              <a:t>, visits and international communications.</a:t>
            </a:r>
          </a:p>
          <a:p>
            <a:endParaRPr lang="en-US" sz="1800" dirty="0"/>
          </a:p>
        </p:txBody>
      </p:sp>
      <p:sp>
        <p:nvSpPr>
          <p:cNvPr id="6" name="Title 1"/>
          <p:cNvSpPr>
            <a:spLocks noGrp="1"/>
          </p:cNvSpPr>
          <p:nvPr>
            <p:ph type="title"/>
          </p:nvPr>
        </p:nvSpPr>
        <p:spPr>
          <a:xfrm>
            <a:off x="457200" y="-76200"/>
            <a:ext cx="8229600" cy="1143000"/>
          </a:xfrm>
        </p:spPr>
        <p:txBody>
          <a:bodyPr>
            <a:normAutofit/>
          </a:bodyPr>
          <a:lstStyle/>
          <a:p>
            <a:pPr algn="l"/>
            <a:r>
              <a:rPr lang="en-US" sz="2800" b="1" dirty="0"/>
              <a:t>Facilities </a:t>
            </a:r>
            <a:r>
              <a:rPr lang="en-US" sz="2800" b="1" dirty="0" smtClean="0"/>
              <a:t>(Cont.)</a:t>
            </a:r>
            <a:endParaRPr lang="en-US"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990600"/>
            <a:ext cx="7772400" cy="4525963"/>
          </a:xfrm>
        </p:spPr>
        <p:txBody>
          <a:bodyPr>
            <a:noAutofit/>
          </a:bodyPr>
          <a:lstStyle/>
          <a:p>
            <a:r>
              <a:rPr lang="en-US" sz="1800" b="1" dirty="0"/>
              <a:t>Student Health Services</a:t>
            </a:r>
            <a:r>
              <a:rPr lang="en-US" sz="1800" dirty="0"/>
              <a:t/>
            </a:r>
            <a:br>
              <a:rPr lang="en-US" sz="1800" dirty="0"/>
            </a:br>
            <a:r>
              <a:rPr lang="en-US" sz="1800" dirty="0" smtClean="0"/>
              <a:t>- The </a:t>
            </a:r>
            <a:r>
              <a:rPr lang="en-US" sz="1800" dirty="0"/>
              <a:t>University provides comprehensive health and dental care to all students for nominal fee. </a:t>
            </a:r>
            <a:endParaRPr lang="en-US" sz="1800" dirty="0" smtClean="0"/>
          </a:p>
          <a:p>
            <a:pPr>
              <a:buNone/>
            </a:pPr>
            <a:r>
              <a:rPr lang="en-US" sz="1800" dirty="0"/>
              <a:t>	</a:t>
            </a:r>
            <a:r>
              <a:rPr lang="en-US" sz="1800" dirty="0" smtClean="0"/>
              <a:t>- The </a:t>
            </a:r>
            <a:r>
              <a:rPr lang="en-US" sz="1800" dirty="0"/>
              <a:t>students can also opt for treatment and medication from any government hospitals and more than 30 private clinics which have been listed as UKM panels</a:t>
            </a:r>
            <a:r>
              <a:rPr lang="en-US" sz="1800" dirty="0" smtClean="0"/>
              <a:t>.</a:t>
            </a:r>
          </a:p>
          <a:p>
            <a:endParaRPr lang="en-US" sz="1800" dirty="0"/>
          </a:p>
          <a:p>
            <a:r>
              <a:rPr lang="en-US" sz="1800" b="1" dirty="0"/>
              <a:t>Counseling Service</a:t>
            </a:r>
            <a:r>
              <a:rPr lang="en-US" sz="1800" dirty="0"/>
              <a:t/>
            </a:r>
            <a:br>
              <a:rPr lang="en-US" sz="1800" dirty="0"/>
            </a:br>
            <a:r>
              <a:rPr lang="en-US" sz="1800" dirty="0" smtClean="0"/>
              <a:t>- Trained </a:t>
            </a:r>
            <a:r>
              <a:rPr lang="en-US" sz="1800" dirty="0"/>
              <a:t>counselors are available to students giving professionals and confidential advice to students to help them navigate the many trials and tribulations of academic life, and in resolving cross cultural differences</a:t>
            </a:r>
            <a:r>
              <a:rPr lang="en-US" sz="1800" dirty="0" smtClean="0"/>
              <a:t>.</a:t>
            </a:r>
          </a:p>
          <a:p>
            <a:endParaRPr lang="en-US" sz="1800" dirty="0"/>
          </a:p>
          <a:p>
            <a:r>
              <a:rPr lang="en-US" sz="1800" b="1" dirty="0" smtClean="0"/>
              <a:t>Accommodation</a:t>
            </a:r>
            <a:r>
              <a:rPr lang="en-US" sz="1800" dirty="0"/>
              <a:t/>
            </a:r>
            <a:br>
              <a:rPr lang="en-US" sz="1800" dirty="0"/>
            </a:br>
            <a:r>
              <a:rPr lang="en-US" sz="1800" dirty="0" smtClean="0"/>
              <a:t>- </a:t>
            </a:r>
            <a:r>
              <a:rPr lang="en-US" sz="1800" dirty="0"/>
              <a:t>The main campus in </a:t>
            </a:r>
            <a:r>
              <a:rPr lang="en-US" sz="1800" dirty="0" err="1"/>
              <a:t>Bangi</a:t>
            </a:r>
            <a:r>
              <a:rPr lang="en-US" sz="1800" dirty="0"/>
              <a:t> has 11 colleges and an apartment which can house about 11,000 students. </a:t>
            </a:r>
            <a:endParaRPr lang="en-US" sz="1800" dirty="0" smtClean="0"/>
          </a:p>
          <a:p>
            <a:pPr>
              <a:buNone/>
            </a:pPr>
            <a:r>
              <a:rPr lang="en-US" sz="1800" dirty="0"/>
              <a:t>	</a:t>
            </a:r>
            <a:r>
              <a:rPr lang="en-US" sz="1800" dirty="0" smtClean="0"/>
              <a:t>- The </a:t>
            </a:r>
            <a:r>
              <a:rPr lang="en-US" sz="1800" dirty="0"/>
              <a:t>Kuala Lumpur Branch Campus (KKL) has one college that can accommodate approximately 1,700 students. </a:t>
            </a:r>
            <a:endParaRPr lang="en-US" sz="1800" dirty="0" smtClean="0"/>
          </a:p>
          <a:p>
            <a:pPr>
              <a:buNone/>
            </a:pPr>
            <a:r>
              <a:rPr lang="en-US" sz="1800" dirty="0"/>
              <a:t>	</a:t>
            </a:r>
            <a:r>
              <a:rPr lang="en-US" sz="1800" dirty="0" smtClean="0"/>
              <a:t>- The </a:t>
            </a:r>
            <a:r>
              <a:rPr lang="en-US" sz="1800" dirty="0"/>
              <a:t>campus in </a:t>
            </a:r>
            <a:r>
              <a:rPr lang="en-US" sz="1800" dirty="0" err="1"/>
              <a:t>Cheras</a:t>
            </a:r>
            <a:r>
              <a:rPr lang="en-US" sz="1800" dirty="0"/>
              <a:t> has one college that can house about 600 students.</a:t>
            </a:r>
          </a:p>
          <a:p>
            <a:endParaRPr lang="en-US" sz="1800" dirty="0"/>
          </a:p>
        </p:txBody>
      </p:sp>
      <p:sp>
        <p:nvSpPr>
          <p:cNvPr id="6" name="Title 1"/>
          <p:cNvSpPr>
            <a:spLocks noGrp="1"/>
          </p:cNvSpPr>
          <p:nvPr>
            <p:ph type="title"/>
          </p:nvPr>
        </p:nvSpPr>
        <p:spPr>
          <a:xfrm>
            <a:off x="457200" y="-76200"/>
            <a:ext cx="8229600" cy="1143000"/>
          </a:xfrm>
        </p:spPr>
        <p:txBody>
          <a:bodyPr>
            <a:normAutofit/>
          </a:bodyPr>
          <a:lstStyle/>
          <a:p>
            <a:pPr algn="l"/>
            <a:r>
              <a:rPr lang="en-US" sz="2800" b="1" dirty="0"/>
              <a:t>Facilities </a:t>
            </a:r>
            <a:r>
              <a:rPr lang="en-US" sz="2800" b="1" dirty="0" smtClean="0"/>
              <a:t>(Cont.)</a:t>
            </a:r>
            <a:endParaRPr lang="en-US" sz="2800" b="1" dirty="0"/>
          </a:p>
        </p:txBody>
      </p:sp>
      <p:pic>
        <p:nvPicPr>
          <p:cNvPr id="4" name="Picture 2"/>
          <p:cNvPicPr>
            <a:picLocks noChangeAspect="1" noChangeArrowheads="1"/>
          </p:cNvPicPr>
          <p:nvPr/>
        </p:nvPicPr>
        <p:blipFill>
          <a:blip r:embed="rId2" cstate="print"/>
          <a:srcRect/>
          <a:stretch>
            <a:fillRect/>
          </a:stretch>
        </p:blipFill>
        <p:spPr bwMode="auto">
          <a:xfrm>
            <a:off x="7696200" y="228600"/>
            <a:ext cx="1219200" cy="1619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4953000"/>
            <a:ext cx="8229600" cy="1143000"/>
          </a:xfrm>
        </p:spPr>
        <p:txBody>
          <a:bodyPr>
            <a:noAutofit/>
          </a:bodyPr>
          <a:lstStyle/>
          <a:p>
            <a:r>
              <a:rPr lang="en-US" sz="1800" dirty="0"/>
              <a:t>The university is home to famous alumni. </a:t>
            </a:r>
            <a:endParaRPr lang="en-US" sz="1800" dirty="0" smtClean="0"/>
          </a:p>
          <a:p>
            <a:r>
              <a:rPr lang="en-US" sz="1800" dirty="0" smtClean="0"/>
              <a:t>One </a:t>
            </a:r>
            <a:r>
              <a:rPr lang="en-US" sz="1800" dirty="0"/>
              <a:t>of these is the prominent first astronaut of Malaysia, Sheikh </a:t>
            </a:r>
            <a:r>
              <a:rPr lang="en-US" sz="1800" dirty="0" err="1"/>
              <a:t>Muzaphar</a:t>
            </a:r>
            <a:r>
              <a:rPr lang="en-US" sz="1800" dirty="0"/>
              <a:t> </a:t>
            </a:r>
            <a:r>
              <a:rPr lang="en-US" sz="1800" dirty="0" err="1"/>
              <a:t>Shukor</a:t>
            </a:r>
            <a:r>
              <a:rPr lang="en-US" sz="1800" dirty="0"/>
              <a:t>.</a:t>
            </a:r>
          </a:p>
        </p:txBody>
      </p:sp>
      <p:sp>
        <p:nvSpPr>
          <p:cNvPr id="5" name="Title 1"/>
          <p:cNvSpPr>
            <a:spLocks noGrp="1"/>
          </p:cNvSpPr>
          <p:nvPr>
            <p:ph type="title"/>
          </p:nvPr>
        </p:nvSpPr>
        <p:spPr>
          <a:xfrm>
            <a:off x="457200" y="-76200"/>
            <a:ext cx="8229600" cy="1143000"/>
          </a:xfrm>
        </p:spPr>
        <p:txBody>
          <a:bodyPr>
            <a:normAutofit/>
          </a:bodyPr>
          <a:lstStyle/>
          <a:p>
            <a:pPr algn="l"/>
            <a:r>
              <a:rPr lang="en-US" sz="2800" b="1" dirty="0" smtClean="0"/>
              <a:t>Alumni</a:t>
            </a:r>
            <a:endParaRPr lang="en-US" sz="2800" b="1" dirty="0"/>
          </a:p>
        </p:txBody>
      </p:sp>
      <p:pic>
        <p:nvPicPr>
          <p:cNvPr id="3074" name="Picture 2"/>
          <p:cNvPicPr>
            <a:picLocks noChangeAspect="1" noChangeArrowheads="1"/>
          </p:cNvPicPr>
          <p:nvPr/>
        </p:nvPicPr>
        <p:blipFill>
          <a:blip r:embed="rId2" cstate="print"/>
          <a:srcRect/>
          <a:stretch>
            <a:fillRect/>
          </a:stretch>
        </p:blipFill>
        <p:spPr bwMode="auto">
          <a:xfrm>
            <a:off x="3276600" y="762000"/>
            <a:ext cx="2438400" cy="3721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p:cNvPicPr>
            <a:picLocks noChangeAspect="1" noChangeArrowheads="1"/>
          </p:cNvPicPr>
          <p:nvPr/>
        </p:nvPicPr>
        <p:blipFill>
          <a:blip r:embed="rId3" cstate="print"/>
          <a:srcRect/>
          <a:stretch>
            <a:fillRect/>
          </a:stretch>
        </p:blipFill>
        <p:spPr bwMode="auto">
          <a:xfrm>
            <a:off x="7315200" y="228600"/>
            <a:ext cx="1219200" cy="1619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1"/>
            <a:ext cx="7772400" cy="3276600"/>
          </a:xfrm>
        </p:spPr>
        <p:txBody>
          <a:bodyPr>
            <a:normAutofit lnSpcReduction="10000"/>
          </a:bodyPr>
          <a:lstStyle/>
          <a:p>
            <a:r>
              <a:rPr lang="en-US" b="1" dirty="0" smtClean="0"/>
              <a:t>1</a:t>
            </a:r>
            <a:r>
              <a:rPr lang="en-US" sz="3600" b="1" dirty="0" smtClean="0"/>
              <a:t>. </a:t>
            </a:r>
            <a:r>
              <a:rPr lang="en-US" sz="3600" b="1" dirty="0" smtClean="0"/>
              <a:t>Introduction</a:t>
            </a:r>
          </a:p>
          <a:p>
            <a:r>
              <a:rPr lang="en-US" sz="3600" b="1" dirty="0" smtClean="0"/>
              <a:t>2. What is Research University?</a:t>
            </a:r>
            <a:endParaRPr lang="en-MY" sz="3600" dirty="0" smtClean="0"/>
          </a:p>
          <a:p>
            <a:r>
              <a:rPr lang="en-US" sz="3600" b="1" dirty="0" smtClean="0"/>
              <a:t>3. Research University in Malaysia</a:t>
            </a:r>
            <a:endParaRPr lang="en-MY" sz="3600" dirty="0" smtClean="0"/>
          </a:p>
          <a:p>
            <a:r>
              <a:rPr lang="en-US" sz="3600" b="1" dirty="0" smtClean="0"/>
              <a:t>4. The Case of UKM</a:t>
            </a:r>
            <a:endParaRPr lang="en-MY" sz="3600" dirty="0" smtClean="0"/>
          </a:p>
          <a:p>
            <a:r>
              <a:rPr lang="en-US" sz="3600" b="1" dirty="0" smtClean="0"/>
              <a:t>5. Concluding Remarks</a:t>
            </a:r>
            <a:endParaRPr lang="en-MY" sz="3600" dirty="0" smtClean="0"/>
          </a:p>
          <a:p>
            <a:pPr>
              <a:buNone/>
            </a:pPr>
            <a:endParaRPr lang="en-MY" dirty="0" smtClean="0"/>
          </a:p>
          <a:p>
            <a:endParaRPr lang="en-MY" dirty="0"/>
          </a:p>
        </p:txBody>
      </p:sp>
      <p:sp>
        <p:nvSpPr>
          <p:cNvPr id="3" name="Title 2"/>
          <p:cNvSpPr>
            <a:spLocks noGrp="1"/>
          </p:cNvSpPr>
          <p:nvPr>
            <p:ph type="title"/>
          </p:nvPr>
        </p:nvSpPr>
        <p:spPr>
          <a:xfrm>
            <a:off x="457200" y="274638"/>
            <a:ext cx="8229600" cy="1401762"/>
          </a:xfrm>
        </p:spPr>
        <p:txBody>
          <a:bodyPr/>
          <a:lstStyle/>
          <a:p>
            <a:pPr algn="ctr"/>
            <a:r>
              <a:rPr lang="en-US" dirty="0" smtClean="0">
                <a:solidFill>
                  <a:schemeClr val="tx1"/>
                </a:solidFill>
              </a:rPr>
              <a:t>PRESENTATION OUTLINE</a:t>
            </a:r>
            <a:endParaRPr lang="en-MY"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7620000" y="4876800"/>
            <a:ext cx="1219200" cy="161925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7848600" cy="5257800"/>
          </a:xfrm>
        </p:spPr>
        <p:txBody>
          <a:bodyPr>
            <a:normAutofit/>
          </a:bodyPr>
          <a:lstStyle/>
          <a:p>
            <a:r>
              <a:rPr lang="en-US" dirty="0" smtClean="0"/>
              <a:t>UKM </a:t>
            </a:r>
            <a:r>
              <a:rPr lang="en-US" dirty="0" smtClean="0"/>
              <a:t>- research</a:t>
            </a:r>
            <a:r>
              <a:rPr lang="en-US" dirty="0" smtClean="0"/>
              <a:t>, service and teaching where the research part is emphasized more than the other two parts, i.e., 50% compared to only 30% teaching and 20% service (</a:t>
            </a:r>
            <a:r>
              <a:rPr lang="en-US" i="1" dirty="0" smtClean="0"/>
              <a:t>The Report: Malaysia 2010</a:t>
            </a:r>
            <a:r>
              <a:rPr lang="en-US" dirty="0" smtClean="0"/>
              <a:t>, 2011). </a:t>
            </a:r>
            <a:endParaRPr lang="en-US" dirty="0" smtClean="0"/>
          </a:p>
          <a:p>
            <a:pPr>
              <a:buNone/>
            </a:pPr>
            <a:endParaRPr lang="en-US" dirty="0" smtClean="0"/>
          </a:p>
          <a:p>
            <a:r>
              <a:rPr lang="en-US" dirty="0" err="1" smtClean="0"/>
              <a:t>Rohaty</a:t>
            </a:r>
            <a:r>
              <a:rPr lang="en-US" dirty="0" smtClean="0"/>
              <a:t> </a:t>
            </a:r>
            <a:r>
              <a:rPr lang="en-US" dirty="0" smtClean="0"/>
              <a:t>(2008:230) observed that ‘UKM has been vigorously developing monitoring measures to sustain the research intensive university status</a:t>
            </a:r>
            <a:r>
              <a:rPr lang="en-US" dirty="0" smtClean="0"/>
              <a:t>’.</a:t>
            </a:r>
          </a:p>
          <a:p>
            <a:endParaRPr lang="en-US" dirty="0" smtClean="0"/>
          </a:p>
          <a:p>
            <a:endParaRPr lang="en-MY" dirty="0" smtClean="0"/>
          </a:p>
          <a:p>
            <a:endParaRPr lang="en-MY" dirty="0"/>
          </a:p>
        </p:txBody>
      </p:sp>
      <p:sp>
        <p:nvSpPr>
          <p:cNvPr id="3" name="Title 2"/>
          <p:cNvSpPr>
            <a:spLocks noGrp="1"/>
          </p:cNvSpPr>
          <p:nvPr>
            <p:ph type="title"/>
          </p:nvPr>
        </p:nvSpPr>
        <p:spPr>
          <a:xfrm>
            <a:off x="457200" y="274638"/>
            <a:ext cx="8229600" cy="639762"/>
          </a:xfrm>
        </p:spPr>
        <p:txBody>
          <a:bodyPr>
            <a:normAutofit fontScale="90000"/>
          </a:bodyPr>
          <a:lstStyle/>
          <a:p>
            <a:pPr algn="ctr"/>
            <a:r>
              <a:rPr lang="en-US" sz="4400" dirty="0" smtClean="0">
                <a:solidFill>
                  <a:schemeClr val="tx1"/>
                </a:solidFill>
              </a:rPr>
              <a:t/>
            </a:r>
            <a:br>
              <a:rPr lang="en-US" sz="4400" dirty="0" smtClean="0">
                <a:solidFill>
                  <a:schemeClr val="tx1"/>
                </a:solidFill>
              </a:rPr>
            </a:br>
            <a:r>
              <a:rPr lang="en-US" sz="4400" dirty="0" smtClean="0">
                <a:solidFill>
                  <a:schemeClr val="tx1"/>
                </a:solidFill>
              </a:rPr>
              <a:t>4</a:t>
            </a:r>
            <a:r>
              <a:rPr lang="en-US" sz="4400" dirty="0" smtClean="0">
                <a:solidFill>
                  <a:schemeClr val="tx1"/>
                </a:solidFill>
              </a:rPr>
              <a:t>. The Case of UKM</a:t>
            </a:r>
            <a:r>
              <a:rPr lang="en-MY" sz="4400" dirty="0" smtClean="0"/>
              <a:t/>
            </a:r>
            <a:br>
              <a:rPr lang="en-MY" sz="4400" dirty="0" smtClean="0"/>
            </a:br>
            <a:endParaRPr lang="en-MY" dirty="0"/>
          </a:p>
        </p:txBody>
      </p:sp>
      <p:pic>
        <p:nvPicPr>
          <p:cNvPr id="4" name="Picture 2"/>
          <p:cNvPicPr>
            <a:picLocks noChangeAspect="1" noChangeArrowheads="1"/>
          </p:cNvPicPr>
          <p:nvPr/>
        </p:nvPicPr>
        <p:blipFill>
          <a:blip r:embed="rId2" cstate="print"/>
          <a:srcRect/>
          <a:stretch>
            <a:fillRect/>
          </a:stretch>
        </p:blipFill>
        <p:spPr bwMode="auto">
          <a:xfrm>
            <a:off x="7315200" y="4876800"/>
            <a:ext cx="1219200" cy="16192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7620000" cy="6019800"/>
          </a:xfrm>
        </p:spPr>
        <p:txBody>
          <a:bodyPr>
            <a:normAutofit fontScale="92500" lnSpcReduction="20000"/>
          </a:bodyPr>
          <a:lstStyle/>
          <a:p>
            <a:pPr algn="ctr"/>
            <a:r>
              <a:rPr lang="en-US" sz="3800" b="1" dirty="0" smtClean="0"/>
              <a:t>Eight monitoring measures developed by UKM are</a:t>
            </a:r>
            <a:r>
              <a:rPr lang="en-US" sz="3800" b="1" dirty="0" smtClean="0"/>
              <a:t>:</a:t>
            </a:r>
          </a:p>
          <a:p>
            <a:pPr>
              <a:buNone/>
            </a:pPr>
            <a:endParaRPr lang="en-US" dirty="0" smtClean="0"/>
          </a:p>
          <a:p>
            <a:r>
              <a:rPr lang="en-US" dirty="0" smtClean="0"/>
              <a:t>(a) an average publication of two journals per year per lecturer, </a:t>
            </a:r>
          </a:p>
          <a:p>
            <a:r>
              <a:rPr lang="en-US" dirty="0" smtClean="0"/>
              <a:t>(b) an average research grant of RM50,000 per year per lecturer, </a:t>
            </a:r>
          </a:p>
          <a:p>
            <a:r>
              <a:rPr lang="en-US" dirty="0" smtClean="0"/>
              <a:t>(c) 10 posts of post doctoral appointed per year, </a:t>
            </a:r>
          </a:p>
          <a:p>
            <a:r>
              <a:rPr lang="en-US" dirty="0" smtClean="0"/>
              <a:t>(d) 60% of its academicians are Ph.D. holders, i.e., 5,000 Ph.D. holders by 2015 to contribute to the government’s MyBrain15 </a:t>
            </a:r>
            <a:r>
              <a:rPr lang="en-US" dirty="0" err="1" smtClean="0"/>
              <a:t>programme</a:t>
            </a:r>
            <a:r>
              <a:rPr lang="en-US" dirty="0" smtClean="0"/>
              <a:t> which aimed at producing 60,000 </a:t>
            </a:r>
            <a:r>
              <a:rPr lang="en-US" dirty="0" err="1" smtClean="0"/>
              <a:t>Ph.Ds</a:t>
            </a:r>
            <a:r>
              <a:rPr lang="en-US" dirty="0" smtClean="0"/>
              <a:t> by 2020,</a:t>
            </a:r>
          </a:p>
          <a:p>
            <a:r>
              <a:rPr lang="en-US" dirty="0" smtClean="0"/>
              <a:t>(e) </a:t>
            </a:r>
            <a:r>
              <a:rPr lang="en-US" dirty="0" smtClean="0"/>
              <a:t>ratio of its undergraduate to its postgraduate students is 40:60 percent by 2015, </a:t>
            </a:r>
          </a:p>
          <a:p>
            <a:endParaRPr lang="en-MY" dirty="0"/>
          </a:p>
        </p:txBody>
      </p:sp>
      <p:pic>
        <p:nvPicPr>
          <p:cNvPr id="4" name="Picture 2"/>
          <p:cNvPicPr>
            <a:picLocks noChangeAspect="1" noChangeArrowheads="1"/>
          </p:cNvPicPr>
          <p:nvPr/>
        </p:nvPicPr>
        <p:blipFill>
          <a:blip r:embed="rId2" cstate="print"/>
          <a:srcRect/>
          <a:stretch>
            <a:fillRect/>
          </a:stretch>
        </p:blipFill>
        <p:spPr bwMode="auto">
          <a:xfrm>
            <a:off x="7696200" y="152400"/>
            <a:ext cx="1219200" cy="16192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7467600" cy="5410200"/>
          </a:xfrm>
        </p:spPr>
        <p:txBody>
          <a:bodyPr>
            <a:normAutofit/>
          </a:bodyPr>
          <a:lstStyle/>
          <a:p>
            <a:r>
              <a:rPr lang="en-US" dirty="0" smtClean="0"/>
              <a:t>(f) increment in the percentage of its international postgraduate students, i.e., 15,000 registered postgraduates by 2015, </a:t>
            </a:r>
          </a:p>
          <a:p>
            <a:r>
              <a:rPr lang="en-US" dirty="0" smtClean="0"/>
              <a:t>(g) changes in management to enhance the research university, and </a:t>
            </a:r>
          </a:p>
          <a:p>
            <a:r>
              <a:rPr lang="en-US" dirty="0" smtClean="0"/>
              <a:t>(h) enhancement in university-industry partnership.   </a:t>
            </a:r>
            <a:endParaRPr lang="en-US" dirty="0" smtClean="0"/>
          </a:p>
          <a:p>
            <a:r>
              <a:rPr lang="en-US" dirty="0" smtClean="0"/>
              <a:t>and (</a:t>
            </a:r>
            <a:r>
              <a:rPr lang="en-US" dirty="0" err="1" smtClean="0"/>
              <a:t>i</a:t>
            </a:r>
            <a:r>
              <a:rPr lang="en-US" dirty="0" smtClean="0"/>
              <a:t>) </a:t>
            </a:r>
            <a:r>
              <a:rPr lang="en-US" dirty="0" smtClean="0"/>
              <a:t>enhancement in university-industry partnership.   </a:t>
            </a:r>
            <a:endParaRPr lang="en-MY" dirty="0" smtClean="0"/>
          </a:p>
        </p:txBody>
      </p:sp>
      <p:pic>
        <p:nvPicPr>
          <p:cNvPr id="4" name="Picture 2"/>
          <p:cNvPicPr>
            <a:picLocks noChangeAspect="1" noChangeArrowheads="1"/>
          </p:cNvPicPr>
          <p:nvPr/>
        </p:nvPicPr>
        <p:blipFill>
          <a:blip r:embed="rId2" cstate="print"/>
          <a:srcRect/>
          <a:stretch>
            <a:fillRect/>
          </a:stretch>
        </p:blipFill>
        <p:spPr bwMode="auto">
          <a:xfrm>
            <a:off x="7696200" y="152400"/>
            <a:ext cx="1219200" cy="16192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7543800" cy="5029200"/>
          </a:xfrm>
        </p:spPr>
        <p:txBody>
          <a:bodyPr>
            <a:normAutofit lnSpcReduction="10000"/>
          </a:bodyPr>
          <a:lstStyle/>
          <a:p>
            <a:r>
              <a:rPr lang="en-US" dirty="0" smtClean="0"/>
              <a:t> </a:t>
            </a:r>
            <a:endParaRPr lang="en-MY" dirty="0" smtClean="0"/>
          </a:p>
          <a:p>
            <a:r>
              <a:rPr lang="en-US" dirty="0" smtClean="0"/>
              <a:t>The drive towards research university status poses some challenges to both university </a:t>
            </a:r>
            <a:r>
              <a:rPr lang="en-US" dirty="0" smtClean="0"/>
              <a:t>administration </a:t>
            </a:r>
            <a:r>
              <a:rPr lang="en-US" dirty="0" smtClean="0"/>
              <a:t>and academicians. </a:t>
            </a:r>
            <a:endParaRPr lang="en-US" dirty="0" smtClean="0"/>
          </a:p>
          <a:p>
            <a:r>
              <a:rPr lang="en-US" dirty="0" smtClean="0"/>
              <a:t>This </a:t>
            </a:r>
            <a:r>
              <a:rPr lang="en-US" dirty="0" smtClean="0"/>
              <a:t>effort towards balancing the functions of research and teaching might be challenging but it has to be undertaken with great care so that the true spirit of a university as an institution that generates new knowledge works in tandem with its role in dissemination of knowledge for the good of the society.</a:t>
            </a:r>
            <a:endParaRPr lang="en-MY" dirty="0" smtClean="0"/>
          </a:p>
          <a:p>
            <a:endParaRPr lang="en-MY" dirty="0"/>
          </a:p>
        </p:txBody>
      </p:sp>
      <p:sp>
        <p:nvSpPr>
          <p:cNvPr id="3" name="Title 2"/>
          <p:cNvSpPr>
            <a:spLocks noGrp="1"/>
          </p:cNvSpPr>
          <p:nvPr>
            <p:ph type="title"/>
          </p:nvPr>
        </p:nvSpPr>
        <p:spPr/>
        <p:txBody>
          <a:bodyPr>
            <a:normAutofit fontScale="90000"/>
          </a:bodyPr>
          <a:lstStyle/>
          <a:p>
            <a:pPr algn="ctr"/>
            <a:r>
              <a:rPr lang="en-US" dirty="0" smtClean="0">
                <a:solidFill>
                  <a:schemeClr val="tx1"/>
                </a:solidFill>
              </a:rPr>
              <a:t>5. Concluding Remarks</a:t>
            </a:r>
            <a:r>
              <a:rPr lang="en-MY" dirty="0" smtClean="0">
                <a:solidFill>
                  <a:schemeClr val="tx1"/>
                </a:solidFill>
              </a:rPr>
              <a:t/>
            </a:r>
            <a:br>
              <a:rPr lang="en-MY" dirty="0" smtClean="0">
                <a:solidFill>
                  <a:schemeClr val="tx1"/>
                </a:solidFill>
              </a:rPr>
            </a:br>
            <a:endParaRPr lang="en-MY" dirty="0">
              <a:solidFill>
                <a:schemeClr val="tx1"/>
              </a:solidFill>
            </a:endParaRPr>
          </a:p>
        </p:txBody>
      </p:sp>
      <p:pic>
        <p:nvPicPr>
          <p:cNvPr id="5" name="Picture 2"/>
          <p:cNvPicPr>
            <a:picLocks noChangeAspect="1" noChangeArrowheads="1"/>
          </p:cNvPicPr>
          <p:nvPr/>
        </p:nvPicPr>
        <p:blipFill>
          <a:blip r:embed="rId2" cstate="print"/>
          <a:srcRect/>
          <a:stretch>
            <a:fillRect/>
          </a:stretch>
        </p:blipFill>
        <p:spPr bwMode="auto">
          <a:xfrm>
            <a:off x="7543800" y="533400"/>
            <a:ext cx="1219200" cy="16192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smtClean="0"/>
              <a:t>Acknowledgement</a:t>
            </a:r>
            <a:r>
              <a:rPr lang="en-US" dirty="0" smtClean="0"/>
              <a:t>:</a:t>
            </a:r>
            <a:endParaRPr lang="en-MY" dirty="0" smtClean="0"/>
          </a:p>
          <a:p>
            <a:r>
              <a:rPr lang="en-US" dirty="0" smtClean="0"/>
              <a:t> </a:t>
            </a:r>
            <a:endParaRPr lang="en-MY" dirty="0" smtClean="0"/>
          </a:p>
          <a:p>
            <a:r>
              <a:rPr lang="en-US" dirty="0" smtClean="0"/>
              <a:t>We would like to thank UKM for the research grant UKM-GPP-PPKK-7-2010. 	</a:t>
            </a:r>
            <a:endParaRPr lang="en-MY" dirty="0" smtClean="0"/>
          </a:p>
          <a:p>
            <a:endParaRPr lang="en-US" dirty="0" smtClean="0"/>
          </a:p>
          <a:p>
            <a:endParaRPr lang="en-MY" dirty="0"/>
          </a:p>
        </p:txBody>
      </p:sp>
      <p:sp>
        <p:nvSpPr>
          <p:cNvPr id="3" name="Title 2"/>
          <p:cNvSpPr>
            <a:spLocks noGrp="1"/>
          </p:cNvSpPr>
          <p:nvPr>
            <p:ph type="title"/>
          </p:nvPr>
        </p:nvSpPr>
        <p:spPr/>
        <p:txBody>
          <a:bodyPr/>
          <a:lstStyle/>
          <a:p>
            <a:endParaRPr lang="en-MY"/>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7086600" cy="5638800"/>
          </a:xfrm>
        </p:spPr>
        <p:txBody>
          <a:bodyPr>
            <a:normAutofit fontScale="92500" lnSpcReduction="10000"/>
          </a:bodyPr>
          <a:lstStyle/>
          <a:p>
            <a:r>
              <a:rPr lang="en-US" dirty="0" smtClean="0"/>
              <a:t>mission of ‘research </a:t>
            </a:r>
            <a:r>
              <a:rPr lang="en-US" dirty="0" smtClean="0"/>
              <a:t>university’ status </a:t>
            </a:r>
            <a:r>
              <a:rPr lang="en-US" dirty="0" smtClean="0"/>
              <a:t>--to </a:t>
            </a:r>
            <a:r>
              <a:rPr lang="en-US" dirty="0" smtClean="0"/>
              <a:t>transform universities towards research orientation, </a:t>
            </a:r>
            <a:r>
              <a:rPr lang="en-US" dirty="0" smtClean="0">
                <a:sym typeface="Wingdings" pitchFamily="2" charset="2"/>
              </a:rPr>
              <a:t></a:t>
            </a:r>
            <a:r>
              <a:rPr lang="en-US" dirty="0" smtClean="0"/>
              <a:t> </a:t>
            </a:r>
            <a:r>
              <a:rPr lang="en-US" dirty="0" smtClean="0"/>
              <a:t>promoting the findings of new knowledge </a:t>
            </a:r>
            <a:r>
              <a:rPr lang="en-US" dirty="0" smtClean="0">
                <a:sym typeface="Wingdings" pitchFamily="2" charset="2"/>
              </a:rPr>
              <a:t></a:t>
            </a:r>
            <a:r>
              <a:rPr lang="en-US" dirty="0" smtClean="0"/>
              <a:t> </a:t>
            </a:r>
            <a:r>
              <a:rPr lang="en-US" dirty="0" smtClean="0"/>
              <a:t>contribute to the </a:t>
            </a:r>
            <a:r>
              <a:rPr lang="en-US" dirty="0" smtClean="0"/>
              <a:t>creation </a:t>
            </a:r>
            <a:r>
              <a:rPr lang="en-US" dirty="0" smtClean="0"/>
              <a:t>of the country’s wealth</a:t>
            </a:r>
            <a:r>
              <a:rPr lang="en-US" dirty="0" smtClean="0"/>
              <a:t>.</a:t>
            </a:r>
          </a:p>
          <a:p>
            <a:r>
              <a:rPr lang="en-US" dirty="0" smtClean="0"/>
              <a:t>‘research university’ </a:t>
            </a:r>
            <a:r>
              <a:rPr lang="en-US" dirty="0" smtClean="0"/>
              <a:t>--the </a:t>
            </a:r>
            <a:r>
              <a:rPr lang="en-US" dirty="0" smtClean="0"/>
              <a:t>role of creating new knowledge is highlighted more than the transmission of </a:t>
            </a:r>
            <a:r>
              <a:rPr lang="en-US" dirty="0" smtClean="0"/>
              <a:t>knowledge</a:t>
            </a:r>
            <a:r>
              <a:rPr lang="en-US" dirty="0" smtClean="0">
                <a:sym typeface="Wingdings" pitchFamily="2" charset="2"/>
              </a:rPr>
              <a:t></a:t>
            </a:r>
            <a:r>
              <a:rPr lang="en-US" dirty="0" smtClean="0"/>
              <a:t> </a:t>
            </a:r>
            <a:r>
              <a:rPr lang="en-US" dirty="0" smtClean="0"/>
              <a:t>against the commonly held perception by academicians that teaching and research should complement each other. </a:t>
            </a:r>
            <a:endParaRPr lang="en-US" dirty="0" smtClean="0"/>
          </a:p>
          <a:p>
            <a:r>
              <a:rPr lang="en-US" dirty="0" smtClean="0"/>
              <a:t>Thus</a:t>
            </a:r>
            <a:r>
              <a:rPr lang="en-US" dirty="0" smtClean="0"/>
              <a:t>, the drive towards the ‘research university’ status has profound implications on academicians’ perspective on research and teaching.</a:t>
            </a:r>
            <a:endParaRPr lang="en-MY" dirty="0"/>
          </a:p>
        </p:txBody>
      </p:sp>
      <p:sp>
        <p:nvSpPr>
          <p:cNvPr id="3" name="Title 2"/>
          <p:cNvSpPr>
            <a:spLocks noGrp="1"/>
          </p:cNvSpPr>
          <p:nvPr>
            <p:ph type="title"/>
          </p:nvPr>
        </p:nvSpPr>
        <p:spPr>
          <a:xfrm>
            <a:off x="457200" y="228600"/>
            <a:ext cx="6400800" cy="1189038"/>
          </a:xfrm>
        </p:spPr>
        <p:txBody>
          <a:bodyPr>
            <a:normAutofit fontScale="90000"/>
          </a:bodyPr>
          <a:lstStyle/>
          <a:p>
            <a:pPr algn="ctr"/>
            <a:r>
              <a:rPr lang="en-US" dirty="0" smtClean="0"/>
              <a:t>1</a:t>
            </a:r>
            <a:r>
              <a:rPr lang="en-US" sz="4400" dirty="0" smtClean="0"/>
              <a:t>. Introduction</a:t>
            </a:r>
            <a:br>
              <a:rPr lang="en-US" sz="4400" dirty="0" smtClean="0"/>
            </a:br>
            <a:endParaRPr lang="en-MY" dirty="0"/>
          </a:p>
        </p:txBody>
      </p:sp>
      <p:pic>
        <p:nvPicPr>
          <p:cNvPr id="4" name="Picture 2"/>
          <p:cNvPicPr>
            <a:picLocks noChangeAspect="1" noChangeArrowheads="1"/>
          </p:cNvPicPr>
          <p:nvPr/>
        </p:nvPicPr>
        <p:blipFill>
          <a:blip r:embed="rId2" cstate="print"/>
          <a:srcRect/>
          <a:stretch>
            <a:fillRect/>
          </a:stretch>
        </p:blipFill>
        <p:spPr bwMode="auto">
          <a:xfrm>
            <a:off x="7696200" y="304800"/>
            <a:ext cx="1219200" cy="16192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334000"/>
          </a:xfrm>
        </p:spPr>
        <p:txBody>
          <a:bodyPr>
            <a:normAutofit fontScale="85000" lnSpcReduction="10000"/>
          </a:bodyPr>
          <a:lstStyle/>
          <a:p>
            <a:r>
              <a:rPr lang="en-US" dirty="0" smtClean="0"/>
              <a:t>C</a:t>
            </a:r>
            <a:r>
              <a:rPr lang="en-US" dirty="0" smtClean="0"/>
              <a:t>haracteristics </a:t>
            </a:r>
            <a:r>
              <a:rPr lang="en-US" dirty="0" smtClean="0"/>
              <a:t>of high quality research </a:t>
            </a:r>
            <a:r>
              <a:rPr lang="en-US" dirty="0" smtClean="0"/>
              <a:t>universities:</a:t>
            </a:r>
          </a:p>
          <a:p>
            <a:r>
              <a:rPr lang="en-US" dirty="0" smtClean="0"/>
              <a:t>(</a:t>
            </a:r>
            <a:r>
              <a:rPr lang="en-US" dirty="0" smtClean="0"/>
              <a:t>1) high quality faculty committed to research and teaching, </a:t>
            </a:r>
            <a:endParaRPr lang="en-US" dirty="0" smtClean="0"/>
          </a:p>
          <a:p>
            <a:r>
              <a:rPr lang="en-US" dirty="0" smtClean="0"/>
              <a:t>(</a:t>
            </a:r>
            <a:r>
              <a:rPr lang="en-US" dirty="0" smtClean="0"/>
              <a:t>2) high quality graduate students who want to learn to perform research or function with advanced expertise, </a:t>
            </a:r>
            <a:endParaRPr lang="en-US" dirty="0" smtClean="0"/>
          </a:p>
          <a:p>
            <a:r>
              <a:rPr lang="en-US" dirty="0" smtClean="0"/>
              <a:t>(</a:t>
            </a:r>
            <a:r>
              <a:rPr lang="en-US" dirty="0" smtClean="0"/>
              <a:t>3) an intellectual climate that encourages scholarship, </a:t>
            </a:r>
            <a:endParaRPr lang="en-US" dirty="0" smtClean="0"/>
          </a:p>
          <a:p>
            <a:r>
              <a:rPr lang="en-US" dirty="0" smtClean="0"/>
              <a:t>(</a:t>
            </a:r>
            <a:r>
              <a:rPr lang="en-US" dirty="0" smtClean="0"/>
              <a:t>4) facilities in which teaching and research can be performed effectively, </a:t>
            </a:r>
            <a:endParaRPr lang="en-US" dirty="0" smtClean="0"/>
          </a:p>
          <a:p>
            <a:r>
              <a:rPr lang="en-US" dirty="0" smtClean="0"/>
              <a:t>(</a:t>
            </a:r>
            <a:r>
              <a:rPr lang="en-US" dirty="0" smtClean="0"/>
              <a:t>5) funding for operations and instructions, </a:t>
            </a:r>
            <a:endParaRPr lang="en-US" dirty="0" smtClean="0"/>
          </a:p>
          <a:p>
            <a:r>
              <a:rPr lang="en-US" dirty="0" smtClean="0"/>
              <a:t>(</a:t>
            </a:r>
            <a:r>
              <a:rPr lang="en-US" dirty="0" smtClean="0"/>
              <a:t>6) research funding, </a:t>
            </a:r>
            <a:endParaRPr lang="en-US" dirty="0" smtClean="0"/>
          </a:p>
          <a:p>
            <a:r>
              <a:rPr lang="en-US" dirty="0" smtClean="0"/>
              <a:t>(</a:t>
            </a:r>
            <a:r>
              <a:rPr lang="en-US" dirty="0" smtClean="0"/>
              <a:t>7) research infrastructure, and finally (8) high quality leadership. </a:t>
            </a:r>
            <a:endParaRPr lang="en-MY" dirty="0" smtClean="0"/>
          </a:p>
          <a:p>
            <a:r>
              <a:rPr lang="en-US" dirty="0" err="1" smtClean="0"/>
              <a:t>Bienenstock</a:t>
            </a:r>
            <a:r>
              <a:rPr lang="en-US" dirty="0" smtClean="0"/>
              <a:t> (2006:2) </a:t>
            </a:r>
            <a:endParaRPr lang="en-MY" dirty="0"/>
          </a:p>
        </p:txBody>
      </p:sp>
      <p:sp>
        <p:nvSpPr>
          <p:cNvPr id="3" name="Title 2"/>
          <p:cNvSpPr>
            <a:spLocks noGrp="1"/>
          </p:cNvSpPr>
          <p:nvPr>
            <p:ph type="title"/>
          </p:nvPr>
        </p:nvSpPr>
        <p:spPr/>
        <p:txBody>
          <a:bodyPr>
            <a:normAutofit fontScale="90000"/>
          </a:bodyPr>
          <a:lstStyle/>
          <a:p>
            <a:r>
              <a:rPr lang="en-US" sz="4400" dirty="0" smtClean="0">
                <a:solidFill>
                  <a:schemeClr val="tx1"/>
                </a:solidFill>
              </a:rPr>
              <a:t>2. What is Research University?</a:t>
            </a:r>
            <a:r>
              <a:rPr lang="en-MY" sz="4400" dirty="0" smtClean="0">
                <a:solidFill>
                  <a:schemeClr val="tx1"/>
                </a:solidFill>
              </a:rPr>
              <a:t/>
            </a:r>
            <a:br>
              <a:rPr lang="en-MY" sz="4400" dirty="0" smtClean="0">
                <a:solidFill>
                  <a:schemeClr val="tx1"/>
                </a:solidFill>
              </a:rPr>
            </a:br>
            <a:endParaRPr lang="en-MY"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7239000" cy="4178491"/>
          </a:xfrm>
        </p:spPr>
        <p:txBody>
          <a:bodyPr>
            <a:normAutofit fontScale="92500" lnSpcReduction="20000"/>
          </a:bodyPr>
          <a:lstStyle/>
          <a:p>
            <a:r>
              <a:rPr lang="en-US" dirty="0" smtClean="0"/>
              <a:t>In 2006</a:t>
            </a:r>
            <a:r>
              <a:rPr lang="en-US" dirty="0" smtClean="0"/>
              <a:t>, four public universities were </a:t>
            </a:r>
            <a:r>
              <a:rPr lang="en-US" dirty="0" err="1" smtClean="0"/>
              <a:t>categorised</a:t>
            </a:r>
            <a:r>
              <a:rPr lang="en-US" dirty="0" smtClean="0"/>
              <a:t> as research </a:t>
            </a:r>
            <a:r>
              <a:rPr lang="en-US" dirty="0" smtClean="0"/>
              <a:t>universities:</a:t>
            </a:r>
          </a:p>
          <a:p>
            <a:pPr>
              <a:buNone/>
            </a:pPr>
            <a:endParaRPr lang="en-US" dirty="0" smtClean="0"/>
          </a:p>
          <a:p>
            <a:r>
              <a:rPr lang="en-US" dirty="0" err="1" smtClean="0"/>
              <a:t>Universiti</a:t>
            </a:r>
            <a:r>
              <a:rPr lang="en-US" dirty="0" smtClean="0"/>
              <a:t> </a:t>
            </a:r>
            <a:r>
              <a:rPr lang="en-US" dirty="0" smtClean="0"/>
              <a:t>of Malaya (UM), </a:t>
            </a:r>
            <a:endParaRPr lang="en-US" dirty="0" smtClean="0"/>
          </a:p>
          <a:p>
            <a:r>
              <a:rPr lang="en-US" dirty="0" err="1" smtClean="0"/>
              <a:t>Universiti</a:t>
            </a:r>
            <a:r>
              <a:rPr lang="en-US" dirty="0" smtClean="0"/>
              <a:t> </a:t>
            </a:r>
            <a:r>
              <a:rPr lang="en-US" dirty="0" err="1" smtClean="0"/>
              <a:t>Sains</a:t>
            </a:r>
            <a:r>
              <a:rPr lang="en-US" dirty="0" smtClean="0"/>
              <a:t> Malaysia (USM), </a:t>
            </a:r>
            <a:endParaRPr lang="en-US" dirty="0" smtClean="0"/>
          </a:p>
          <a:p>
            <a:r>
              <a:rPr lang="en-US" b="1" dirty="0" err="1" smtClean="0"/>
              <a:t>Universiti</a:t>
            </a:r>
            <a:r>
              <a:rPr lang="en-US" b="1" dirty="0" smtClean="0"/>
              <a:t> </a:t>
            </a:r>
            <a:r>
              <a:rPr lang="en-US" b="1" dirty="0" err="1" smtClean="0"/>
              <a:t>Kebangsaan</a:t>
            </a:r>
            <a:r>
              <a:rPr lang="en-US" b="1" dirty="0" smtClean="0"/>
              <a:t> Malaysia (UKM), </a:t>
            </a:r>
            <a:r>
              <a:rPr lang="en-US" dirty="0" smtClean="0"/>
              <a:t>and</a:t>
            </a:r>
          </a:p>
          <a:p>
            <a:r>
              <a:rPr lang="en-US" dirty="0" err="1" smtClean="0"/>
              <a:t>Universiti</a:t>
            </a:r>
            <a:r>
              <a:rPr lang="en-US" dirty="0" smtClean="0"/>
              <a:t> </a:t>
            </a:r>
            <a:r>
              <a:rPr lang="en-US" dirty="0" smtClean="0"/>
              <a:t>Putra Malaysia (UPM). </a:t>
            </a:r>
            <a:endParaRPr lang="en-US" dirty="0" smtClean="0"/>
          </a:p>
          <a:p>
            <a:endParaRPr lang="en-US" dirty="0" smtClean="0"/>
          </a:p>
          <a:p>
            <a:r>
              <a:rPr lang="en-US" dirty="0" smtClean="0"/>
              <a:t>catalyst for the nation economic </a:t>
            </a:r>
            <a:r>
              <a:rPr lang="en-US" dirty="0" err="1" smtClean="0"/>
              <a:t>growth</a:t>
            </a:r>
            <a:r>
              <a:rPr lang="en-US" dirty="0" err="1" smtClean="0">
                <a:sym typeface="Wingdings" pitchFamily="2" charset="2"/>
              </a:rPr>
              <a:t></a:t>
            </a:r>
            <a:r>
              <a:rPr lang="en-US" dirty="0" err="1" smtClean="0"/>
              <a:t>enhancing</a:t>
            </a:r>
            <a:r>
              <a:rPr lang="en-US" dirty="0" smtClean="0"/>
              <a:t> </a:t>
            </a:r>
            <a:r>
              <a:rPr lang="en-US" dirty="0" smtClean="0"/>
              <a:t>the quality of the citizens. </a:t>
            </a:r>
            <a:endParaRPr lang="en-MY" dirty="0"/>
          </a:p>
        </p:txBody>
      </p:sp>
      <p:sp>
        <p:nvSpPr>
          <p:cNvPr id="3" name="Title 2"/>
          <p:cNvSpPr>
            <a:spLocks noGrp="1"/>
          </p:cNvSpPr>
          <p:nvPr>
            <p:ph type="title"/>
          </p:nvPr>
        </p:nvSpPr>
        <p:spPr/>
        <p:txBody>
          <a:bodyPr>
            <a:normAutofit/>
          </a:bodyPr>
          <a:lstStyle/>
          <a:p>
            <a:pPr algn="ctr"/>
            <a:r>
              <a:rPr lang="en-US" sz="3600" dirty="0" smtClean="0">
                <a:solidFill>
                  <a:schemeClr val="tx1"/>
                </a:solidFill>
              </a:rPr>
              <a:t>3. Research University in Malaysia</a:t>
            </a:r>
            <a:endParaRPr lang="en-MY" sz="3600" dirty="0" smtClean="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7162800" y="1524000"/>
            <a:ext cx="1219200" cy="161925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1"/>
            <a:ext cx="7696200" cy="3657600"/>
          </a:xfrm>
        </p:spPr>
        <p:txBody>
          <a:bodyPr>
            <a:normAutofit lnSpcReduction="10000"/>
          </a:bodyPr>
          <a:lstStyle/>
          <a:p>
            <a:r>
              <a:rPr lang="en-US" dirty="0" smtClean="0"/>
              <a:t>(</a:t>
            </a:r>
            <a:r>
              <a:rPr lang="en-US" dirty="0" smtClean="0"/>
              <a:t>a) the quantity and quality of </a:t>
            </a:r>
            <a:r>
              <a:rPr lang="en-US" dirty="0" smtClean="0"/>
              <a:t>researchers, </a:t>
            </a:r>
          </a:p>
          <a:p>
            <a:r>
              <a:rPr lang="en-US" dirty="0" smtClean="0"/>
              <a:t>(b</a:t>
            </a:r>
            <a:r>
              <a:rPr lang="en-US" dirty="0" smtClean="0"/>
              <a:t>) the quantity and quality of research, </a:t>
            </a:r>
            <a:endParaRPr lang="en-US" dirty="0" smtClean="0"/>
          </a:p>
          <a:p>
            <a:r>
              <a:rPr lang="en-US" dirty="0" smtClean="0"/>
              <a:t>(</a:t>
            </a:r>
            <a:r>
              <a:rPr lang="en-US" dirty="0" smtClean="0"/>
              <a:t>c) the quantity of postgraduate, </a:t>
            </a:r>
            <a:endParaRPr lang="en-US" dirty="0" smtClean="0"/>
          </a:p>
          <a:p>
            <a:r>
              <a:rPr lang="en-US" dirty="0" smtClean="0"/>
              <a:t>(</a:t>
            </a:r>
            <a:r>
              <a:rPr lang="en-US" dirty="0" smtClean="0"/>
              <a:t>d) the quality of postgraduate, </a:t>
            </a:r>
            <a:endParaRPr lang="en-US" dirty="0" smtClean="0"/>
          </a:p>
          <a:p>
            <a:r>
              <a:rPr lang="en-US" dirty="0" smtClean="0"/>
              <a:t>(</a:t>
            </a:r>
            <a:r>
              <a:rPr lang="en-US" dirty="0" smtClean="0"/>
              <a:t>e) innovation, </a:t>
            </a:r>
            <a:endParaRPr lang="en-US" dirty="0" smtClean="0"/>
          </a:p>
          <a:p>
            <a:r>
              <a:rPr lang="en-US" dirty="0" smtClean="0"/>
              <a:t>(</a:t>
            </a:r>
            <a:r>
              <a:rPr lang="en-US" dirty="0" smtClean="0"/>
              <a:t>f) professional service and reward system, </a:t>
            </a:r>
            <a:endParaRPr lang="en-US" dirty="0" smtClean="0"/>
          </a:p>
          <a:p>
            <a:r>
              <a:rPr lang="en-US" dirty="0" smtClean="0"/>
              <a:t>(</a:t>
            </a:r>
            <a:r>
              <a:rPr lang="en-US" dirty="0" smtClean="0"/>
              <a:t>g) networking and collaboration, and </a:t>
            </a:r>
            <a:endParaRPr lang="en-US" dirty="0" smtClean="0"/>
          </a:p>
          <a:p>
            <a:r>
              <a:rPr lang="en-US" dirty="0" smtClean="0"/>
              <a:t>(</a:t>
            </a:r>
            <a:r>
              <a:rPr lang="en-US" dirty="0" smtClean="0"/>
              <a:t>h) support service.</a:t>
            </a:r>
            <a:endParaRPr lang="en-MY" dirty="0"/>
          </a:p>
        </p:txBody>
      </p:sp>
      <p:sp>
        <p:nvSpPr>
          <p:cNvPr id="3" name="Title 2"/>
          <p:cNvSpPr>
            <a:spLocks noGrp="1"/>
          </p:cNvSpPr>
          <p:nvPr>
            <p:ph type="title"/>
          </p:nvPr>
        </p:nvSpPr>
        <p:spPr/>
        <p:txBody>
          <a:bodyPr>
            <a:noAutofit/>
          </a:bodyPr>
          <a:lstStyle/>
          <a:p>
            <a:pPr algn="ctr"/>
            <a:r>
              <a:rPr lang="en-US" sz="3200" dirty="0" smtClean="0"/>
              <a:t>8 Criteria Of The Selection Of A Research University </a:t>
            </a:r>
            <a:endParaRPr lang="en-MY" sz="3200" dirty="0"/>
          </a:p>
        </p:txBody>
      </p:sp>
      <p:pic>
        <p:nvPicPr>
          <p:cNvPr id="4" name="Picture 2"/>
          <p:cNvPicPr>
            <a:picLocks noChangeAspect="1" noChangeArrowheads="1"/>
          </p:cNvPicPr>
          <p:nvPr/>
        </p:nvPicPr>
        <p:blipFill>
          <a:blip r:embed="rId2" cstate="print"/>
          <a:srcRect/>
          <a:stretch>
            <a:fillRect/>
          </a:stretch>
        </p:blipFill>
        <p:spPr bwMode="auto">
          <a:xfrm>
            <a:off x="7772400" y="4876800"/>
            <a:ext cx="1219200" cy="16192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7696200" cy="3852672"/>
          </a:xfrm>
        </p:spPr>
        <p:txBody>
          <a:bodyPr>
            <a:normAutofit fontScale="92500"/>
          </a:bodyPr>
          <a:lstStyle/>
          <a:p>
            <a:r>
              <a:rPr lang="en-US" dirty="0" smtClean="0"/>
              <a:t>incentives </a:t>
            </a:r>
            <a:r>
              <a:rPr lang="en-US" dirty="0" smtClean="0"/>
              <a:t>given by the Ministry of Higher Education (MOHE) through the allocation of research grants </a:t>
            </a:r>
            <a:r>
              <a:rPr lang="en-US" dirty="0" smtClean="0"/>
              <a:t>:</a:t>
            </a:r>
          </a:p>
          <a:p>
            <a:pPr>
              <a:buNone/>
            </a:pPr>
            <a:endParaRPr lang="en-US" dirty="0" smtClean="0"/>
          </a:p>
          <a:p>
            <a:r>
              <a:rPr lang="en-US" dirty="0" smtClean="0"/>
              <a:t>Explorative </a:t>
            </a:r>
            <a:r>
              <a:rPr lang="en-US" dirty="0" smtClean="0"/>
              <a:t>Research Grant Scheme (ERGS</a:t>
            </a:r>
            <a:r>
              <a:rPr lang="en-US" dirty="0" smtClean="0"/>
              <a:t>),</a:t>
            </a:r>
          </a:p>
          <a:p>
            <a:r>
              <a:rPr lang="en-US" dirty="0" smtClean="0"/>
              <a:t> </a:t>
            </a:r>
            <a:r>
              <a:rPr lang="en-US" dirty="0" smtClean="0"/>
              <a:t>Fundamental Research Grant Scheme (FRGS</a:t>
            </a:r>
            <a:r>
              <a:rPr lang="en-US" dirty="0" smtClean="0"/>
              <a:t>),</a:t>
            </a:r>
          </a:p>
          <a:p>
            <a:r>
              <a:rPr lang="en-US" dirty="0" smtClean="0"/>
              <a:t> </a:t>
            </a:r>
            <a:r>
              <a:rPr lang="en-US" dirty="0" smtClean="0"/>
              <a:t>Long-term Research Grant Scheme (LRGS), and </a:t>
            </a:r>
            <a:endParaRPr lang="en-US" dirty="0" smtClean="0"/>
          </a:p>
          <a:p>
            <a:r>
              <a:rPr lang="en-US" dirty="0" smtClean="0"/>
              <a:t>Prototype </a:t>
            </a:r>
            <a:r>
              <a:rPr lang="en-US" dirty="0" smtClean="0"/>
              <a:t>Research Grant Scheme (PRGS). </a:t>
            </a:r>
            <a:endParaRPr lang="en-MY" dirty="0"/>
          </a:p>
        </p:txBody>
      </p:sp>
      <p:sp>
        <p:nvSpPr>
          <p:cNvPr id="3" name="Title 2"/>
          <p:cNvSpPr>
            <a:spLocks noGrp="1"/>
          </p:cNvSpPr>
          <p:nvPr>
            <p:ph type="title"/>
          </p:nvPr>
        </p:nvSpPr>
        <p:spPr/>
        <p:txBody>
          <a:bodyPr>
            <a:normAutofit fontScale="90000"/>
          </a:bodyPr>
          <a:lstStyle/>
          <a:p>
            <a:pPr algn="ctr"/>
            <a:r>
              <a:rPr lang="en-US" dirty="0" smtClean="0"/>
              <a:t>Partnership with the government </a:t>
            </a:r>
            <a:endParaRPr lang="en-MY" dirty="0"/>
          </a:p>
        </p:txBody>
      </p:sp>
      <p:pic>
        <p:nvPicPr>
          <p:cNvPr id="4" name="Picture 2"/>
          <p:cNvPicPr>
            <a:picLocks noChangeAspect="1" noChangeArrowheads="1"/>
          </p:cNvPicPr>
          <p:nvPr/>
        </p:nvPicPr>
        <p:blipFill>
          <a:blip r:embed="rId2" cstate="print"/>
          <a:srcRect/>
          <a:stretch>
            <a:fillRect/>
          </a:stretch>
        </p:blipFill>
        <p:spPr bwMode="auto">
          <a:xfrm>
            <a:off x="7543800" y="5029200"/>
            <a:ext cx="1219200" cy="161925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590800"/>
            <a:ext cx="6400800" cy="1752600"/>
          </a:xfrm>
        </p:spPr>
        <p:txBody>
          <a:bodyPr/>
          <a:lstStyle/>
          <a:p>
            <a:r>
              <a:rPr lang="en-US" b="1" dirty="0">
                <a:solidFill>
                  <a:schemeClr val="tx1"/>
                </a:solidFill>
              </a:rPr>
              <a:t>National University of Malaysia (UKM)</a:t>
            </a:r>
            <a:endParaRPr lang="en-US"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3886200" y="762000"/>
            <a:ext cx="1219200" cy="1619250"/>
          </a:xfrm>
          <a:prstGeom prst="rect">
            <a:avLst/>
          </a:prstGeom>
          <a:noFill/>
          <a:ln w="9525">
            <a:noFill/>
            <a:miter lim="800000"/>
            <a:headEnd/>
            <a:tailEnd/>
          </a:ln>
          <a:effectLst/>
        </p:spPr>
      </p:pic>
      <p:pic>
        <p:nvPicPr>
          <p:cNvPr id="2" name="Picture 2"/>
          <p:cNvPicPr>
            <a:picLocks noChangeAspect="1" noChangeArrowheads="1"/>
          </p:cNvPicPr>
          <p:nvPr/>
        </p:nvPicPr>
        <p:blipFill>
          <a:blip r:embed="rId3" cstate="print"/>
          <a:srcRect/>
          <a:stretch>
            <a:fillRect/>
          </a:stretch>
        </p:blipFill>
        <p:spPr bwMode="auto">
          <a:xfrm>
            <a:off x="914400" y="3733800"/>
            <a:ext cx="7191007" cy="2676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7086600" y="533400"/>
            <a:ext cx="1165411" cy="1547812"/>
          </a:xfrm>
          <a:prstGeom prst="rect">
            <a:avLst/>
          </a:prstGeom>
          <a:noFill/>
          <a:ln w="9525">
            <a:noFill/>
            <a:miter lim="800000"/>
            <a:headEnd/>
            <a:tailEnd/>
          </a:ln>
          <a:effectLst/>
        </p:spPr>
      </p:pic>
      <p:sp>
        <p:nvSpPr>
          <p:cNvPr id="2" name="Title 1"/>
          <p:cNvSpPr>
            <a:spLocks noGrp="1"/>
          </p:cNvSpPr>
          <p:nvPr>
            <p:ph type="title"/>
          </p:nvPr>
        </p:nvSpPr>
        <p:spPr>
          <a:xfrm>
            <a:off x="381000" y="381000"/>
            <a:ext cx="8305800" cy="6096000"/>
          </a:xfrm>
        </p:spPr>
        <p:txBody>
          <a:bodyPr>
            <a:noAutofit/>
          </a:bodyPr>
          <a:lstStyle/>
          <a:p>
            <a:pPr algn="l"/>
            <a:r>
              <a:rPr lang="en-US" sz="2800" b="1" dirty="0" smtClean="0"/>
              <a:t>Motto</a:t>
            </a:r>
            <a:br>
              <a:rPr lang="en-US" sz="2800" b="1" dirty="0" smtClean="0"/>
            </a:br>
            <a:r>
              <a:rPr lang="en-US" sz="2200" dirty="0" smtClean="0"/>
              <a:t>Inspiring futures, nurturing possibilities</a:t>
            </a:r>
            <a:r>
              <a:rPr lang="en-US" sz="2800" dirty="0" smtClean="0"/>
              <a:t>.</a:t>
            </a:r>
            <a:r>
              <a:rPr lang="en-US" sz="2800" b="1" dirty="0" smtClean="0"/>
              <a:t/>
            </a:r>
            <a:br>
              <a:rPr lang="en-US" sz="2800" b="1" dirty="0" smtClean="0"/>
            </a:br>
            <a:r>
              <a:rPr lang="en-US" sz="2800" b="1" dirty="0" smtClean="0"/>
              <a:t/>
            </a:r>
            <a:br>
              <a:rPr lang="en-US" sz="2800" b="1" dirty="0" smtClean="0"/>
            </a:br>
            <a:r>
              <a:rPr lang="en-US" sz="2800" b="1" dirty="0" smtClean="0"/>
              <a:t>Vision</a:t>
            </a:r>
            <a:r>
              <a:rPr lang="en-US" sz="2400" dirty="0" smtClean="0"/>
              <a:t/>
            </a:r>
            <a:br>
              <a:rPr lang="en-US" sz="2400" dirty="0" smtClean="0"/>
            </a:br>
            <a:r>
              <a:rPr lang="en-US" sz="2400" dirty="0"/>
              <a:t/>
            </a:r>
            <a:br>
              <a:rPr lang="en-US" sz="2400" dirty="0"/>
            </a:br>
            <a:r>
              <a:rPr lang="en-US" sz="2200" dirty="0"/>
              <a:t>UKM is committed to be a leading university that </a:t>
            </a:r>
            <a:r>
              <a:rPr lang="en-US" sz="2200" dirty="0" smtClean="0"/>
              <a:t>pioneers innovation </a:t>
            </a:r>
            <a:r>
              <a:rPr lang="en-US" sz="2200" dirty="0"/>
              <a:t>in the construction </a:t>
            </a:r>
            <a:r>
              <a:rPr lang="en-US" sz="2200" dirty="0" smtClean="0"/>
              <a:t>of knowledge </a:t>
            </a:r>
            <a:r>
              <a:rPr lang="en-US" sz="2200" dirty="0"/>
              <a:t>to achieve the aspiration of producing a society imbued with dynamic, learned </a:t>
            </a:r>
            <a:r>
              <a:rPr lang="en-US" sz="2200" dirty="0" smtClean="0"/>
              <a:t>and civic </a:t>
            </a:r>
            <a:r>
              <a:rPr lang="en-US" sz="2200" dirty="0"/>
              <a:t>leadership.</a:t>
            </a:r>
            <a:br>
              <a:rPr lang="en-US" sz="2200" dirty="0"/>
            </a:br>
            <a:r>
              <a:rPr lang="en-US" sz="2400" dirty="0" smtClean="0"/>
              <a:t/>
            </a:r>
            <a:br>
              <a:rPr lang="en-US" sz="2400" dirty="0" smtClean="0"/>
            </a:br>
            <a:r>
              <a:rPr lang="en-US" sz="2800" b="1" dirty="0" smtClean="0"/>
              <a:t>Mission</a:t>
            </a:r>
            <a:r>
              <a:rPr lang="en-US" sz="2400" dirty="0" smtClean="0"/>
              <a:t/>
            </a:r>
            <a:br>
              <a:rPr lang="en-US" sz="2400" dirty="0" smtClean="0"/>
            </a:br>
            <a:r>
              <a:rPr lang="en-US" sz="2400" dirty="0"/>
              <a:t/>
            </a:r>
            <a:br>
              <a:rPr lang="en-US" sz="2400" dirty="0"/>
            </a:br>
            <a:r>
              <a:rPr lang="en-US" sz="2200" dirty="0"/>
              <a:t>UKM is the National University that safeguards the sovereignty of the Malay language </a:t>
            </a:r>
            <a:r>
              <a:rPr lang="en-US" sz="2200" dirty="0" smtClean="0"/>
              <a:t>while globalizing </a:t>
            </a:r>
            <a:r>
              <a:rPr lang="en-US" sz="2200" dirty="0"/>
              <a:t>knowledge in the context of local culture.</a:t>
            </a:r>
            <a:br>
              <a:rPr lang="en-US" sz="2200" dirty="0"/>
            </a:br>
            <a:endParaRPr lang="en-US" sz="2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332</TotalTime>
  <Words>939</Words>
  <Application>Microsoft Office PowerPoint</Application>
  <PresentationFormat>On-screen Show (4:3)</PresentationFormat>
  <Paragraphs>139</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The Research-Teaching Nexus in the Context of Reaching Research University Status   Ahmad Zamri Mansor, Fazilah Idris, Rozita Ibrahim, Mashitoh Yaacob, Zaharah Hassan, Latifah Amin &amp; Anwar Maso’od    </vt:lpstr>
      <vt:lpstr>PRESENTATION OUTLINE</vt:lpstr>
      <vt:lpstr>1. Introduction </vt:lpstr>
      <vt:lpstr>2. What is Research University? </vt:lpstr>
      <vt:lpstr>3. Research University in Malaysia</vt:lpstr>
      <vt:lpstr>8 Criteria Of The Selection Of A Research University </vt:lpstr>
      <vt:lpstr>Partnership with the government </vt:lpstr>
      <vt:lpstr>Slide 8</vt:lpstr>
      <vt:lpstr>Motto Inspiring futures, nurturing possibilities.  Vision  UKM is committed to be a leading university that pioneers innovation in the construction of knowledge to achieve the aspiration of producing a society imbued with dynamic, learned and civic leadership.  Mission  UKM is the National University that safeguards the sovereignty of the Malay language while globalizing knowledge in the context of local culture. </vt:lpstr>
      <vt:lpstr> Philosophy  A combination of faith in Allah and beneficial knowledge and of theory and practice as the basis for the advancement of knowledge, the education of society and the development of the University.   Aims  To become a leading and competitive centre of knowledge, enriched with technology that: • Affirms and promotes the value of Malay as a language of learning; • Builds a dynamic and ethical society; • Internationalizes UKM's image and contribution to the global      community; • Stimulates the development of technologies beneficial to society.</vt:lpstr>
      <vt:lpstr>Slide 11</vt:lpstr>
      <vt:lpstr>Slide 12</vt:lpstr>
      <vt:lpstr>History</vt:lpstr>
      <vt:lpstr>Population</vt:lpstr>
      <vt:lpstr>Faculties &amp; Research Institutions</vt:lpstr>
      <vt:lpstr>Facilities</vt:lpstr>
      <vt:lpstr>Facilities (Cont.)</vt:lpstr>
      <vt:lpstr>Facilities (Cont.)</vt:lpstr>
      <vt:lpstr>Alumni</vt:lpstr>
      <vt:lpstr> 4. The Case of UKM </vt:lpstr>
      <vt:lpstr>Slide 21</vt:lpstr>
      <vt:lpstr>Slide 22</vt:lpstr>
      <vt:lpstr>5. Concluding Remarks </vt:lpstr>
      <vt:lpstr>Slide 24</vt:lpstr>
    </vt:vector>
  </TitlesOfParts>
  <Company>UUM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LINKWARE</dc:creator>
  <cp:lastModifiedBy>dr-fazilah</cp:lastModifiedBy>
  <cp:revision>52</cp:revision>
  <dcterms:created xsi:type="dcterms:W3CDTF">2011-05-30T12:41:52Z</dcterms:created>
  <dcterms:modified xsi:type="dcterms:W3CDTF">2011-06-05T15:54:56Z</dcterms:modified>
</cp:coreProperties>
</file>