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una\Downloads\E%2010.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autoTitleDeleted val="1"/>
    <c:plotArea>
      <c:layout>
        <c:manualLayout>
          <c:layoutTarget val="inner"/>
          <c:xMode val="edge"/>
          <c:yMode val="edge"/>
          <c:x val="0.14663350059612476"/>
          <c:y val="9.9514123234595728E-2"/>
          <c:w val="0.80039824352326705"/>
          <c:h val="0.6565141857267787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students (Thous. students)</c:v>
                </c:pt>
              </c:strCache>
            </c:strRef>
          </c:tx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899.5</c:v>
                </c:pt>
                <c:pt idx="1">
                  <c:v>974.1</c:v>
                </c:pt>
                <c:pt idx="2">
                  <c:v>1020.7</c:v>
                </c:pt>
                <c:pt idx="3">
                  <c:v>1131</c:v>
                </c:pt>
                <c:pt idx="4">
                  <c:v>1319.8</c:v>
                </c:pt>
                <c:pt idx="5">
                  <c:v>1387.1</c:v>
                </c:pt>
                <c:pt idx="6">
                  <c:v>1666.2</c:v>
                </c:pt>
                <c:pt idx="7">
                  <c:v>1603.5</c:v>
                </c:pt>
                <c:pt idx="8">
                  <c:v>1675.7</c:v>
                </c:pt>
              </c:numCache>
            </c:numRef>
          </c:val>
        </c:ser>
        <c:marker val="1"/>
        <c:axId val="83444480"/>
        <c:axId val="83446016"/>
      </c:lineChart>
      <c:catAx>
        <c:axId val="83444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83446016"/>
        <c:crosses val="autoZero"/>
        <c:auto val="1"/>
        <c:lblAlgn val="ctr"/>
        <c:lblOffset val="100"/>
      </c:catAx>
      <c:valAx>
        <c:axId val="83446016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8344448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autoTitleDeleted val="1"/>
    <c:plotArea>
      <c:layout>
        <c:manualLayout>
          <c:layoutTarget val="inner"/>
          <c:xMode val="edge"/>
          <c:yMode val="edge"/>
          <c:x val="0.15428150439704774"/>
          <c:y val="0.12268185988946501"/>
          <c:w val="0.83071839559428484"/>
          <c:h val="0.68186586432793461"/>
        </c:manualLayout>
      </c:layout>
      <c:lineChart>
        <c:grouping val="standard"/>
        <c:ser>
          <c:idx val="0"/>
          <c:order val="0"/>
          <c:tx>
            <c:strRef>
              <c:f>Sheet2!$A$2</c:f>
              <c:strCache>
                <c:ptCount val="1"/>
                <c:pt idx="0">
                  <c:v>Number of students (thous. Students) attending non-public universities</c:v>
                </c:pt>
              </c:strCache>
            </c:strRef>
          </c:tx>
          <c:cat>
            <c:strRef>
              <c:f>Sheet2!$B$1:$K$1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Prel. 2009</c:v>
                </c:pt>
              </c:strCache>
            </c:strRef>
          </c:cat>
          <c:val>
            <c:numRef>
              <c:f>Sheet2!$B$2:$K$2</c:f>
              <c:numCache>
                <c:formatCode>0.0</c:formatCode>
                <c:ptCount val="10"/>
                <c:pt idx="0">
                  <c:v>103.9</c:v>
                </c:pt>
                <c:pt idx="1">
                  <c:v>101.1</c:v>
                </c:pt>
                <c:pt idx="2">
                  <c:v>111.9</c:v>
                </c:pt>
                <c:pt idx="3">
                  <c:v>137.1</c:v>
                </c:pt>
                <c:pt idx="4">
                  <c:v>137.80000000000001</c:v>
                </c:pt>
                <c:pt idx="5">
                  <c:v>160.4</c:v>
                </c:pt>
                <c:pt idx="6">
                  <c:v>209.5</c:v>
                </c:pt>
                <c:pt idx="7">
                  <c:v>188.8</c:v>
                </c:pt>
                <c:pt idx="8">
                  <c:v>218.2</c:v>
                </c:pt>
                <c:pt idx="9">
                  <c:v>248.8</c:v>
                </c:pt>
              </c:numCache>
            </c:numRef>
          </c:val>
        </c:ser>
        <c:marker val="1"/>
        <c:axId val="70907776"/>
        <c:axId val="70909312"/>
      </c:lineChart>
      <c:catAx>
        <c:axId val="70907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70909312"/>
        <c:crosses val="autoZero"/>
        <c:auto val="1"/>
        <c:lblAlgn val="ctr"/>
        <c:lblOffset val="100"/>
      </c:catAx>
      <c:valAx>
        <c:axId val="7090931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70907776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0.01842</cdr:x>
      <cdr:y>0.30429</cdr:y>
    </cdr:from>
    <cdr:to>
      <cdr:x>0.06782</cdr:x>
      <cdr:y>0.6853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1296144"/>
          <a:ext cx="386251" cy="1622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it-CH" sz="1400" dirty="0" smtClean="0"/>
            <a:t>Students (in tousands)</a:t>
          </a:r>
          <a:endParaRPr lang="it-CH" sz="1400" dirty="0"/>
        </a:p>
      </cdr:txBody>
    </cdr:sp>
  </cdr:relSizeAnchor>
  <cdr:relSizeAnchor xmlns:cdr="http://schemas.openxmlformats.org/drawingml/2006/chartDrawing">
    <cdr:from>
      <cdr:x>0.03684</cdr:x>
      <cdr:y>0.87568</cdr:y>
    </cdr:from>
    <cdr:to>
      <cdr:x>0.25787</cdr:x>
      <cdr:y>0.95932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3" y="3730012"/>
          <a:ext cx="1728191" cy="356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CH" sz="1400" dirty="0"/>
            <a:t>Source: GSO, 2010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0.02461</cdr:x>
      <cdr:y>0.1794</cdr:y>
    </cdr:from>
    <cdr:to>
      <cdr:x>0.06312</cdr:x>
      <cdr:y>0.7195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4571" y="790002"/>
          <a:ext cx="288787" cy="2378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fr-CH" sz="1400" baseline="0" dirty="0" err="1" smtClean="0"/>
            <a:t>Students</a:t>
          </a:r>
          <a:r>
            <a:rPr lang="fr-CH" sz="1400" baseline="0" dirty="0" smtClean="0"/>
            <a:t> (in </a:t>
          </a:r>
          <a:r>
            <a:rPr lang="fr-CH" sz="1400" baseline="0" dirty="0" err="1" smtClean="0"/>
            <a:t>thousands</a:t>
          </a:r>
          <a:r>
            <a:rPr lang="fr-CH" sz="1400" baseline="0" dirty="0" smtClean="0"/>
            <a:t>)</a:t>
          </a:r>
          <a:endParaRPr lang="fr-CH" sz="1400" dirty="0"/>
        </a:p>
      </cdr:txBody>
    </cdr:sp>
  </cdr:relSizeAnchor>
  <cdr:relSizeAnchor xmlns:cdr="http://schemas.openxmlformats.org/drawingml/2006/chartDrawing">
    <cdr:from>
      <cdr:x>0.03841</cdr:x>
      <cdr:y>0.92424</cdr:y>
    </cdr:from>
    <cdr:to>
      <cdr:x>0.25925</cdr:x>
      <cdr:y>0.98113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4392487"/>
          <a:ext cx="1656184" cy="270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CH" sz="1200" dirty="0" smtClean="0"/>
            <a:t>Source: GSO 2011</a:t>
          </a:r>
          <a:endParaRPr lang="fr-CH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F586C1-6A5A-4419-84BA-214FF5526E8D}" type="datetimeFigureOut">
              <a:rPr lang="fr-CH" smtClean="0"/>
              <a:pPr/>
              <a:t>20.06.2011</a:t>
            </a:fld>
            <a:endParaRPr lang="fr-C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_ftn1"/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882136" cy="374441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3600" b="1" dirty="0" smtClean="0"/>
              <a:t>Higher education in </a:t>
            </a:r>
            <a:r>
              <a:rPr lang="en-GB" sz="3600" b="1" dirty="0" smtClean="0"/>
              <a:t>Viet Nam</a:t>
            </a:r>
            <a:r>
              <a:rPr lang="en-GB" sz="3600" b="1" dirty="0" smtClean="0"/>
              <a:t>: </a:t>
            </a:r>
            <a:br>
              <a:rPr lang="en-GB" sz="3600" b="1" dirty="0" smtClean="0"/>
            </a:br>
            <a:r>
              <a:rPr lang="en-GB" sz="3600" b="1" dirty="0" smtClean="0"/>
              <a:t>the influence of the privatisation and internationalisation policies</a:t>
            </a:r>
            <a:br>
              <a:rPr lang="en-GB" sz="3600" b="1" dirty="0" smtClean="0"/>
            </a:br>
            <a:r>
              <a:rPr lang="en-GB" sz="3600" b="1" dirty="0" smtClean="0"/>
              <a:t> and the cross-cutting issue of quality</a:t>
            </a:r>
            <a:r>
              <a:rPr lang="fr-CH" sz="3600" b="1" i="1" dirty="0" smtClean="0"/>
              <a:t/>
            </a:r>
            <a:br>
              <a:rPr lang="fr-CH" sz="3600" b="1" i="1" dirty="0" smtClean="0"/>
            </a:br>
            <a:endParaRPr lang="fr-CH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5373216"/>
            <a:ext cx="4968552" cy="864096"/>
          </a:xfrm>
        </p:spPr>
        <p:txBody>
          <a:bodyPr/>
          <a:lstStyle/>
          <a:p>
            <a:r>
              <a:rPr lang="fr-CH" dirty="0" smtClean="0"/>
              <a:t>Luna </a:t>
            </a:r>
            <a:r>
              <a:rPr lang="fr-CH" dirty="0" err="1" smtClean="0"/>
              <a:t>Iacopini</a:t>
            </a:r>
            <a:r>
              <a:rPr lang="fr-CH" dirty="0" smtClean="0"/>
              <a:t>, Geneva </a:t>
            </a:r>
            <a:r>
              <a:rPr lang="fr-CH" dirty="0" err="1" smtClean="0"/>
              <a:t>University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200" b="1" smtClean="0"/>
              <a:t>Conclusion (2)</a:t>
            </a:r>
            <a:endParaRPr lang="fr-C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For all these improvements to take place a strong commitment of the Vietnamese government is indispensable to improve the university system in </a:t>
            </a:r>
            <a:r>
              <a:rPr lang="en-GB" dirty="0" smtClean="0"/>
              <a:t>Viet Nam </a:t>
            </a:r>
            <a:r>
              <a:rPr lang="en-GB" dirty="0" smtClean="0"/>
              <a:t>and to prevent the increase of social inequalities within the Vietnamese society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/>
          </a:p>
          <a:p>
            <a:endParaRPr lang="fr-CH" dirty="0" smtClean="0"/>
          </a:p>
          <a:p>
            <a:pPr algn="ctr">
              <a:buNone/>
            </a:pPr>
            <a:r>
              <a:rPr lang="fr-CH" dirty="0" err="1" smtClean="0"/>
              <a:t>Thank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for </a:t>
            </a:r>
            <a:r>
              <a:rPr lang="fr-CH" dirty="0" err="1" smtClean="0"/>
              <a:t>your</a:t>
            </a:r>
            <a:r>
              <a:rPr lang="fr-CH" dirty="0" smtClean="0"/>
              <a:t> attention!</a:t>
            </a:r>
          </a:p>
          <a:p>
            <a:endParaRPr lang="fr-CH" dirty="0" smtClean="0"/>
          </a:p>
          <a:p>
            <a:pPr algn="ctr">
              <a:buNone/>
            </a:pPr>
            <a:r>
              <a:rPr lang="fr-CH" dirty="0" smtClean="0"/>
              <a:t>   Luna.Iacopini@unige.ch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Presentation outline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higher education system in Viet Nam</a:t>
            </a:r>
          </a:p>
          <a:p>
            <a:r>
              <a:rPr lang="en-GB" dirty="0" smtClean="0"/>
              <a:t>The internationalisation process of higher education in Viet Nam</a:t>
            </a:r>
          </a:p>
          <a:p>
            <a:r>
              <a:rPr lang="en-GB" dirty="0" smtClean="0"/>
              <a:t>The privatisation process of higher education in Viet Nam</a:t>
            </a:r>
          </a:p>
          <a:p>
            <a:r>
              <a:rPr lang="en-GB" dirty="0" smtClean="0"/>
              <a:t>Quality of Vietnamese higher education</a:t>
            </a:r>
          </a:p>
          <a:p>
            <a:r>
              <a:rPr lang="en-GB" dirty="0" smtClean="0"/>
              <a:t>Conclusion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higher education system in Viet Nam</a:t>
            </a:r>
            <a:endParaRPr lang="fr-C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ancient higher education system of South-east Asia</a:t>
            </a:r>
          </a:p>
          <a:p>
            <a:r>
              <a:rPr lang="en-GB" dirty="0" smtClean="0"/>
              <a:t>Influence of different countries: France, the former Soviet Union and the USA</a:t>
            </a:r>
          </a:p>
          <a:p>
            <a:r>
              <a:rPr lang="en-GB" dirty="0" smtClean="0"/>
              <a:t>Since 1993, higher education in Viet Nam has undertaken major reforms</a:t>
            </a:r>
          </a:p>
          <a:p>
            <a:r>
              <a:rPr lang="en-GB" dirty="0" smtClean="0"/>
              <a:t>The number of Vietnamese students enrolled in universities is constantly increasing 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42617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Evolution of the number of university and college (public and non-public) students 2000-2008</a:t>
            </a:r>
            <a:endParaRPr lang="fr-CH" sz="3200" dirty="0"/>
          </a:p>
        </p:txBody>
      </p:sp>
      <p:graphicFrame>
        <p:nvGraphicFramePr>
          <p:cNvPr id="4" name="Object 1"/>
          <p:cNvGraphicFramePr>
            <a:graphicFrameLocks noGrp="1"/>
          </p:cNvGraphicFramePr>
          <p:nvPr>
            <p:ph idx="1"/>
          </p:nvPr>
        </p:nvGraphicFramePr>
        <p:xfrm>
          <a:off x="1115616" y="1844824"/>
          <a:ext cx="7818834" cy="447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The internationalisation process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appears at the beginning of the 1990s with the implementation of the </a:t>
            </a:r>
            <a:r>
              <a:rPr lang="en-GB" i="1" dirty="0" smtClean="0"/>
              <a:t>Open Doors</a:t>
            </a:r>
            <a:r>
              <a:rPr lang="en-GB" dirty="0" smtClean="0"/>
              <a:t> policy</a:t>
            </a:r>
          </a:p>
          <a:p>
            <a:r>
              <a:rPr lang="en-GB" dirty="0" smtClean="0"/>
              <a:t>It takes place mainly through cross-border student mobility and cross-border institutional mobility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The privatisation process 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1986 : adoption of the </a:t>
            </a:r>
            <a:r>
              <a:rPr lang="en-GB" i="1" dirty="0" err="1" smtClean="0"/>
              <a:t>Doi</a:t>
            </a:r>
            <a:r>
              <a:rPr lang="en-GB" i="1" dirty="0" smtClean="0"/>
              <a:t> </a:t>
            </a:r>
            <a:r>
              <a:rPr lang="en-GB" i="1" dirty="0" err="1" smtClean="0"/>
              <a:t>Moi</a:t>
            </a:r>
            <a:r>
              <a:rPr lang="en-GB" dirty="0" smtClean="0"/>
              <a:t> reforms that, for the very first time, opened up the higher education sector to non-public actors</a:t>
            </a:r>
          </a:p>
          <a:p>
            <a:r>
              <a:rPr lang="en-GB" dirty="0" smtClean="0"/>
              <a:t>1988: creation of </a:t>
            </a:r>
            <a:r>
              <a:rPr lang="en-GB" dirty="0" err="1" smtClean="0"/>
              <a:t>Thang</a:t>
            </a:r>
            <a:r>
              <a:rPr lang="en-GB" dirty="0" smtClean="0"/>
              <a:t> Long University</a:t>
            </a:r>
          </a:p>
          <a:p>
            <a:r>
              <a:rPr lang="en-GB" dirty="0" smtClean="0"/>
              <a:t>Establishment of new types of universities beside the public ones: 1) semi-public institutes; 2) people founded institutes and 3) private institutes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types of universities beside the public ones: 1) semi-public institutes (ba cong); 2) people founded institutes (dan lap) and 3) private institutes (tu lap)</a:t>
            </a:r>
            <a:r>
              <a:rPr kumimoji="0" lang="en-GB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kumimoji="0" lang="en-GB" sz="12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1]</a:t>
            </a: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fr-CH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CH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51216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Evolution of the number of students attending non-public universities 2000-2010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844824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Quality of  the Vietnamese higher education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Very</a:t>
            </a:r>
            <a:r>
              <a:rPr lang="fr-CH" dirty="0" smtClean="0"/>
              <a:t> </a:t>
            </a:r>
            <a:r>
              <a:rPr lang="fr-CH" dirty="0" err="1" smtClean="0"/>
              <a:t>high</a:t>
            </a:r>
            <a:r>
              <a:rPr lang="fr-CH" dirty="0" smtClean="0"/>
              <a:t> </a:t>
            </a:r>
            <a:r>
              <a:rPr lang="en-GB" dirty="0" smtClean="0"/>
              <a:t>student/faculty ratio</a:t>
            </a:r>
          </a:p>
          <a:p>
            <a:r>
              <a:rPr lang="en-GB" dirty="0" smtClean="0"/>
              <a:t>Difficulties in recruiting qualified lectures</a:t>
            </a:r>
          </a:p>
          <a:p>
            <a:r>
              <a:rPr lang="en-GB" dirty="0" smtClean="0"/>
              <a:t>Low salaries for faculty members</a:t>
            </a:r>
          </a:p>
          <a:p>
            <a:r>
              <a:rPr lang="en-GB" dirty="0" smtClean="0"/>
              <a:t>Little resources allocated to research activities</a:t>
            </a:r>
          </a:p>
          <a:p>
            <a:r>
              <a:rPr lang="en-GB" dirty="0" smtClean="0"/>
              <a:t>Strong governmental control on curricula</a:t>
            </a:r>
          </a:p>
          <a:p>
            <a:r>
              <a:rPr lang="en-GB" dirty="0" smtClean="0"/>
              <a:t>Lack of accurate data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r>
              <a:rPr lang="fr-CH" sz="3200" b="1" dirty="0" smtClean="0"/>
              <a:t>Conclusion (1)</a:t>
            </a:r>
            <a:endParaRPr lang="fr-C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80728"/>
            <a:ext cx="7956376" cy="526767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collaboration with foreign universities could foster the establishment of a national accreditation system based on international standards</a:t>
            </a:r>
          </a:p>
          <a:p>
            <a:r>
              <a:rPr lang="en-GB" dirty="0" smtClean="0"/>
              <a:t>The emergence of new actors has contributed to the creation of a broader offering of curricula</a:t>
            </a:r>
          </a:p>
          <a:p>
            <a:r>
              <a:rPr lang="en-GB" dirty="0" smtClean="0"/>
              <a:t>Through the collaboration with foreign universities, Vietnamese students and faculty members are familiarised with new teaching methods</a:t>
            </a:r>
          </a:p>
          <a:p>
            <a:pPr algn="ctr">
              <a:buNone/>
            </a:pPr>
            <a:r>
              <a:rPr lang="en-GB" b="1" dirty="0" smtClean="0"/>
              <a:t>HOWEVER</a:t>
            </a: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409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Higher education in Viet Nam:  the influence of the privatisation and internationalisation policies  and the cross-cutting issue of quality </vt:lpstr>
      <vt:lpstr>Presentation outline</vt:lpstr>
      <vt:lpstr>The higher education system in Viet Nam</vt:lpstr>
      <vt:lpstr>Evolution of the number of university and college (public and non-public) students 2000-2008</vt:lpstr>
      <vt:lpstr>The internationalisation process </vt:lpstr>
      <vt:lpstr>The privatisation process  </vt:lpstr>
      <vt:lpstr>Evolution of the number of students attending non-public universities 2000-2010 </vt:lpstr>
      <vt:lpstr>Quality of  the Vietnamese higher education </vt:lpstr>
      <vt:lpstr>Conclusion (1)</vt:lpstr>
      <vt:lpstr>Conclusion (2)</vt:lpstr>
      <vt:lpstr>Slide 11</vt:lpstr>
    </vt:vector>
  </TitlesOfParts>
  <Company>Geneva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Vietnam: the influence of the privatisation and internationalisation policies and the cross-cutting issue of quality</dc:title>
  <dc:creator>luna</dc:creator>
  <cp:lastModifiedBy>luna</cp:lastModifiedBy>
  <cp:revision>11</cp:revision>
  <dcterms:created xsi:type="dcterms:W3CDTF">2011-06-14T01:19:19Z</dcterms:created>
  <dcterms:modified xsi:type="dcterms:W3CDTF">2011-06-20T01:18:26Z</dcterms:modified>
</cp:coreProperties>
</file>