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7" r:id="rId1"/>
  </p:sldMasterIdLst>
  <p:notesMasterIdLst>
    <p:notesMasterId r:id="rId9"/>
  </p:notesMasterIdLst>
  <p:handoutMasterIdLst>
    <p:handoutMasterId r:id="rId10"/>
  </p:handoutMasterIdLst>
  <p:sldIdLst>
    <p:sldId id="352" r:id="rId2"/>
    <p:sldId id="350" r:id="rId3"/>
    <p:sldId id="346" r:id="rId4"/>
    <p:sldId id="351" r:id="rId5"/>
    <p:sldId id="344" r:id="rId6"/>
    <p:sldId id="345" r:id="rId7"/>
    <p:sldId id="34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E429"/>
    <a:srgbClr val="281143"/>
    <a:srgbClr val="7F44C6"/>
    <a:srgbClr val="FFFFFF"/>
    <a:srgbClr val="0183B7"/>
    <a:srgbClr val="016289"/>
    <a:srgbClr val="A828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4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36" d="100"/>
        <a:sy n="236" d="100"/>
      </p:scale>
      <p:origin x="0" y="0"/>
    </p:cViewPr>
  </p:sorterViewPr>
  <p:notesViewPr>
    <p:cSldViewPr snapToGrid="0" snapToObjects="1">
      <p:cViewPr>
        <p:scale>
          <a:sx n="75" d="100"/>
          <a:sy n="75" d="100"/>
        </p:scale>
        <p:origin x="-780" y="-204"/>
      </p:cViewPr>
      <p:guideLst>
        <p:guide orient="horz" pos="2880"/>
        <p:guide pos="723"/>
        <p:guide pos="36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03188" y="8794750"/>
            <a:ext cx="2971800" cy="3381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sz="800">
                <a:solidFill>
                  <a:srgbClr val="8E8E95"/>
                </a:solidFill>
                <a:cs typeface="Arial" pitchFamily="34" charset="0"/>
              </a:defRPr>
            </a:lvl1pPr>
          </a:lstStyle>
          <a:p>
            <a:r>
              <a:rPr lang="en-US"/>
              <a:t>© 2009, Cisco Systems, Inc. All rights reserved.</a:t>
            </a:r>
          </a:p>
          <a:p>
            <a:r>
              <a:rPr lang="en-US"/>
              <a:t>Presentation_ID.scr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338888" y="8786813"/>
            <a:ext cx="417512" cy="2174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800">
                <a:solidFill>
                  <a:srgbClr val="8E8E95"/>
                </a:solidFill>
                <a:latin typeface="Calibri" pitchFamily="34" charset="0"/>
              </a:defRPr>
            </a:lvl1pPr>
          </a:lstStyle>
          <a:p>
            <a:fld id="{E3F0C788-F343-4F0A-911A-58399B188D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103188" y="8799513"/>
            <a:ext cx="6653212" cy="0"/>
          </a:xfrm>
          <a:prstGeom prst="line">
            <a:avLst/>
          </a:prstGeom>
          <a:noFill/>
          <a:ln w="12700">
            <a:solidFill>
              <a:srgbClr val="8E8E9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8E8E95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00915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8E8E95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43000" y="4343400"/>
            <a:ext cx="4576763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03188" y="8788400"/>
            <a:ext cx="2728912" cy="34448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sz="800">
                <a:solidFill>
                  <a:srgbClr val="8E8E95"/>
                </a:solidFill>
                <a:cs typeface="Arial" pitchFamily="34" charset="0"/>
              </a:defRPr>
            </a:lvl1pPr>
          </a:lstStyle>
          <a:p>
            <a:r>
              <a:rPr lang="en-US"/>
              <a:t>© 2009, Cisco Systems, Inc. All rights reserved.</a:t>
            </a:r>
          </a:p>
          <a:p>
            <a:r>
              <a:rPr lang="en-US"/>
              <a:t>Presentation_ID.scr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367463" y="8788400"/>
            <a:ext cx="388937" cy="2159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800">
                <a:solidFill>
                  <a:srgbClr val="8E8E95"/>
                </a:solidFill>
              </a:defRPr>
            </a:lvl1pPr>
          </a:lstStyle>
          <a:p>
            <a:fld id="{A2D128A8-AAE0-41B6-8F2C-8F54DDD59F0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103188" y="8799513"/>
            <a:ext cx="6653212" cy="0"/>
          </a:xfrm>
          <a:prstGeom prst="line">
            <a:avLst/>
          </a:prstGeom>
          <a:noFill/>
          <a:ln w="12700">
            <a:solidFill>
              <a:srgbClr val="8E8E9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8E8E95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08971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36538" indent="-236538" algn="l" rtl="0" eaLnBrk="0" fontAlgn="base" hangingPunct="0">
      <a:lnSpc>
        <a:spcPct val="95000"/>
      </a:lnSpc>
      <a:spcBef>
        <a:spcPts val="1438"/>
      </a:spcBef>
      <a:spcAft>
        <a:spcPct val="0"/>
      </a:spcAft>
      <a:buFont typeface="Wingdings" pitchFamily="2" charset="2"/>
      <a:buChar char="§"/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574675" algn="l" rtl="0" eaLnBrk="0" fontAlgn="base" hangingPunct="0">
      <a:lnSpc>
        <a:spcPct val="95000"/>
      </a:lnSpc>
      <a:spcBef>
        <a:spcPts val="838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lnSpc>
        <a:spcPct val="95000"/>
      </a:lnSpc>
      <a:spcBef>
        <a:spcPts val="838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lnSpc>
        <a:spcPct val="95000"/>
      </a:lnSpc>
      <a:spcBef>
        <a:spcPts val="838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lnSpc>
        <a:spcPct val="95000"/>
      </a:lnSpc>
      <a:spcBef>
        <a:spcPts val="838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miter lim="800000"/>
            <a:headEnd/>
            <a:tailEnd/>
          </a:ln>
        </p:spPr>
      </p:sp>
      <p:sp>
        <p:nvSpPr>
          <p:cNvPr id="22531" name="Slide Number Placeholder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62" tIns="45780" rIns="91562" bIns="45780" anchor="b"/>
          <a:lstStyle/>
          <a:p>
            <a:pPr algn="r" defTabSz="892175" eaLnBrk="0" hangingPunct="0">
              <a:lnSpc>
                <a:spcPct val="90000"/>
              </a:lnSpc>
            </a:pPr>
            <a:fld id="{BCDAB753-E26F-4E0F-BC44-697016909F26}" type="slidenum">
              <a:rPr lang="en-US" sz="1200">
                <a:solidFill>
                  <a:srgbClr val="000000"/>
                </a:solidFill>
                <a:latin typeface="Futura Bk" charset="0"/>
              </a:rPr>
              <a:pPr algn="r" defTabSz="892175" eaLnBrk="0" hangingPunct="0">
                <a:lnSpc>
                  <a:spcPct val="90000"/>
                </a:lnSpc>
              </a:pPr>
              <a:t>3</a:t>
            </a:fld>
            <a:endParaRPr lang="en-US" sz="1200">
              <a:solidFill>
                <a:srgbClr val="000000"/>
              </a:solidFill>
              <a:latin typeface="Futura Bk" charset="0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0" cy="0"/>
          </a:xfrm>
        </p:spPr>
        <p:txBody>
          <a:bodyPr lIns="94671" tIns="49662" rIns="94671" bIns="49662"/>
          <a:lstStyle/>
          <a:p>
            <a:pPr eaLnBrk="1" hangingPunct="1">
              <a:lnSpc>
                <a:spcPct val="75000"/>
              </a:lnSpc>
            </a:pPr>
            <a:endParaRPr lang="en-US" sz="30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CD5138F-E141-C348-95B9-D2898FBB62DE}" type="slidenum">
              <a:rPr lang="en-US"/>
              <a:pPr eaLnBrk="1" hangingPunct="1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CD5138F-E141-C348-95B9-D2898FBB62DE}" type="slidenum">
              <a:rPr lang="en-US"/>
              <a:pPr eaLnBrk="1" hangingPunct="1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CD5138F-E141-C348-95B9-D2898FBB62DE}" type="slidenum">
              <a:rPr lang="en-US"/>
              <a:pPr eaLnBrk="1" hangingPunct="1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C7C7C">
              <a:alpha val="45097"/>
            </a:srgbClr>
          </a:solidFill>
          <a:ln w="9525">
            <a:noFill/>
            <a:round/>
            <a:headEnd/>
            <a:tailEnd/>
          </a:ln>
          <a:effectLst>
            <a:outerShdw dist="44450" dir="16200000" algn="ctr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T0" fmla="*/ 3038475 w 1914"/>
              <a:gd name="T1" fmla="*/ 14258 h 4329"/>
              <a:gd name="T2" fmla="*/ 3038475 w 1914"/>
              <a:gd name="T3" fmla="*/ 6858000 h 4329"/>
              <a:gd name="T4" fmla="*/ 323850 w 1914"/>
              <a:gd name="T5" fmla="*/ 6854832 h 4329"/>
              <a:gd name="T6" fmla="*/ 0 w 1914"/>
              <a:gd name="T7" fmla="*/ 0 h 4329"/>
              <a:gd name="T8" fmla="*/ 3038475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14"/>
              <a:gd name="T16" fmla="*/ 0 h 4329"/>
              <a:gd name="T17" fmla="*/ 1914 w 1914"/>
              <a:gd name="T18" fmla="*/ 4329 h 43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39999"/>
            </a:srgbClr>
          </a:solidFill>
          <a:ln w="9525">
            <a:noFill/>
            <a:round/>
            <a:headEnd/>
            <a:tailEnd/>
          </a:ln>
          <a:effectLst>
            <a:outerShdw dist="50800" dir="10800000" algn="ctr" rotWithShape="0">
              <a:srgbClr val="808080">
                <a:alpha val="45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5641D1-78B8-4223-87FF-729ACD4B71FC}" type="datetime1">
              <a:rPr lang="en-US"/>
              <a:pPr/>
              <a:t>7/2/11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CF9EB-73DF-498B-A288-A4D451822F58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C12FFA-244B-4F18-B137-59387294FC22}" type="datetime1">
              <a:rPr lang="en-US"/>
              <a:pPr/>
              <a:t>7/2/11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CDDD5-33FD-46FD-97AD-0DDD2F57CA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DE7F7A-B0D7-46E2-8C2E-D8EE601437C1}" type="datetime1">
              <a:rPr lang="en-US"/>
              <a:pPr/>
              <a:t>7/2/11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E297F-532B-41A5-B6F2-716EAC9F7C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Blu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 userDrawn="1"/>
        </p:nvSpPr>
        <p:spPr bwMode="hidden">
          <a:xfrm>
            <a:off x="0" y="3360738"/>
            <a:ext cx="9144000" cy="3497262"/>
          </a:xfrm>
          <a:prstGeom prst="rect">
            <a:avLst/>
          </a:prstGeom>
          <a:gradFill rotWithShape="1">
            <a:gsLst>
              <a:gs pos="0">
                <a:srgbClr val="000000">
                  <a:alpha val="0"/>
                </a:srgbClr>
              </a:gs>
              <a:gs pos="100000">
                <a:schemeClr val="accent1">
                  <a:alpha val="5000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93751" y="1186542"/>
            <a:ext cx="7435849" cy="381000"/>
          </a:xfrm>
        </p:spPr>
        <p:txBody>
          <a:bodyPr anchor="ctr">
            <a:noAutofit/>
          </a:bodyPr>
          <a:lstStyle>
            <a:lvl1pPr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3750" y="6372423"/>
            <a:ext cx="7461250" cy="307777"/>
          </a:xfrm>
        </p:spPr>
        <p:txBody>
          <a:bodyPr anchor="b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6" name="Chart Placeholder 35"/>
          <p:cNvSpPr>
            <a:spLocks noGrp="1"/>
          </p:cNvSpPr>
          <p:nvPr>
            <p:ph type="chart" sz="quarter" idx="10"/>
          </p:nvPr>
        </p:nvSpPr>
        <p:spPr>
          <a:xfrm>
            <a:off x="636591" y="1625147"/>
            <a:ext cx="7812084" cy="3803196"/>
          </a:xfrm>
        </p:spPr>
        <p:txBody>
          <a:bodyPr anchor="ctr" anchorCtr="1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3750" y="6372423"/>
            <a:ext cx="7461250" cy="307777"/>
          </a:xfrm>
        </p:spPr>
        <p:txBody>
          <a:bodyPr anchor="b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52918E-751B-4397-84B5-BC759537FB87}" type="datetime1">
              <a:rPr lang="en-US"/>
              <a:pPr/>
              <a:t>7/2/11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4D0FD-C93A-4F6A-A190-DA98F53212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C7C7C">
              <a:alpha val="45097"/>
            </a:srgbClr>
          </a:solidFill>
          <a:ln w="9525">
            <a:noFill/>
            <a:round/>
            <a:headEnd/>
            <a:tailEnd/>
          </a:ln>
          <a:effectLst>
            <a:outerShdw dist="44450" dir="16200000" algn="ctr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T0" fmla="*/ 3038475 w 1914"/>
              <a:gd name="T1" fmla="*/ 14258 h 4329"/>
              <a:gd name="T2" fmla="*/ 3038475 w 1914"/>
              <a:gd name="T3" fmla="*/ 6858000 h 4329"/>
              <a:gd name="T4" fmla="*/ 323850 w 1914"/>
              <a:gd name="T5" fmla="*/ 6854832 h 4329"/>
              <a:gd name="T6" fmla="*/ 0 w 1914"/>
              <a:gd name="T7" fmla="*/ 0 h 4329"/>
              <a:gd name="T8" fmla="*/ 3038475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14"/>
              <a:gd name="T16" fmla="*/ 0 h 4329"/>
              <a:gd name="T17" fmla="*/ 1914 w 1914"/>
              <a:gd name="T18" fmla="*/ 4329 h 43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39999"/>
            </a:srgbClr>
          </a:solidFill>
          <a:ln w="9525">
            <a:noFill/>
            <a:round/>
            <a:headEnd/>
            <a:tailEnd/>
          </a:ln>
          <a:effectLst>
            <a:outerShdw dist="50800" dir="10800000" algn="ctr" rotWithShape="0">
              <a:srgbClr val="808080">
                <a:alpha val="45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C09CD4-998A-44AC-A7F5-A7A15995C627}" type="datetime1">
              <a:rPr lang="en-US"/>
              <a:pPr/>
              <a:t>7/2/11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CFF7E-C3C9-405D-BEF1-84A5F82A352D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1C681C-4A0F-4810-BC5B-CDE5CD4FE8F9}" type="datetime1">
              <a:rPr lang="en-US"/>
              <a:pPr/>
              <a:t>7/2/11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C6B73-1542-4DAF-8648-253EFD515A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283C41-2A39-403F-8DF7-628720F67075}" type="datetime1">
              <a:rPr lang="en-US"/>
              <a:pPr/>
              <a:t>7/2/11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982FF-B60D-4E84-8770-8DE82C9E1A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5EA2AE-216E-402D-8626-0B4C55195508}" type="datetime1">
              <a:rPr lang="en-US"/>
              <a:pPr/>
              <a:t>7/2/11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26A2C1-6F84-41F6-8BD9-C1EF0F39A4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671906-2DA8-4357-B324-430988E681C6}" type="datetime1">
              <a:rPr lang="en-US"/>
              <a:pPr/>
              <a:t>7/2/11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CBCA1-7C62-427B-9FAF-B8F920E2EB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B29FCF-1E3C-4D40-8F24-56D900874288}" type="datetime1">
              <a:rPr lang="en-US"/>
              <a:pPr/>
              <a:t>7/2/11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F5EC833F-B55D-4F71-A12D-C4220F2046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7DC33D-5678-4F64-A0D5-0FF897193DC0}" type="datetime1">
              <a:rPr lang="en-US"/>
              <a:pPr/>
              <a:t>7/2/11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75F90-6B7A-44AE-9981-8A27035FD4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C7C7C">
              <a:alpha val="45097"/>
            </a:srgbClr>
          </a:solidFill>
          <a:ln w="9525">
            <a:noFill/>
            <a:round/>
            <a:headEnd/>
            <a:tailEnd/>
          </a:ln>
          <a:effectLst>
            <a:outerShdw dist="44450" dir="16200000" algn="ctr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1828800 w 1914"/>
              <a:gd name="T1" fmla="*/ 14258 h 4329"/>
              <a:gd name="T2" fmla="*/ 1828800 w 1914"/>
              <a:gd name="T3" fmla="*/ 6858000 h 4329"/>
              <a:gd name="T4" fmla="*/ 194919 w 1914"/>
              <a:gd name="T5" fmla="*/ 6854832 h 4329"/>
              <a:gd name="T6" fmla="*/ 0 w 1914"/>
              <a:gd name="T7" fmla="*/ 0 h 4329"/>
              <a:gd name="T8" fmla="*/ 1828800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14"/>
              <a:gd name="T16" fmla="*/ 0 h 4329"/>
              <a:gd name="T17" fmla="*/ 1914 w 1914"/>
              <a:gd name="T18" fmla="*/ 4329 h 43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39999"/>
            </a:srgbClr>
          </a:solidFill>
          <a:ln w="9525">
            <a:noFill/>
            <a:round/>
            <a:headEnd/>
            <a:tailEnd/>
          </a:ln>
          <a:effectLst>
            <a:outerShdw dist="50800" dir="10800000" algn="ctr" rotWithShape="0">
              <a:srgbClr val="808080">
                <a:alpha val="45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9B9A98"/>
                </a:solidFill>
              </a:defRPr>
            </a:lvl1pPr>
          </a:lstStyle>
          <a:p>
            <a:fld id="{C5E6900E-8D8D-4F1F-811F-2996E8DEC846}" type="datetime1">
              <a:rPr lang="en-US"/>
              <a:pPr/>
              <a:t>7/2/11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B9A98"/>
                </a:solidFill>
              </a:defRPr>
            </a:lvl1pPr>
          </a:lstStyle>
          <a:p>
            <a:fld id="{6F7413C3-4A29-43BA-AAA1-16736411A32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/>
            <a:fld id="{F6D10083-CEBC-4F60-A79F-13779BEAD300}" type="slidenum">
              <a:rPr lang="en-US" sz="1000">
                <a:solidFill>
                  <a:srgbClr val="8E8E95"/>
                </a:solidFill>
              </a:rPr>
              <a:pPr algn="r" defTabSz="814388"/>
              <a:t>‹#›</a:t>
            </a:fld>
            <a:endParaRPr lang="en-US" sz="1000">
              <a:solidFill>
                <a:srgbClr val="8E8E95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53" r:id="rId1"/>
    <p:sldLayoutId id="2147484247" r:id="rId2"/>
    <p:sldLayoutId id="2147484254" r:id="rId3"/>
    <p:sldLayoutId id="2147484248" r:id="rId4"/>
    <p:sldLayoutId id="2147484255" r:id="rId5"/>
    <p:sldLayoutId id="2147484249" r:id="rId6"/>
    <p:sldLayoutId id="2147484250" r:id="rId7"/>
    <p:sldLayoutId id="2147484256" r:id="rId8"/>
    <p:sldLayoutId id="2147484257" r:id="rId9"/>
    <p:sldLayoutId id="2147484251" r:id="rId10"/>
    <p:sldLayoutId id="2147484252" r:id="rId11"/>
    <p:sldLayoutId id="2147484258" r:id="rId12"/>
    <p:sldLayoutId id="2147484259" r:id="rId13"/>
  </p:sldLayoutIdLst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charset="0"/>
          <a:ea typeface="ＭＳ Ｐゴシック" charset="-128"/>
          <a:cs typeface="ＭＳ Ｐゴシック" charset="-128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0117" y="2535466"/>
            <a:ext cx="6480048" cy="4202218"/>
          </a:xfrm>
        </p:spPr>
        <p:txBody>
          <a:bodyPr/>
          <a:lstStyle/>
          <a:p>
            <a:r>
              <a:rPr lang="en-US" dirty="0" smtClean="0"/>
              <a:t>Queens college –It </a:t>
            </a:r>
            <a:br>
              <a:rPr lang="en-US" dirty="0" smtClean="0"/>
            </a:br>
            <a:r>
              <a:rPr lang="en-US" dirty="0" smtClean="0"/>
              <a:t>Vision Strategy, and Execution Plan 2011-2013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4103" y="742718"/>
            <a:ext cx="6480048" cy="1690336"/>
          </a:xfrm>
        </p:spPr>
        <p:txBody>
          <a:bodyPr/>
          <a:lstStyle/>
          <a:p>
            <a:r>
              <a:rPr lang="en-US" dirty="0" smtClean="0"/>
              <a:t>Prepared in partnership with Cisco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123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562" y="126958"/>
            <a:ext cx="7467600" cy="1143000"/>
          </a:xfrm>
        </p:spPr>
        <p:txBody>
          <a:bodyPr/>
          <a:lstStyle/>
          <a:p>
            <a:pPr algn="ctr"/>
            <a:r>
              <a:rPr lang="en-US" dirty="0" smtClean="0"/>
              <a:t>Summary of VSE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5882" y="1290067"/>
            <a:ext cx="7467600" cy="5075043"/>
          </a:xfrm>
        </p:spPr>
        <p:txBody>
          <a:bodyPr/>
          <a:lstStyle/>
          <a:p>
            <a:r>
              <a:rPr lang="en-US" dirty="0" smtClean="0"/>
              <a:t>Increase Enrollment and Retention</a:t>
            </a:r>
          </a:p>
          <a:p>
            <a:r>
              <a:rPr lang="en-US" dirty="0" smtClean="0"/>
              <a:t>Improve Data Driven Decision-making </a:t>
            </a:r>
            <a:r>
              <a:rPr lang="en-US" dirty="0" smtClean="0"/>
              <a:t>in </a:t>
            </a:r>
            <a:r>
              <a:rPr lang="en-US" dirty="0" smtClean="0"/>
              <a:t>order to </a:t>
            </a:r>
            <a:r>
              <a:rPr lang="en-US" dirty="0" smtClean="0"/>
              <a:t>streamline </a:t>
            </a:r>
            <a:r>
              <a:rPr lang="en-US" dirty="0" smtClean="0"/>
              <a:t>activities and </a:t>
            </a:r>
            <a:r>
              <a:rPr lang="en-US" dirty="0" smtClean="0"/>
              <a:t>increase </a:t>
            </a:r>
            <a:r>
              <a:rPr lang="en-US" dirty="0" smtClean="0"/>
              <a:t>revenue sources.</a:t>
            </a:r>
          </a:p>
          <a:p>
            <a:r>
              <a:rPr lang="en-US" dirty="0" smtClean="0"/>
              <a:t>Enhance the pedagogical experience through the enlightened use of technology.</a:t>
            </a:r>
          </a:p>
          <a:p>
            <a:r>
              <a:rPr lang="en-US" dirty="0" smtClean="0"/>
              <a:t>Create a culture of accountability through continuous improvement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65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45"/>
          <p:cNvGrpSpPr>
            <a:grpSpLocks/>
          </p:cNvGrpSpPr>
          <p:nvPr/>
        </p:nvGrpSpPr>
        <p:grpSpPr bwMode="auto">
          <a:xfrm>
            <a:off x="298450" y="895350"/>
            <a:ext cx="849313" cy="1217613"/>
            <a:chOff x="298450" y="1081088"/>
            <a:chExt cx="849313" cy="1217702"/>
          </a:xfrm>
        </p:grpSpPr>
        <p:sp>
          <p:nvSpPr>
            <p:cNvPr id="21570" name="Freeform 9"/>
            <p:cNvSpPr>
              <a:spLocks/>
            </p:cNvSpPr>
            <p:nvPr/>
          </p:nvSpPr>
          <p:spPr bwMode="ltGray">
            <a:xfrm>
              <a:off x="298450" y="1939037"/>
              <a:ext cx="849313" cy="359753"/>
            </a:xfrm>
            <a:custGeom>
              <a:avLst/>
              <a:gdLst>
                <a:gd name="T0" fmla="*/ 2147483647 w 356"/>
                <a:gd name="T1" fmla="*/ 0 h 114"/>
                <a:gd name="T2" fmla="*/ 0 w 356"/>
                <a:gd name="T3" fmla="*/ 2147483647 h 114"/>
                <a:gd name="T4" fmla="*/ 2147483647 w 356"/>
                <a:gd name="T5" fmla="*/ 2147483647 h 114"/>
                <a:gd name="T6" fmla="*/ 2147483647 w 356"/>
                <a:gd name="T7" fmla="*/ 0 h 1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6"/>
                <a:gd name="T13" fmla="*/ 0 h 114"/>
                <a:gd name="T14" fmla="*/ 356 w 356"/>
                <a:gd name="T15" fmla="*/ 114 h 1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6" h="114">
                  <a:moveTo>
                    <a:pt x="178" y="0"/>
                  </a:moveTo>
                  <a:cubicBezTo>
                    <a:pt x="99" y="0"/>
                    <a:pt x="31" y="47"/>
                    <a:pt x="0" y="114"/>
                  </a:cubicBezTo>
                  <a:cubicBezTo>
                    <a:pt x="356" y="114"/>
                    <a:pt x="356" y="114"/>
                    <a:pt x="356" y="114"/>
                  </a:cubicBezTo>
                  <a:cubicBezTo>
                    <a:pt x="325" y="47"/>
                    <a:pt x="257" y="0"/>
                    <a:pt x="17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0183B7">
                    <a:alpha val="29999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82124" tIns="41061" rIns="82124" bIns="41061" anchor="ctr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21571" name="Oval 10"/>
            <p:cNvSpPr>
              <a:spLocks noChangeArrowheads="1"/>
            </p:cNvSpPr>
            <p:nvPr/>
          </p:nvSpPr>
          <p:spPr bwMode="ltGray">
            <a:xfrm>
              <a:off x="299461" y="1081088"/>
              <a:ext cx="848302" cy="848855"/>
            </a:xfrm>
            <a:prstGeom prst="ellipse">
              <a:avLst/>
            </a:prstGeom>
            <a:gradFill rotWithShape="1">
              <a:gsLst>
                <a:gs pos="0">
                  <a:srgbClr val="0183B7"/>
                </a:gs>
                <a:gs pos="100000">
                  <a:srgbClr val="003D55"/>
                </a:gs>
              </a:gsLst>
              <a:lin ang="5400000" scaled="1"/>
            </a:gradFill>
            <a:ln w="28575">
              <a:noFill/>
              <a:round/>
              <a:headEnd/>
              <a:tailEnd/>
            </a:ln>
          </p:spPr>
          <p:txBody>
            <a:bodyPr wrap="none" lIns="73025" tIns="36511" rIns="73025" bIns="36511" anchor="ctr"/>
            <a:lstStyle/>
            <a:p>
              <a:pPr algn="ctr" eaLnBrk="0" hangingPunct="0">
                <a:lnSpc>
                  <a:spcPct val="90000"/>
                </a:lnSpc>
              </a:pPr>
              <a:endParaRPr lang="en-US" sz="3200">
                <a:solidFill>
                  <a:srgbClr val="000000"/>
                </a:solidFill>
              </a:endParaRPr>
            </a:p>
          </p:txBody>
        </p:sp>
        <p:sp>
          <p:nvSpPr>
            <p:cNvPr id="21572" name="Freeform 11"/>
            <p:cNvSpPr>
              <a:spLocks/>
            </p:cNvSpPr>
            <p:nvPr/>
          </p:nvSpPr>
          <p:spPr bwMode="ltGray">
            <a:xfrm>
              <a:off x="413875" y="1758151"/>
              <a:ext cx="634963" cy="150571"/>
            </a:xfrm>
            <a:custGeom>
              <a:avLst/>
              <a:gdLst>
                <a:gd name="T0" fmla="*/ 2147483647 w 316"/>
                <a:gd name="T1" fmla="*/ 0 h 87"/>
                <a:gd name="T2" fmla="*/ 2147483647 w 316"/>
                <a:gd name="T3" fmla="*/ 2147483647 h 87"/>
                <a:gd name="T4" fmla="*/ 0 w 316"/>
                <a:gd name="T5" fmla="*/ 0 h 87"/>
                <a:gd name="T6" fmla="*/ 2147483647 w 316"/>
                <a:gd name="T7" fmla="*/ 2147483647 h 87"/>
                <a:gd name="T8" fmla="*/ 2147483647 w 316"/>
                <a:gd name="T9" fmla="*/ 2147483647 h 87"/>
                <a:gd name="T10" fmla="*/ 2147483647 w 316"/>
                <a:gd name="T11" fmla="*/ 2147483647 h 87"/>
                <a:gd name="T12" fmla="*/ 2147483647 w 316"/>
                <a:gd name="T13" fmla="*/ 0 h 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6"/>
                <a:gd name="T22" fmla="*/ 0 h 87"/>
                <a:gd name="T23" fmla="*/ 316 w 316"/>
                <a:gd name="T24" fmla="*/ 87 h 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6" h="87">
                  <a:moveTo>
                    <a:pt x="316" y="0"/>
                  </a:moveTo>
                  <a:cubicBezTo>
                    <a:pt x="282" y="34"/>
                    <a:pt x="210" y="48"/>
                    <a:pt x="158" y="48"/>
                  </a:cubicBezTo>
                  <a:cubicBezTo>
                    <a:pt x="106" y="48"/>
                    <a:pt x="34" y="34"/>
                    <a:pt x="0" y="0"/>
                  </a:cubicBezTo>
                  <a:cubicBezTo>
                    <a:pt x="7" y="12"/>
                    <a:pt x="15" y="22"/>
                    <a:pt x="25" y="32"/>
                  </a:cubicBezTo>
                  <a:cubicBezTo>
                    <a:pt x="59" y="66"/>
                    <a:pt x="106" y="87"/>
                    <a:pt x="158" y="87"/>
                  </a:cubicBezTo>
                  <a:cubicBezTo>
                    <a:pt x="210" y="87"/>
                    <a:pt x="257" y="66"/>
                    <a:pt x="291" y="32"/>
                  </a:cubicBezTo>
                  <a:cubicBezTo>
                    <a:pt x="300" y="22"/>
                    <a:pt x="309" y="12"/>
                    <a:pt x="316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0183B7">
                    <a:alpha val="39998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</a:pPr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21573" name="AutoShape 12"/>
            <p:cNvSpPr>
              <a:spLocks noChangeArrowheads="1"/>
            </p:cNvSpPr>
            <p:nvPr/>
          </p:nvSpPr>
          <p:spPr bwMode="ltGray">
            <a:xfrm rot="5400000">
              <a:off x="532108" y="907081"/>
              <a:ext cx="358742" cy="718883"/>
            </a:xfrm>
            <a:prstGeom prst="moon">
              <a:avLst>
                <a:gd name="adj" fmla="val 50000"/>
              </a:avLst>
            </a:prstGeom>
            <a:gradFill rotWithShape="1">
              <a:gsLst>
                <a:gs pos="0">
                  <a:srgbClr val="FFFFFF">
                    <a:alpha val="29999"/>
                  </a:srgbClr>
                </a:gs>
                <a:gs pos="100000">
                  <a:srgbClr val="000000">
                    <a:alpha val="0"/>
                  </a:srgbClr>
                </a:gs>
              </a:gsLst>
              <a:lin ang="0" scaled="1"/>
            </a:gra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90000"/>
                </a:lnSpc>
              </a:pPr>
              <a:endParaRPr lang="en-US" sz="3200">
                <a:solidFill>
                  <a:srgbClr val="000000"/>
                </a:solidFill>
              </a:endParaRPr>
            </a:p>
          </p:txBody>
        </p:sp>
        <p:sp>
          <p:nvSpPr>
            <p:cNvPr id="21574" name="Text Box 26"/>
            <p:cNvSpPr txBox="1">
              <a:spLocks noChangeArrowheads="1"/>
            </p:cNvSpPr>
            <p:nvPr/>
          </p:nvSpPr>
          <p:spPr bwMode="auto">
            <a:xfrm>
              <a:off x="597017" y="1209263"/>
              <a:ext cx="286557" cy="747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2124" tIns="41061" rIns="82124" bIns="41061" anchor="ctr" anchorCtr="1">
              <a:spAutoFit/>
            </a:bodyPr>
            <a:lstStyle/>
            <a:p>
              <a:pPr algn="ctr" defTabSz="814388" eaLnBrk="0" hangingPunct="0">
                <a:lnSpc>
                  <a:spcPct val="90000"/>
                </a:lnSpc>
              </a:pPr>
              <a:r>
                <a:rPr lang="en-US" sz="4800">
                  <a:solidFill>
                    <a:srgbClr val="3CC7FE"/>
                  </a:solidFill>
                </a:rPr>
                <a:t>V</a:t>
              </a:r>
            </a:p>
          </p:txBody>
        </p:sp>
      </p:grpSp>
      <p:grpSp>
        <p:nvGrpSpPr>
          <p:cNvPr id="21507" name="Group 43"/>
          <p:cNvGrpSpPr>
            <a:grpSpLocks/>
          </p:cNvGrpSpPr>
          <p:nvPr/>
        </p:nvGrpSpPr>
        <p:grpSpPr bwMode="auto">
          <a:xfrm>
            <a:off x="319088" y="3935448"/>
            <a:ext cx="850900" cy="1223963"/>
            <a:chOff x="140181" y="4266949"/>
            <a:chExt cx="850419" cy="1224565"/>
          </a:xfrm>
        </p:grpSpPr>
        <p:grpSp>
          <p:nvGrpSpPr>
            <p:cNvPr id="21564" name="Group 33"/>
            <p:cNvGrpSpPr>
              <a:grpSpLocks/>
            </p:cNvGrpSpPr>
            <p:nvPr/>
          </p:nvGrpSpPr>
          <p:grpSpPr bwMode="auto">
            <a:xfrm>
              <a:off x="140181" y="4266949"/>
              <a:ext cx="850419" cy="1224565"/>
              <a:chOff x="3193" y="2412"/>
              <a:chExt cx="841" cy="1211"/>
            </a:xfrm>
          </p:grpSpPr>
          <p:sp>
            <p:nvSpPr>
              <p:cNvPr id="21566" name="Oval 34"/>
              <p:cNvSpPr>
                <a:spLocks noChangeArrowheads="1"/>
              </p:cNvSpPr>
              <p:nvPr/>
            </p:nvSpPr>
            <p:spPr bwMode="ltGray">
              <a:xfrm>
                <a:off x="3194" y="2412"/>
                <a:ext cx="840" cy="840"/>
              </a:xfrm>
              <a:prstGeom prst="ellipse">
                <a:avLst/>
              </a:prstGeom>
              <a:gradFill rotWithShape="1">
                <a:gsLst>
                  <a:gs pos="0">
                    <a:srgbClr val="68B442"/>
                  </a:gs>
                  <a:gs pos="100000">
                    <a:srgbClr val="30531F"/>
                  </a:gs>
                </a:gsLst>
                <a:lin ang="5400000" scaled="1"/>
              </a:gradFill>
              <a:ln w="2857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90000"/>
                  </a:lnSpc>
                </a:pPr>
                <a:endParaRPr lang="en-US" sz="3200">
                  <a:solidFill>
                    <a:srgbClr val="000000"/>
                  </a:solidFill>
                </a:endParaRPr>
              </a:p>
            </p:txBody>
          </p:sp>
          <p:sp>
            <p:nvSpPr>
              <p:cNvPr id="21567" name="AutoShape 35"/>
              <p:cNvSpPr>
                <a:spLocks noChangeArrowheads="1"/>
              </p:cNvSpPr>
              <p:nvPr/>
            </p:nvSpPr>
            <p:spPr bwMode="ltGray">
              <a:xfrm rot="5400000">
                <a:off x="3432" y="2271"/>
                <a:ext cx="355" cy="711"/>
              </a:xfrm>
              <a:prstGeom prst="moon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>
                      <a:alpha val="29999"/>
                    </a:srgbClr>
                  </a:gs>
                  <a:gs pos="100000">
                    <a:srgbClr val="68B442">
                      <a:alpha val="0"/>
                    </a:srgbClr>
                  </a:gs>
                </a:gsLst>
                <a:lin ang="0" scaled="1"/>
              </a:gradFill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90000"/>
                  </a:lnSpc>
                </a:pPr>
                <a:endParaRPr lang="en-US" sz="3200">
                  <a:solidFill>
                    <a:srgbClr val="000000"/>
                  </a:solidFill>
                </a:endParaRPr>
              </a:p>
            </p:txBody>
          </p:sp>
          <p:sp>
            <p:nvSpPr>
              <p:cNvPr id="21568" name="Freeform 36"/>
              <p:cNvSpPr>
                <a:spLocks/>
              </p:cNvSpPr>
              <p:nvPr/>
            </p:nvSpPr>
            <p:spPr bwMode="ltGray">
              <a:xfrm>
                <a:off x="3193" y="3267"/>
                <a:ext cx="840" cy="356"/>
              </a:xfrm>
              <a:custGeom>
                <a:avLst/>
                <a:gdLst>
                  <a:gd name="T0" fmla="*/ 387704022 w 356"/>
                  <a:gd name="T1" fmla="*/ 0 h 114"/>
                  <a:gd name="T2" fmla="*/ 0 w 356"/>
                  <a:gd name="T3" fmla="*/ 2147483647 h 114"/>
                  <a:gd name="T4" fmla="*/ 775523693 w 356"/>
                  <a:gd name="T5" fmla="*/ 2147483647 h 114"/>
                  <a:gd name="T6" fmla="*/ 387704022 w 356"/>
                  <a:gd name="T7" fmla="*/ 0 h 1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56"/>
                  <a:gd name="T13" fmla="*/ 0 h 114"/>
                  <a:gd name="T14" fmla="*/ 356 w 356"/>
                  <a:gd name="T15" fmla="*/ 114 h 1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56" h="114">
                    <a:moveTo>
                      <a:pt x="178" y="0"/>
                    </a:moveTo>
                    <a:cubicBezTo>
                      <a:pt x="99" y="0"/>
                      <a:pt x="31" y="47"/>
                      <a:pt x="0" y="114"/>
                    </a:cubicBezTo>
                    <a:cubicBezTo>
                      <a:pt x="356" y="114"/>
                      <a:pt x="356" y="114"/>
                      <a:pt x="356" y="114"/>
                    </a:cubicBezTo>
                    <a:cubicBezTo>
                      <a:pt x="325" y="47"/>
                      <a:pt x="257" y="0"/>
                      <a:pt x="178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8B442">
                      <a:alpha val="29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82124" tIns="41061" rIns="82124" bIns="41061" anchor="ctr">
                <a:spAutoFit/>
              </a:bodyPr>
              <a:lstStyle/>
              <a:p>
                <a:pPr algn="ctr" eaLnBrk="0" hangingPunct="0">
                  <a:lnSpc>
                    <a:spcPct val="90000"/>
                  </a:lnSpc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21569" name="Freeform 37"/>
              <p:cNvSpPr>
                <a:spLocks/>
              </p:cNvSpPr>
              <p:nvPr/>
            </p:nvSpPr>
            <p:spPr bwMode="ltGray">
              <a:xfrm>
                <a:off x="3301" y="3083"/>
                <a:ext cx="628" cy="149"/>
              </a:xfrm>
              <a:custGeom>
                <a:avLst/>
                <a:gdLst>
                  <a:gd name="T0" fmla="*/ 37181285 w 316"/>
                  <a:gd name="T1" fmla="*/ 0 h 87"/>
                  <a:gd name="T2" fmla="*/ 18586566 w 316"/>
                  <a:gd name="T3" fmla="*/ 448396 h 87"/>
                  <a:gd name="T4" fmla="*/ 0 w 316"/>
                  <a:gd name="T5" fmla="*/ 0 h 87"/>
                  <a:gd name="T6" fmla="*/ 2956075 w 316"/>
                  <a:gd name="T7" fmla="*/ 301100 h 87"/>
                  <a:gd name="T8" fmla="*/ 18586566 w 316"/>
                  <a:gd name="T9" fmla="*/ 815867 h 87"/>
                  <a:gd name="T10" fmla="*/ 34224201 w 316"/>
                  <a:gd name="T11" fmla="*/ 301100 h 87"/>
                  <a:gd name="T12" fmla="*/ 37181285 w 316"/>
                  <a:gd name="T13" fmla="*/ 0 h 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6"/>
                  <a:gd name="T22" fmla="*/ 0 h 87"/>
                  <a:gd name="T23" fmla="*/ 316 w 316"/>
                  <a:gd name="T24" fmla="*/ 87 h 8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6" h="87">
                    <a:moveTo>
                      <a:pt x="316" y="0"/>
                    </a:moveTo>
                    <a:cubicBezTo>
                      <a:pt x="282" y="34"/>
                      <a:pt x="210" y="48"/>
                      <a:pt x="158" y="48"/>
                    </a:cubicBezTo>
                    <a:cubicBezTo>
                      <a:pt x="106" y="48"/>
                      <a:pt x="34" y="34"/>
                      <a:pt x="0" y="0"/>
                    </a:cubicBezTo>
                    <a:cubicBezTo>
                      <a:pt x="7" y="12"/>
                      <a:pt x="15" y="22"/>
                      <a:pt x="25" y="32"/>
                    </a:cubicBezTo>
                    <a:cubicBezTo>
                      <a:pt x="59" y="66"/>
                      <a:pt x="106" y="87"/>
                      <a:pt x="158" y="87"/>
                    </a:cubicBezTo>
                    <a:cubicBezTo>
                      <a:pt x="210" y="87"/>
                      <a:pt x="257" y="66"/>
                      <a:pt x="291" y="32"/>
                    </a:cubicBezTo>
                    <a:cubicBezTo>
                      <a:pt x="300" y="22"/>
                      <a:pt x="309" y="12"/>
                      <a:pt x="316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68B442">
                      <a:alpha val="29999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90000"/>
                  </a:lnSpc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1565" name="Text Box 26"/>
            <p:cNvSpPr txBox="1">
              <a:spLocks noChangeArrowheads="1"/>
            </p:cNvSpPr>
            <p:nvPr/>
          </p:nvSpPr>
          <p:spPr bwMode="auto">
            <a:xfrm>
              <a:off x="422096" y="4354121"/>
              <a:ext cx="286590" cy="747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2124" tIns="41061" rIns="82124" bIns="41061" anchor="ctr" anchorCtr="1">
              <a:spAutoFit/>
            </a:bodyPr>
            <a:lstStyle/>
            <a:p>
              <a:pPr algn="ctr" defTabSz="814388" eaLnBrk="0" hangingPunct="0">
                <a:lnSpc>
                  <a:spcPct val="90000"/>
                </a:lnSpc>
              </a:pPr>
              <a:r>
                <a:rPr lang="en-US" sz="4800">
                  <a:solidFill>
                    <a:srgbClr val="A4D58B"/>
                  </a:solidFill>
                </a:rPr>
                <a:t>E</a:t>
              </a:r>
            </a:p>
          </p:txBody>
        </p:sp>
      </p:grpSp>
      <p:grpSp>
        <p:nvGrpSpPr>
          <p:cNvPr id="21508" name="Group 57"/>
          <p:cNvGrpSpPr>
            <a:grpSpLocks/>
          </p:cNvGrpSpPr>
          <p:nvPr/>
        </p:nvGrpSpPr>
        <p:grpSpPr bwMode="auto">
          <a:xfrm>
            <a:off x="320675" y="2206661"/>
            <a:ext cx="849313" cy="1225550"/>
            <a:chOff x="140826" y="2626151"/>
            <a:chExt cx="849408" cy="1224564"/>
          </a:xfrm>
        </p:grpSpPr>
        <p:grpSp>
          <p:nvGrpSpPr>
            <p:cNvPr id="21558" name="Group 23"/>
            <p:cNvGrpSpPr>
              <a:grpSpLocks/>
            </p:cNvGrpSpPr>
            <p:nvPr/>
          </p:nvGrpSpPr>
          <p:grpSpPr bwMode="auto">
            <a:xfrm>
              <a:off x="140826" y="2626153"/>
              <a:ext cx="849408" cy="1224565"/>
              <a:chOff x="509" y="2412"/>
              <a:chExt cx="840" cy="1211"/>
            </a:xfrm>
          </p:grpSpPr>
          <p:sp>
            <p:nvSpPr>
              <p:cNvPr id="21560" name="Oval 24"/>
              <p:cNvSpPr>
                <a:spLocks noChangeArrowheads="1"/>
              </p:cNvSpPr>
              <p:nvPr/>
            </p:nvSpPr>
            <p:spPr bwMode="ltGray">
              <a:xfrm>
                <a:off x="509" y="2412"/>
                <a:ext cx="840" cy="840"/>
              </a:xfrm>
              <a:prstGeom prst="ellipse">
                <a:avLst/>
              </a:prstGeom>
              <a:gradFill rotWithShape="1">
                <a:gsLst>
                  <a:gs pos="0">
                    <a:srgbClr val="66327E"/>
                  </a:gs>
                  <a:gs pos="100000">
                    <a:srgbClr val="2F173A"/>
                  </a:gs>
                </a:gsLst>
                <a:lin ang="5400000" scaled="1"/>
              </a:gradFill>
              <a:ln w="2857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90000"/>
                  </a:lnSpc>
                </a:pPr>
                <a:endParaRPr lang="en-US" sz="3200">
                  <a:solidFill>
                    <a:srgbClr val="000000"/>
                  </a:solidFill>
                </a:endParaRPr>
              </a:p>
            </p:txBody>
          </p:sp>
          <p:sp>
            <p:nvSpPr>
              <p:cNvPr id="21561" name="AutoShape 25"/>
              <p:cNvSpPr>
                <a:spLocks noChangeArrowheads="1"/>
              </p:cNvSpPr>
              <p:nvPr/>
            </p:nvSpPr>
            <p:spPr bwMode="ltGray">
              <a:xfrm rot="5400000">
                <a:off x="752" y="2271"/>
                <a:ext cx="355" cy="711"/>
              </a:xfrm>
              <a:prstGeom prst="moon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>
                      <a:alpha val="29999"/>
                    </a:srgbClr>
                  </a:gs>
                  <a:gs pos="100000">
                    <a:srgbClr val="66327E">
                      <a:alpha val="0"/>
                    </a:srgbClr>
                  </a:gs>
                </a:gsLst>
                <a:lin ang="0" scaled="1"/>
              </a:gradFill>
              <a:ln w="508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90000"/>
                  </a:lnSpc>
                </a:pPr>
                <a:endParaRPr lang="en-US" sz="3200">
                  <a:solidFill>
                    <a:srgbClr val="000000"/>
                  </a:solidFill>
                </a:endParaRPr>
              </a:p>
            </p:txBody>
          </p:sp>
          <p:sp>
            <p:nvSpPr>
              <p:cNvPr id="21562" name="Freeform 26"/>
              <p:cNvSpPr>
                <a:spLocks/>
              </p:cNvSpPr>
              <p:nvPr/>
            </p:nvSpPr>
            <p:spPr bwMode="ltGray">
              <a:xfrm>
                <a:off x="509" y="3267"/>
                <a:ext cx="840" cy="356"/>
              </a:xfrm>
              <a:custGeom>
                <a:avLst/>
                <a:gdLst>
                  <a:gd name="T0" fmla="*/ 387704022 w 356"/>
                  <a:gd name="T1" fmla="*/ 0 h 114"/>
                  <a:gd name="T2" fmla="*/ 0 w 356"/>
                  <a:gd name="T3" fmla="*/ 2147483647 h 114"/>
                  <a:gd name="T4" fmla="*/ 775523693 w 356"/>
                  <a:gd name="T5" fmla="*/ 2147483647 h 114"/>
                  <a:gd name="T6" fmla="*/ 387704022 w 356"/>
                  <a:gd name="T7" fmla="*/ 0 h 1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56"/>
                  <a:gd name="T13" fmla="*/ 0 h 114"/>
                  <a:gd name="T14" fmla="*/ 356 w 356"/>
                  <a:gd name="T15" fmla="*/ 114 h 1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56" h="114">
                    <a:moveTo>
                      <a:pt x="178" y="0"/>
                    </a:moveTo>
                    <a:cubicBezTo>
                      <a:pt x="99" y="0"/>
                      <a:pt x="31" y="47"/>
                      <a:pt x="0" y="114"/>
                    </a:cubicBezTo>
                    <a:cubicBezTo>
                      <a:pt x="356" y="114"/>
                      <a:pt x="356" y="114"/>
                      <a:pt x="356" y="114"/>
                    </a:cubicBezTo>
                    <a:cubicBezTo>
                      <a:pt x="325" y="47"/>
                      <a:pt x="257" y="0"/>
                      <a:pt x="178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6327E">
                      <a:alpha val="29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82124" tIns="41061" rIns="82124" bIns="41061" anchor="ctr">
                <a:spAutoFit/>
              </a:bodyPr>
              <a:lstStyle/>
              <a:p>
                <a:pPr algn="ctr" eaLnBrk="0" hangingPunct="0">
                  <a:lnSpc>
                    <a:spcPct val="90000"/>
                  </a:lnSpc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21563" name="Freeform 27"/>
              <p:cNvSpPr>
                <a:spLocks/>
              </p:cNvSpPr>
              <p:nvPr/>
            </p:nvSpPr>
            <p:spPr bwMode="ltGray">
              <a:xfrm>
                <a:off x="614" y="3079"/>
                <a:ext cx="628" cy="149"/>
              </a:xfrm>
              <a:custGeom>
                <a:avLst/>
                <a:gdLst>
                  <a:gd name="T0" fmla="*/ 37181285 w 316"/>
                  <a:gd name="T1" fmla="*/ 0 h 87"/>
                  <a:gd name="T2" fmla="*/ 18586566 w 316"/>
                  <a:gd name="T3" fmla="*/ 448396 h 87"/>
                  <a:gd name="T4" fmla="*/ 0 w 316"/>
                  <a:gd name="T5" fmla="*/ 0 h 87"/>
                  <a:gd name="T6" fmla="*/ 2956075 w 316"/>
                  <a:gd name="T7" fmla="*/ 301100 h 87"/>
                  <a:gd name="T8" fmla="*/ 18586566 w 316"/>
                  <a:gd name="T9" fmla="*/ 815867 h 87"/>
                  <a:gd name="T10" fmla="*/ 34224201 w 316"/>
                  <a:gd name="T11" fmla="*/ 301100 h 87"/>
                  <a:gd name="T12" fmla="*/ 37181285 w 316"/>
                  <a:gd name="T13" fmla="*/ 0 h 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6"/>
                  <a:gd name="T22" fmla="*/ 0 h 87"/>
                  <a:gd name="T23" fmla="*/ 316 w 316"/>
                  <a:gd name="T24" fmla="*/ 87 h 8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6" h="87">
                    <a:moveTo>
                      <a:pt x="316" y="0"/>
                    </a:moveTo>
                    <a:cubicBezTo>
                      <a:pt x="282" y="34"/>
                      <a:pt x="210" y="48"/>
                      <a:pt x="158" y="48"/>
                    </a:cubicBezTo>
                    <a:cubicBezTo>
                      <a:pt x="106" y="48"/>
                      <a:pt x="34" y="34"/>
                      <a:pt x="0" y="0"/>
                    </a:cubicBezTo>
                    <a:cubicBezTo>
                      <a:pt x="7" y="12"/>
                      <a:pt x="15" y="22"/>
                      <a:pt x="25" y="32"/>
                    </a:cubicBezTo>
                    <a:cubicBezTo>
                      <a:pt x="59" y="66"/>
                      <a:pt x="106" y="87"/>
                      <a:pt x="158" y="87"/>
                    </a:cubicBezTo>
                    <a:cubicBezTo>
                      <a:pt x="210" y="87"/>
                      <a:pt x="257" y="66"/>
                      <a:pt x="291" y="32"/>
                    </a:cubicBezTo>
                    <a:cubicBezTo>
                      <a:pt x="300" y="22"/>
                      <a:pt x="309" y="12"/>
                      <a:pt x="316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66327E">
                      <a:alpha val="29999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90000"/>
                  </a:lnSpc>
                </a:pPr>
                <a:endParaRPr lang="en-US" sz="32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1559" name="Text Box 26"/>
            <p:cNvSpPr txBox="1">
              <a:spLocks noChangeArrowheads="1"/>
            </p:cNvSpPr>
            <p:nvPr/>
          </p:nvSpPr>
          <p:spPr bwMode="auto">
            <a:xfrm>
              <a:off x="422235" y="2713325"/>
              <a:ext cx="286590" cy="747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2124" tIns="41061" rIns="82124" bIns="41061" anchor="ctr" anchorCtr="1">
              <a:spAutoFit/>
            </a:bodyPr>
            <a:lstStyle/>
            <a:p>
              <a:pPr algn="ctr" defTabSz="814388" eaLnBrk="0" hangingPunct="0">
                <a:lnSpc>
                  <a:spcPct val="90000"/>
                </a:lnSpc>
              </a:pPr>
              <a:r>
                <a:rPr lang="en-US" sz="4800">
                  <a:solidFill>
                    <a:srgbClr val="B28FDD"/>
                  </a:solidFill>
                </a:rPr>
                <a:t>S</a:t>
              </a:r>
            </a:p>
          </p:txBody>
        </p:sp>
      </p:grpSp>
      <p:sp>
        <p:nvSpPr>
          <p:cNvPr id="100" name="AutoShape 8"/>
          <p:cNvSpPr>
            <a:spLocks noChangeArrowheads="1"/>
          </p:cNvSpPr>
          <p:nvPr/>
        </p:nvSpPr>
        <p:spPr bwMode="auto">
          <a:xfrm>
            <a:off x="1355725" y="887757"/>
            <a:ext cx="7607808" cy="802914"/>
          </a:xfrm>
          <a:prstGeom prst="roundRect">
            <a:avLst>
              <a:gd name="adj" fmla="val 49316"/>
            </a:avLst>
          </a:prstGeom>
          <a:gradFill flip="none" rotWithShape="1">
            <a:gsLst>
              <a:gs pos="0">
                <a:srgbClr val="0183B7">
                  <a:shade val="30000"/>
                  <a:satMod val="115000"/>
                </a:srgbClr>
              </a:gs>
              <a:gs pos="50000">
                <a:srgbClr val="0183B7">
                  <a:shade val="67500"/>
                  <a:satMod val="115000"/>
                </a:srgbClr>
              </a:gs>
              <a:gs pos="100000">
                <a:srgbClr val="0183B7">
                  <a:shade val="100000"/>
                  <a:satMod val="115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lIns="73025" tIns="91440" rIns="73025" bIns="91440" anchor="ctr" anchorCtr="1"/>
          <a:lstStyle/>
          <a:p>
            <a:pPr algn="ctr"/>
            <a:r>
              <a:rPr lang="en-US" sz="1600" b="1" dirty="0" smtClean="0"/>
              <a:t>Queens College provides a robust technological environment </a:t>
            </a:r>
            <a:r>
              <a:rPr lang="en-US" sz="1600" b="1" dirty="0" smtClean="0"/>
              <a:t>to a </a:t>
            </a:r>
            <a:r>
              <a:rPr lang="en-US" sz="1600" b="1" dirty="0" smtClean="0"/>
              <a:t>community with functional technological literacy </a:t>
            </a:r>
            <a:r>
              <a:rPr lang="en-US" sz="1600" b="1" dirty="0" smtClean="0"/>
              <a:t>at  a global scale.</a:t>
            </a:r>
            <a:endParaRPr lang="en-US" sz="1600" b="1" dirty="0" smtClean="0"/>
          </a:p>
        </p:txBody>
      </p:sp>
      <p:sp>
        <p:nvSpPr>
          <p:cNvPr id="101" name="AutoShape 7"/>
          <p:cNvSpPr>
            <a:spLocks noChangeArrowheads="1"/>
          </p:cNvSpPr>
          <p:nvPr/>
        </p:nvSpPr>
        <p:spPr bwMode="auto">
          <a:xfrm>
            <a:off x="1360516" y="1974988"/>
            <a:ext cx="2494773" cy="13716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7F44C6">
                  <a:shade val="30000"/>
                  <a:satMod val="115000"/>
                </a:srgbClr>
              </a:gs>
              <a:gs pos="50000">
                <a:srgbClr val="7F44C6">
                  <a:shade val="67500"/>
                  <a:satMod val="115000"/>
                </a:srgbClr>
              </a:gs>
              <a:gs pos="100000">
                <a:srgbClr val="7F44C6">
                  <a:shade val="100000"/>
                  <a:satMod val="115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lIns="73025" tIns="91440" rIns="73025" bIns="91440" anchor="ctr" anchorCtr="1"/>
          <a:lstStyle/>
          <a:p>
            <a:pPr algn="ctr" defTabSz="814388" eaLnBrk="0" fontAlgn="auto" hangingPunct="0">
              <a:lnSpc>
                <a:spcPct val="90000"/>
              </a:lnSpc>
              <a:spcBef>
                <a:spcPct val="3500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rgbClr val="FFFFFF"/>
                </a:solidFill>
                <a:latin typeface="Arial" charset="0"/>
                <a:ea typeface="+mn-ea"/>
              </a:rPr>
              <a:t>Knowledge </a:t>
            </a:r>
            <a:r>
              <a:rPr lang="en-US" sz="1400" dirty="0">
                <a:solidFill>
                  <a:srgbClr val="FFFFFF"/>
                </a:solidFill>
                <a:latin typeface="Arial" charset="0"/>
                <a:ea typeface="+mn-ea"/>
              </a:rPr>
              <a:t>anywhere 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  <a:ea typeface="+mn-ea"/>
              </a:rPr>
              <a:t>anytime globally</a:t>
            </a:r>
            <a:endParaRPr lang="en-US" sz="1400" dirty="0">
              <a:solidFill>
                <a:srgbClr val="FFFFFF"/>
              </a:solidFill>
              <a:latin typeface="Arial" charset="0"/>
              <a:ea typeface="+mn-ea"/>
            </a:endParaRPr>
          </a:p>
        </p:txBody>
      </p:sp>
      <p:sp>
        <p:nvSpPr>
          <p:cNvPr id="102" name="AutoShape 7"/>
          <p:cNvSpPr>
            <a:spLocks noChangeArrowheads="1"/>
          </p:cNvSpPr>
          <p:nvPr/>
        </p:nvSpPr>
        <p:spPr bwMode="auto">
          <a:xfrm>
            <a:off x="3904556" y="1974988"/>
            <a:ext cx="2494773" cy="13716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7F44C6">
                  <a:shade val="30000"/>
                  <a:satMod val="115000"/>
                </a:srgbClr>
              </a:gs>
              <a:gs pos="50000">
                <a:srgbClr val="7F44C6">
                  <a:shade val="67500"/>
                  <a:satMod val="115000"/>
                </a:srgbClr>
              </a:gs>
              <a:gs pos="100000">
                <a:srgbClr val="7F44C6">
                  <a:shade val="100000"/>
                  <a:satMod val="115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lIns="73025" tIns="91440" rIns="73025" bIns="91440" anchor="ctr" anchorCtr="1"/>
          <a:lstStyle/>
          <a:p>
            <a:pPr algn="ctr" defTabSz="814388" eaLnBrk="0" fontAlgn="auto" hangingPunct="0">
              <a:lnSpc>
                <a:spcPct val="90000"/>
              </a:lnSpc>
              <a:spcBef>
                <a:spcPct val="3500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rgbClr val="FFFFFF"/>
                </a:solidFill>
                <a:latin typeface="Arial" charset="0"/>
                <a:ea typeface="+mn-ea"/>
              </a:rPr>
              <a:t>Next generation </a:t>
            </a:r>
            <a:r>
              <a:rPr lang="en-US" sz="1400" dirty="0">
                <a:solidFill>
                  <a:srgbClr val="FFFFFF"/>
                </a:solidFill>
                <a:latin typeface="Arial" charset="0"/>
                <a:ea typeface="+mn-ea"/>
              </a:rPr>
              <a:t>g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  <a:ea typeface="+mn-ea"/>
              </a:rPr>
              <a:t>lobal learning environment</a:t>
            </a:r>
            <a:endParaRPr lang="en-US" sz="1400" dirty="0">
              <a:solidFill>
                <a:srgbClr val="FFFFFF"/>
              </a:solidFill>
              <a:latin typeface="Arial" charset="0"/>
              <a:ea typeface="+mn-ea"/>
            </a:endParaRPr>
          </a:p>
        </p:txBody>
      </p:sp>
      <p:sp>
        <p:nvSpPr>
          <p:cNvPr id="37" name="AutoShape 7"/>
          <p:cNvSpPr>
            <a:spLocks noChangeArrowheads="1"/>
          </p:cNvSpPr>
          <p:nvPr/>
        </p:nvSpPr>
        <p:spPr bwMode="auto">
          <a:xfrm>
            <a:off x="3904556" y="3495528"/>
            <a:ext cx="2494773" cy="109728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68B442">
                  <a:lumMod val="75000"/>
                  <a:shade val="30000"/>
                  <a:satMod val="115000"/>
                </a:srgbClr>
              </a:gs>
              <a:gs pos="50000">
                <a:srgbClr val="68B442">
                  <a:lumMod val="75000"/>
                  <a:shade val="67500"/>
                  <a:satMod val="115000"/>
                </a:srgbClr>
              </a:gs>
              <a:gs pos="100000">
                <a:srgbClr val="68B442">
                  <a:lumMod val="75000"/>
                  <a:shade val="100000"/>
                  <a:satMod val="115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tIns="91440" bIns="91440" anchor="ctr"/>
          <a:lstStyle/>
          <a:p>
            <a:pPr algn="ctr" defTabSz="814388" eaLnBrk="0" hangingPunct="0">
              <a:spcBef>
                <a:spcPct val="35000"/>
              </a:spcBef>
            </a:pPr>
            <a:r>
              <a:rPr lang="en-US" sz="1200" dirty="0" smtClean="0">
                <a:solidFill>
                  <a:srgbClr val="FFFFFF"/>
                </a:solidFill>
              </a:rPr>
              <a:t>Smart classrooms and </a:t>
            </a:r>
            <a:r>
              <a:rPr lang="en-US" sz="1200" dirty="0">
                <a:solidFill>
                  <a:srgbClr val="FFFFFF"/>
                </a:solidFill>
              </a:rPr>
              <a:t>collaborative </a:t>
            </a:r>
            <a:r>
              <a:rPr lang="en-US" sz="1200" dirty="0" smtClean="0">
                <a:solidFill>
                  <a:srgbClr val="FFFFFF"/>
                </a:solidFill>
              </a:rPr>
              <a:t>workspaces to </a:t>
            </a:r>
            <a:r>
              <a:rPr lang="en-US" sz="1200" dirty="0">
                <a:solidFill>
                  <a:srgbClr val="FFFFFF"/>
                </a:solidFill>
              </a:rPr>
              <a:t>create </a:t>
            </a:r>
            <a:r>
              <a:rPr lang="en-US" sz="1200" dirty="0" smtClean="0">
                <a:solidFill>
                  <a:srgbClr val="FFFFFF"/>
                </a:solidFill>
              </a:rPr>
              <a:t>the new learning </a:t>
            </a:r>
            <a:r>
              <a:rPr lang="en-US" sz="1200" dirty="0">
                <a:solidFill>
                  <a:srgbClr val="FFFFFF"/>
                </a:solidFill>
              </a:rPr>
              <a:t>environment</a:t>
            </a:r>
          </a:p>
        </p:txBody>
      </p:sp>
      <p:sp>
        <p:nvSpPr>
          <p:cNvPr id="21527" name="TextBox 22"/>
          <p:cNvSpPr txBox="1">
            <a:spLocks noChangeArrowheads="1"/>
          </p:cNvSpPr>
          <p:nvPr/>
        </p:nvSpPr>
        <p:spPr bwMode="auto">
          <a:xfrm>
            <a:off x="193675" y="3097248"/>
            <a:ext cx="108585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600" i="1">
                <a:solidFill>
                  <a:schemeClr val="bg1"/>
                </a:solidFill>
              </a:rPr>
              <a:t>2-4 Years</a:t>
            </a:r>
          </a:p>
        </p:txBody>
      </p:sp>
      <p:sp>
        <p:nvSpPr>
          <p:cNvPr id="21528" name="TextBox 23"/>
          <p:cNvSpPr txBox="1">
            <a:spLocks noChangeArrowheads="1"/>
          </p:cNvSpPr>
          <p:nvPr/>
        </p:nvSpPr>
        <p:spPr bwMode="auto">
          <a:xfrm>
            <a:off x="279400" y="4806986"/>
            <a:ext cx="85725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600" i="1">
                <a:solidFill>
                  <a:schemeClr val="bg1"/>
                </a:solidFill>
              </a:rPr>
              <a:t>12-18</a:t>
            </a:r>
            <a:br>
              <a:rPr lang="en-US" sz="1600" i="1">
                <a:solidFill>
                  <a:schemeClr val="bg1"/>
                </a:solidFill>
              </a:rPr>
            </a:br>
            <a:r>
              <a:rPr lang="en-US" sz="1600" i="1">
                <a:solidFill>
                  <a:schemeClr val="bg1"/>
                </a:solidFill>
              </a:rPr>
              <a:t>Months</a:t>
            </a:r>
          </a:p>
        </p:txBody>
      </p:sp>
      <p:sp>
        <p:nvSpPr>
          <p:cNvPr id="40" name="AutoShape 7"/>
          <p:cNvSpPr>
            <a:spLocks noChangeArrowheads="1"/>
          </p:cNvSpPr>
          <p:nvPr/>
        </p:nvSpPr>
        <p:spPr bwMode="auto">
          <a:xfrm>
            <a:off x="6443556" y="1974988"/>
            <a:ext cx="2494773" cy="13716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7F44C6">
                  <a:shade val="30000"/>
                  <a:satMod val="115000"/>
                </a:srgbClr>
              </a:gs>
              <a:gs pos="50000">
                <a:srgbClr val="7F44C6">
                  <a:shade val="67500"/>
                  <a:satMod val="115000"/>
                </a:srgbClr>
              </a:gs>
              <a:gs pos="100000">
                <a:srgbClr val="7F44C6">
                  <a:shade val="100000"/>
                  <a:satMod val="115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lIns="73025" tIns="91440" rIns="73025" bIns="91440" anchor="ctr" anchorCtr="1"/>
          <a:lstStyle/>
          <a:p>
            <a:pPr algn="ctr" defTabSz="814388" eaLnBrk="0" fontAlgn="auto" hangingPunct="0">
              <a:lnSpc>
                <a:spcPct val="90000"/>
              </a:lnSpc>
              <a:spcBef>
                <a:spcPct val="3500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rgbClr val="FFFFFF"/>
                </a:solidFill>
                <a:latin typeface="Arial" charset="0"/>
                <a:ea typeface="+mn-ea"/>
              </a:rPr>
              <a:t>Continuous improvement and oversight via 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  <a:ea typeface="+mn-ea"/>
              </a:rPr>
              <a:t>data-driven 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  <a:ea typeface="+mn-ea"/>
              </a:rPr>
              <a:t>decision making</a:t>
            </a:r>
            <a:endParaRPr lang="en-US" sz="1400" dirty="0">
              <a:solidFill>
                <a:srgbClr val="FFFFFF"/>
              </a:solidFill>
              <a:latin typeface="Arial" charset="0"/>
              <a:ea typeface="+mn-ea"/>
            </a:endParaRPr>
          </a:p>
        </p:txBody>
      </p:sp>
      <p:sp>
        <p:nvSpPr>
          <p:cNvPr id="51" name="AutoShape 7"/>
          <p:cNvSpPr>
            <a:spLocks noChangeArrowheads="1"/>
          </p:cNvSpPr>
          <p:nvPr/>
        </p:nvSpPr>
        <p:spPr bwMode="auto">
          <a:xfrm>
            <a:off x="1365042" y="3495528"/>
            <a:ext cx="2494773" cy="109728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68B442">
                  <a:lumMod val="75000"/>
                  <a:shade val="30000"/>
                  <a:satMod val="115000"/>
                </a:srgbClr>
              </a:gs>
              <a:gs pos="50000">
                <a:srgbClr val="68B442">
                  <a:lumMod val="75000"/>
                  <a:shade val="67500"/>
                  <a:satMod val="115000"/>
                </a:srgbClr>
              </a:gs>
              <a:gs pos="100000">
                <a:srgbClr val="68B442">
                  <a:lumMod val="75000"/>
                  <a:shade val="100000"/>
                  <a:satMod val="115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tIns="91440" bIns="91440" anchor="ctr"/>
          <a:lstStyle/>
          <a:p>
            <a:pPr algn="ctr" defTabSz="814388" eaLnBrk="0" fontAlgn="auto" hangingPunct="0">
              <a:spcBef>
                <a:spcPct val="3500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rgbClr val="FFFFFF"/>
                </a:solidFill>
                <a:latin typeface="Arial" charset="0"/>
                <a:ea typeface="+mn-ea"/>
                <a:cs typeface="ＭＳ Ｐゴシック"/>
              </a:rPr>
              <a:t>Virtualize </a:t>
            </a:r>
            <a:r>
              <a:rPr lang="en-US" sz="1200" dirty="0">
                <a:solidFill>
                  <a:srgbClr val="FFFFFF"/>
                </a:solidFill>
                <a:latin typeface="Arial" charset="0"/>
                <a:ea typeface="+mn-ea"/>
                <a:cs typeface="ＭＳ Ｐゴシック"/>
              </a:rPr>
              <a:t>access to </a:t>
            </a:r>
            <a:r>
              <a:rPr lang="en-US" sz="1200" dirty="0" smtClean="0">
                <a:solidFill>
                  <a:srgbClr val="FFFFFF"/>
                </a:solidFill>
                <a:latin typeface="Arial" charset="0"/>
                <a:ea typeface="+mn-ea"/>
                <a:cs typeface="ＭＳ Ｐゴシック"/>
              </a:rPr>
              <a:t>content through </a:t>
            </a:r>
            <a:r>
              <a:rPr lang="en-US" sz="1200" dirty="0" smtClean="0">
                <a:solidFill>
                  <a:srgbClr val="FFFFFF"/>
                </a:solidFill>
                <a:latin typeface="Arial" charset="0"/>
                <a:cs typeface="ＭＳ Ｐゴシック"/>
              </a:rPr>
              <a:t>21</a:t>
            </a:r>
            <a:r>
              <a:rPr lang="en-US" sz="1200" baseline="30000" dirty="0" smtClean="0">
                <a:solidFill>
                  <a:srgbClr val="FFFFFF"/>
                </a:solidFill>
                <a:latin typeface="Arial" charset="0"/>
                <a:cs typeface="ＭＳ Ｐゴシック"/>
              </a:rPr>
              <a:t>st</a:t>
            </a:r>
            <a:r>
              <a:rPr lang="en-US" sz="1200" dirty="0" smtClean="0">
                <a:solidFill>
                  <a:srgbClr val="FFFFFF"/>
                </a:solidFill>
                <a:latin typeface="Arial" charset="0"/>
                <a:cs typeface="ＭＳ Ｐゴシック"/>
              </a:rPr>
              <a:t> </a:t>
            </a:r>
            <a:r>
              <a:rPr lang="en-US" sz="1200" dirty="0">
                <a:solidFill>
                  <a:srgbClr val="FFFFFF"/>
                </a:solidFill>
                <a:latin typeface="Arial" charset="0"/>
                <a:cs typeface="ＭＳ Ｐゴシック"/>
              </a:rPr>
              <a:t>century </a:t>
            </a:r>
            <a:r>
              <a:rPr lang="en-US" sz="1200" dirty="0" smtClean="0">
                <a:solidFill>
                  <a:srgbClr val="FFFFFF"/>
                </a:solidFill>
                <a:latin typeface="Arial" charset="0"/>
                <a:cs typeface="ＭＳ Ｐゴシック"/>
              </a:rPr>
              <a:t>library </a:t>
            </a:r>
            <a:endParaRPr lang="en-US" sz="1200" dirty="0">
              <a:solidFill>
                <a:srgbClr val="FFFFFF"/>
              </a:solidFill>
              <a:latin typeface="Arial" charset="0"/>
              <a:ea typeface="+mn-ea"/>
            </a:endParaRPr>
          </a:p>
        </p:txBody>
      </p:sp>
      <p:sp>
        <p:nvSpPr>
          <p:cNvPr id="54" name="AutoShape 7"/>
          <p:cNvSpPr>
            <a:spLocks noChangeArrowheads="1"/>
          </p:cNvSpPr>
          <p:nvPr/>
        </p:nvSpPr>
        <p:spPr bwMode="auto">
          <a:xfrm>
            <a:off x="1365042" y="4625735"/>
            <a:ext cx="2494773" cy="101050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68B442">
                  <a:lumMod val="75000"/>
                  <a:shade val="30000"/>
                  <a:satMod val="115000"/>
                </a:srgbClr>
              </a:gs>
              <a:gs pos="50000">
                <a:srgbClr val="68B442">
                  <a:lumMod val="75000"/>
                  <a:shade val="67500"/>
                  <a:satMod val="115000"/>
                </a:srgbClr>
              </a:gs>
              <a:gs pos="100000">
                <a:srgbClr val="68B442">
                  <a:lumMod val="75000"/>
                  <a:shade val="100000"/>
                  <a:satMod val="115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tIns="91440" bIns="91440" anchor="ctr"/>
          <a:lstStyle/>
          <a:p>
            <a:pPr algn="ctr" eaLnBrk="0" hangingPunct="0">
              <a:spcAft>
                <a:spcPts val="300"/>
              </a:spcAft>
            </a:pPr>
            <a:r>
              <a:rPr lang="en-US" sz="1200" dirty="0">
                <a:solidFill>
                  <a:srgbClr val="FFFFFF"/>
                </a:solidFill>
              </a:rPr>
              <a:t>Secure public and private clouds to deliver </a:t>
            </a:r>
            <a:r>
              <a:rPr lang="en-US" sz="1200" dirty="0" smtClean="0">
                <a:solidFill>
                  <a:srgbClr val="FFFFFF"/>
                </a:solidFill>
              </a:rPr>
              <a:t>infrastructure and content as a service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55" name="AutoShape 7"/>
          <p:cNvSpPr>
            <a:spLocks noChangeArrowheads="1"/>
          </p:cNvSpPr>
          <p:nvPr/>
        </p:nvSpPr>
        <p:spPr bwMode="auto">
          <a:xfrm>
            <a:off x="6443556" y="3495528"/>
            <a:ext cx="2494773" cy="109728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68B442">
                  <a:lumMod val="75000"/>
                  <a:shade val="30000"/>
                  <a:satMod val="115000"/>
                </a:srgbClr>
              </a:gs>
              <a:gs pos="50000">
                <a:srgbClr val="68B442">
                  <a:lumMod val="75000"/>
                  <a:shade val="67500"/>
                  <a:satMod val="115000"/>
                </a:srgbClr>
              </a:gs>
              <a:gs pos="100000">
                <a:srgbClr val="68B442">
                  <a:lumMod val="75000"/>
                  <a:shade val="100000"/>
                  <a:satMod val="115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tIns="91440" bIns="91440" anchor="ctr"/>
          <a:lstStyle/>
          <a:p>
            <a:pPr algn="ctr" defTabSz="814388" eaLnBrk="0" fontAlgn="auto" hangingPunct="0">
              <a:spcBef>
                <a:spcPct val="35000"/>
              </a:spcBef>
              <a:spcAft>
                <a:spcPts val="0"/>
              </a:spcAft>
              <a:defRPr/>
            </a:pPr>
            <a:r>
              <a:rPr lang="en-US" sz="120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CUNYFirst</a:t>
            </a:r>
            <a:r>
              <a:rPr lang="en-US" sz="1200" dirty="0" smtClean="0">
                <a:solidFill>
                  <a:srgbClr val="FFFFFF"/>
                </a:solidFill>
                <a:latin typeface="Arial" charset="0"/>
                <a:ea typeface="+mn-ea"/>
              </a:rPr>
              <a:t> as the </a:t>
            </a:r>
            <a:r>
              <a:rPr lang="en-US" sz="1200" dirty="0">
                <a:solidFill>
                  <a:srgbClr val="FFFFFF"/>
                </a:solidFill>
                <a:latin typeface="Arial" charset="0"/>
                <a:ea typeface="+mn-ea"/>
              </a:rPr>
              <a:t>single source of </a:t>
            </a:r>
            <a:r>
              <a:rPr lang="en-US" sz="1200" dirty="0" smtClean="0">
                <a:solidFill>
                  <a:srgbClr val="FFFFFF"/>
                </a:solidFill>
                <a:latin typeface="Arial" charset="0"/>
                <a:ea typeface="+mn-ea"/>
              </a:rPr>
              <a:t>truth for an enterprise wide Data Warehouse</a:t>
            </a:r>
          </a:p>
        </p:txBody>
      </p:sp>
      <p:sp>
        <p:nvSpPr>
          <p:cNvPr id="56" name="AutoShape 7"/>
          <p:cNvSpPr>
            <a:spLocks noChangeArrowheads="1"/>
          </p:cNvSpPr>
          <p:nvPr/>
        </p:nvSpPr>
        <p:spPr bwMode="auto">
          <a:xfrm>
            <a:off x="6452409" y="4625735"/>
            <a:ext cx="2494773" cy="101050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68B442">
                  <a:lumMod val="75000"/>
                  <a:shade val="30000"/>
                  <a:satMod val="115000"/>
                </a:srgbClr>
              </a:gs>
              <a:gs pos="50000">
                <a:srgbClr val="68B442">
                  <a:lumMod val="75000"/>
                  <a:shade val="67500"/>
                  <a:satMod val="115000"/>
                </a:srgbClr>
              </a:gs>
              <a:gs pos="100000">
                <a:srgbClr val="68B442">
                  <a:lumMod val="75000"/>
                  <a:shade val="100000"/>
                  <a:satMod val="115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tIns="91440" bIns="91440" anchor="ctr"/>
          <a:lstStyle/>
          <a:p>
            <a:pPr algn="ctr" eaLnBrk="0" hangingPunct="0">
              <a:spcAft>
                <a:spcPts val="300"/>
              </a:spcAft>
            </a:pPr>
            <a:r>
              <a:rPr lang="en-US" sz="1200" dirty="0" smtClean="0">
                <a:solidFill>
                  <a:srgbClr val="FFFFFF"/>
                </a:solidFill>
              </a:rPr>
              <a:t>Queens College Balanced Scorecard and Executive Dashboard(s)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21553" name="Title 44"/>
          <p:cNvSpPr>
            <a:spLocks noGrp="1"/>
          </p:cNvSpPr>
          <p:nvPr>
            <p:ph type="title"/>
          </p:nvPr>
        </p:nvSpPr>
        <p:spPr>
          <a:xfrm>
            <a:off x="101600" y="139700"/>
            <a:ext cx="8972550" cy="531813"/>
          </a:xfrm>
        </p:spPr>
        <p:txBody>
          <a:bodyPr/>
          <a:lstStyle/>
          <a:p>
            <a:pPr eaLnBrk="1" hangingPunct="1"/>
            <a:r>
              <a:rPr lang="en-US" sz="2400" dirty="0" smtClean="0">
                <a:ea typeface="ＭＳ Ｐゴシック" pitchFamily="34" charset="-128"/>
              </a:rPr>
              <a:t>Building out Queens College Information Technology VSE</a:t>
            </a:r>
          </a:p>
        </p:txBody>
      </p:sp>
      <p:sp>
        <p:nvSpPr>
          <p:cNvPr id="21554" name="TextBox 21"/>
          <p:cNvSpPr txBox="1">
            <a:spLocks noChangeArrowheads="1"/>
          </p:cNvSpPr>
          <p:nvPr/>
        </p:nvSpPr>
        <p:spPr bwMode="auto">
          <a:xfrm>
            <a:off x="225425" y="1778000"/>
            <a:ext cx="10223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600" i="1">
                <a:solidFill>
                  <a:schemeClr val="bg1"/>
                </a:solidFill>
              </a:rPr>
              <a:t>5+ Years</a:t>
            </a:r>
          </a:p>
        </p:txBody>
      </p:sp>
      <p:sp>
        <p:nvSpPr>
          <p:cNvPr id="38" name="AutoShape 7"/>
          <p:cNvSpPr>
            <a:spLocks noChangeArrowheads="1"/>
          </p:cNvSpPr>
          <p:nvPr/>
        </p:nvSpPr>
        <p:spPr bwMode="auto">
          <a:xfrm>
            <a:off x="1365042" y="5663359"/>
            <a:ext cx="2494773" cy="101050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68B442">
                  <a:lumMod val="75000"/>
                  <a:shade val="30000"/>
                  <a:satMod val="115000"/>
                </a:srgbClr>
              </a:gs>
              <a:gs pos="50000">
                <a:srgbClr val="68B442">
                  <a:lumMod val="75000"/>
                  <a:shade val="67500"/>
                  <a:satMod val="115000"/>
                </a:srgbClr>
              </a:gs>
              <a:gs pos="100000">
                <a:srgbClr val="68B442">
                  <a:lumMod val="75000"/>
                  <a:shade val="100000"/>
                  <a:satMod val="115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tIns="91440" bIns="91440" anchor="ctr"/>
          <a:lstStyle/>
          <a:p>
            <a:pPr algn="ctr" eaLnBrk="0" hangingPunct="0">
              <a:spcAft>
                <a:spcPts val="300"/>
              </a:spcAft>
            </a:pPr>
            <a:r>
              <a:rPr lang="en-US" sz="1200" dirty="0" smtClean="0">
                <a:solidFill>
                  <a:srgbClr val="FFFFFF"/>
                </a:solidFill>
              </a:rPr>
              <a:t>Digitized textbooks to enable content on demand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39" name="AutoShape 7"/>
          <p:cNvSpPr>
            <a:spLocks noChangeArrowheads="1"/>
          </p:cNvSpPr>
          <p:nvPr/>
        </p:nvSpPr>
        <p:spPr bwMode="auto">
          <a:xfrm>
            <a:off x="3904556" y="5663359"/>
            <a:ext cx="2494773" cy="101050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68B442">
                  <a:lumMod val="75000"/>
                  <a:shade val="30000"/>
                  <a:satMod val="115000"/>
                </a:srgbClr>
              </a:gs>
              <a:gs pos="50000">
                <a:srgbClr val="68B442">
                  <a:lumMod val="75000"/>
                  <a:shade val="67500"/>
                  <a:satMod val="115000"/>
                </a:srgbClr>
              </a:gs>
              <a:gs pos="100000">
                <a:srgbClr val="68B442">
                  <a:lumMod val="75000"/>
                  <a:shade val="100000"/>
                  <a:satMod val="115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tIns="91440" bIns="91440" anchor="ctr"/>
          <a:lstStyle/>
          <a:p>
            <a:pPr algn="ctr" eaLnBrk="0" hangingPunct="0">
              <a:spcAft>
                <a:spcPts val="300"/>
              </a:spcAft>
            </a:pPr>
            <a:r>
              <a:rPr lang="en-US" sz="1200" dirty="0" smtClean="0">
                <a:solidFill>
                  <a:srgbClr val="FFFFFF"/>
                </a:solidFill>
              </a:rPr>
              <a:t>Online Collaboration through lecture capture and Video for 1:1; 1:few and 1:many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41" name="AutoShape 7"/>
          <p:cNvSpPr>
            <a:spLocks noChangeArrowheads="1"/>
          </p:cNvSpPr>
          <p:nvPr/>
        </p:nvSpPr>
        <p:spPr bwMode="auto">
          <a:xfrm>
            <a:off x="6452409" y="5663359"/>
            <a:ext cx="2494773" cy="101050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68B442">
                  <a:lumMod val="75000"/>
                  <a:shade val="30000"/>
                  <a:satMod val="115000"/>
                </a:srgbClr>
              </a:gs>
              <a:gs pos="50000">
                <a:srgbClr val="68B442">
                  <a:lumMod val="75000"/>
                  <a:shade val="67500"/>
                  <a:satMod val="115000"/>
                </a:srgbClr>
              </a:gs>
              <a:gs pos="100000">
                <a:srgbClr val="68B442">
                  <a:lumMod val="75000"/>
                  <a:shade val="100000"/>
                  <a:satMod val="115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tIns="91440" bIns="91440" anchor="ctr"/>
          <a:lstStyle/>
          <a:p>
            <a:pPr algn="ctr" eaLnBrk="0" hangingPunct="0">
              <a:spcAft>
                <a:spcPts val="300"/>
              </a:spcAft>
            </a:pPr>
            <a:r>
              <a:rPr lang="en-US" sz="1200" dirty="0" smtClean="0">
                <a:solidFill>
                  <a:srgbClr val="FFFFFF"/>
                </a:solidFill>
              </a:rPr>
              <a:t>Business analytics and intelligence for continuous improvement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42" name="AutoShape 7"/>
          <p:cNvSpPr>
            <a:spLocks noChangeArrowheads="1"/>
          </p:cNvSpPr>
          <p:nvPr/>
        </p:nvSpPr>
        <p:spPr bwMode="auto">
          <a:xfrm>
            <a:off x="3904556" y="4625735"/>
            <a:ext cx="2494773" cy="101050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68B442">
                  <a:lumMod val="75000"/>
                  <a:shade val="30000"/>
                  <a:satMod val="115000"/>
                </a:srgbClr>
              </a:gs>
              <a:gs pos="50000">
                <a:srgbClr val="68B442">
                  <a:lumMod val="75000"/>
                  <a:shade val="67500"/>
                  <a:satMod val="115000"/>
                </a:srgbClr>
              </a:gs>
              <a:gs pos="100000">
                <a:srgbClr val="68B442">
                  <a:lumMod val="75000"/>
                  <a:shade val="100000"/>
                  <a:satMod val="115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tIns="91440" bIns="91440" anchor="ctr"/>
          <a:lstStyle/>
          <a:p>
            <a:pPr algn="ctr" eaLnBrk="0" hangingPunct="0">
              <a:spcAft>
                <a:spcPts val="300"/>
              </a:spcAft>
            </a:pPr>
            <a:r>
              <a:rPr lang="en-US" sz="1200" dirty="0" smtClean="0">
                <a:solidFill>
                  <a:srgbClr val="FFFFFF"/>
                </a:solidFill>
              </a:rPr>
              <a:t>Immersive technology experience by enabling staff and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733942865"/>
      </p:ext>
    </p:extLst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27"/>
          <p:cNvSpPr txBox="1">
            <a:spLocks noChangeArrowheads="1"/>
          </p:cNvSpPr>
          <p:nvPr/>
        </p:nvSpPr>
        <p:spPr bwMode="auto">
          <a:xfrm>
            <a:off x="2557323" y="1202291"/>
            <a:ext cx="629984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285750" lvl="0" indent="-285750">
              <a:buFont typeface="Arial"/>
              <a:buChar char="•"/>
            </a:pPr>
            <a:r>
              <a:rPr lang="en-US" sz="1400" dirty="0" smtClean="0"/>
              <a:t>Dedicated team to build / operate service delivery platform via SMEs in research / library activities</a:t>
            </a:r>
          </a:p>
          <a:p>
            <a:pPr marL="285750" lvl="0" indent="-285750">
              <a:buFont typeface="Arial"/>
              <a:buChar char="•"/>
            </a:pPr>
            <a:r>
              <a:rPr lang="en-US" sz="1400" dirty="0" smtClean="0"/>
              <a:t>Digital </a:t>
            </a:r>
            <a:r>
              <a:rPr lang="en-US" sz="1400" dirty="0"/>
              <a:t>Contract Management </a:t>
            </a:r>
            <a:r>
              <a:rPr lang="en-US" sz="1400" dirty="0" smtClean="0"/>
              <a:t>(</a:t>
            </a:r>
            <a:r>
              <a:rPr lang="en-US" sz="1400" dirty="0" err="1" smtClean="0"/>
              <a:t>inc.</a:t>
            </a:r>
            <a:r>
              <a:rPr lang="en-US" sz="1400" dirty="0" smtClean="0"/>
              <a:t> assessment) </a:t>
            </a:r>
            <a:r>
              <a:rPr lang="en-US" sz="1400" dirty="0"/>
              <a:t>of </a:t>
            </a:r>
            <a:r>
              <a:rPr lang="en-US" sz="1400" dirty="0" smtClean="0"/>
              <a:t>content usage </a:t>
            </a:r>
            <a:r>
              <a:rPr lang="en-US" sz="1400" dirty="0"/>
              <a:t>to ensure </a:t>
            </a:r>
            <a:r>
              <a:rPr lang="en-US" sz="1400" dirty="0" smtClean="0"/>
              <a:t>asset/device value and optimization</a:t>
            </a:r>
          </a:p>
          <a:p>
            <a:pPr marL="285750" lvl="0" indent="-285750">
              <a:buFont typeface="Arial"/>
              <a:buChar char="•"/>
            </a:pPr>
            <a:r>
              <a:rPr lang="en-US" sz="1400" dirty="0" smtClean="0"/>
              <a:t>High</a:t>
            </a:r>
            <a:r>
              <a:rPr lang="en-US" sz="1400" dirty="0"/>
              <a:t>-density </a:t>
            </a:r>
            <a:r>
              <a:rPr lang="en-US" sz="1400" dirty="0" smtClean="0"/>
              <a:t>wireless network and printing </a:t>
            </a:r>
            <a:r>
              <a:rPr lang="en-US" sz="1400" dirty="0"/>
              <a:t>on </a:t>
            </a:r>
            <a:r>
              <a:rPr lang="en-US" sz="1400" dirty="0" smtClean="0"/>
              <a:t>campus</a:t>
            </a:r>
            <a:endParaRPr lang="en-US" sz="1400" dirty="0"/>
          </a:p>
          <a:p>
            <a:pPr marL="285750" indent="-285750" eaLnBrk="1" hangingPunct="1">
              <a:buClr>
                <a:schemeClr val="tx1"/>
              </a:buClr>
              <a:buFont typeface="Arial"/>
              <a:buChar char="•"/>
            </a:pPr>
            <a:endParaRPr lang="en-US" sz="1400" dirty="0" smtClean="0"/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100355" y="81554"/>
            <a:ext cx="8588861" cy="838200"/>
          </a:xfrm>
        </p:spPr>
        <p:txBody>
          <a:bodyPr>
            <a:noAutofit/>
          </a:bodyPr>
          <a:lstStyle/>
          <a:p>
            <a:pPr defTabSz="814388" fontAlgn="auto">
              <a:lnSpc>
                <a:spcPct val="90000"/>
              </a:lnSpc>
              <a:spcBef>
                <a:spcPct val="3500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FFFF"/>
                </a:solidFill>
                <a:latin typeface="Arial" charset="0"/>
              </a:rPr>
              <a:t>Knowledge anywhere anytime globally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52400" y="1445170"/>
            <a:ext cx="2211135" cy="914400"/>
          </a:xfrm>
          <a:prstGeom prst="roundRect">
            <a:avLst/>
          </a:prstGeom>
          <a:solidFill>
            <a:srgbClr val="0096D6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FFFFFF"/>
                </a:solidFill>
              </a:rPr>
              <a:t>Virtualize access to content through 21st century library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52400" y="4715343"/>
            <a:ext cx="2211135" cy="914400"/>
          </a:xfrm>
          <a:prstGeom prst="roundRect">
            <a:avLst/>
          </a:prstGeom>
          <a:solidFill>
            <a:srgbClr val="0096D6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spcAft>
                <a:spcPts val="300"/>
              </a:spcAft>
            </a:pPr>
            <a:r>
              <a:rPr lang="en-US" sz="1400" dirty="0">
                <a:solidFill>
                  <a:srgbClr val="FFFFFF"/>
                </a:solidFill>
              </a:rPr>
              <a:t>Digitized textbooks to enable content on demand</a:t>
            </a:r>
          </a:p>
        </p:txBody>
      </p:sp>
      <p:sp>
        <p:nvSpPr>
          <p:cNvPr id="9" name="TextBox 27"/>
          <p:cNvSpPr txBox="1">
            <a:spLocks noChangeArrowheads="1"/>
          </p:cNvSpPr>
          <p:nvPr/>
        </p:nvSpPr>
        <p:spPr bwMode="auto">
          <a:xfrm>
            <a:off x="2557323" y="4704144"/>
            <a:ext cx="629984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285750" lvl="0" indent="-285750">
              <a:buFont typeface="Arial"/>
              <a:buChar char="•"/>
            </a:pPr>
            <a:r>
              <a:rPr lang="en-US" sz="1400" dirty="0" smtClean="0"/>
              <a:t>Five year roadmap of 100% enabled content digitization across Queens College</a:t>
            </a:r>
          </a:p>
          <a:p>
            <a:pPr marL="285750" lvl="0" indent="-285750">
              <a:buFont typeface="Arial"/>
              <a:buChar char="•"/>
            </a:pPr>
            <a:r>
              <a:rPr lang="en-US" sz="1400" dirty="0"/>
              <a:t>Multi platform compatibility and digital content support</a:t>
            </a:r>
          </a:p>
          <a:p>
            <a:pPr marL="285750" lvl="0" indent="-285750">
              <a:buFont typeface="Arial"/>
              <a:buChar char="•"/>
            </a:pPr>
            <a:r>
              <a:rPr lang="en-US" sz="1400" dirty="0" smtClean="0"/>
              <a:t>Content delivered on demand through private content cloud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52400" y="3120446"/>
            <a:ext cx="2211135" cy="914400"/>
          </a:xfrm>
          <a:prstGeom prst="roundRect">
            <a:avLst/>
          </a:prstGeom>
          <a:solidFill>
            <a:srgbClr val="0096D6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spcAft>
                <a:spcPts val="300"/>
              </a:spcAft>
            </a:pPr>
            <a:r>
              <a:rPr lang="en-US" sz="1400" dirty="0">
                <a:solidFill>
                  <a:srgbClr val="FFFFFF"/>
                </a:solidFill>
              </a:rPr>
              <a:t>Secure public and private clouds to deliver infrastructure and content as a service</a:t>
            </a:r>
          </a:p>
        </p:txBody>
      </p:sp>
      <p:sp>
        <p:nvSpPr>
          <p:cNvPr id="14" name="TextBox 27"/>
          <p:cNvSpPr txBox="1">
            <a:spLocks noChangeArrowheads="1"/>
          </p:cNvSpPr>
          <p:nvPr/>
        </p:nvSpPr>
        <p:spPr bwMode="auto">
          <a:xfrm>
            <a:off x="2557323" y="3050504"/>
            <a:ext cx="6299845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285750" lvl="0" indent="-285750">
              <a:buFont typeface="Arial"/>
              <a:buChar char="•"/>
            </a:pPr>
            <a:r>
              <a:rPr lang="en-US" sz="1400" dirty="0" smtClean="0"/>
              <a:t>Cloud delivered lab based applications and software; </a:t>
            </a:r>
            <a:r>
              <a:rPr lang="en-US" sz="1400" dirty="0"/>
              <a:t>s</a:t>
            </a:r>
            <a:r>
              <a:rPr lang="en-US" sz="1400" dirty="0" smtClean="0"/>
              <a:t>ecure cloud services for data storage and sharing</a:t>
            </a:r>
          </a:p>
          <a:p>
            <a:pPr marL="285750" lvl="0" indent="-285750">
              <a:buFont typeface="Arial"/>
              <a:buChar char="•"/>
            </a:pPr>
            <a:r>
              <a:rPr lang="en-US" sz="1400" dirty="0"/>
              <a:t>M</a:t>
            </a:r>
            <a:r>
              <a:rPr lang="en-US" sz="1400" dirty="0" smtClean="0"/>
              <a:t>obile and web services for delivery of curriculum, syllabus, pod-casting, </a:t>
            </a:r>
            <a:r>
              <a:rPr lang="en-US" sz="1400" dirty="0" err="1" smtClean="0"/>
              <a:t>vod</a:t>
            </a:r>
            <a:r>
              <a:rPr lang="en-US" sz="1400" dirty="0" smtClean="0"/>
              <a:t>-casting, and information mapping</a:t>
            </a:r>
          </a:p>
          <a:p>
            <a:pPr marL="285750" lvl="0" indent="-285750">
              <a:buFont typeface="Arial"/>
              <a:buChar char="•"/>
            </a:pPr>
            <a:r>
              <a:rPr lang="en-US" sz="1400" dirty="0" smtClean="0"/>
              <a:t>Enable true student mobility via a dedicated laptop / student  policy across the academic departments through OCT.</a:t>
            </a:r>
          </a:p>
          <a:p>
            <a:pPr marL="285750" lvl="0" indent="-285750">
              <a:buFont typeface="Arial"/>
              <a:buChar char="•"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577042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27"/>
          <p:cNvSpPr txBox="1">
            <a:spLocks noChangeArrowheads="1"/>
          </p:cNvSpPr>
          <p:nvPr/>
        </p:nvSpPr>
        <p:spPr bwMode="auto">
          <a:xfrm>
            <a:off x="2557323" y="1202291"/>
            <a:ext cx="629984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285750" lvl="0" indent="-285750">
              <a:buFont typeface="Arial"/>
              <a:buChar char="•"/>
            </a:pPr>
            <a:r>
              <a:rPr lang="en-US" sz="1400" dirty="0" smtClean="0"/>
              <a:t>Accelerate the “Technology Enhance Classroom Project” bringing the next generation classroom functionality and expectation across Queens</a:t>
            </a:r>
          </a:p>
          <a:p>
            <a:pPr marL="285750" lvl="0" indent="-285750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</a:rPr>
              <a:t>Faculty built/driven roadmap for classroom and learning </a:t>
            </a:r>
            <a:r>
              <a:rPr lang="en-US" sz="1400" dirty="0" err="1" smtClean="0">
                <a:solidFill>
                  <a:srgbClr val="FFFFFF"/>
                </a:solidFill>
              </a:rPr>
              <a:t>enviornment</a:t>
            </a:r>
            <a:r>
              <a:rPr lang="en-US" sz="1400" dirty="0" smtClean="0">
                <a:solidFill>
                  <a:srgbClr val="FFFFFF"/>
                </a:solidFill>
              </a:rPr>
              <a:t> of the future – functionality, locations, roadmap</a:t>
            </a:r>
          </a:p>
          <a:p>
            <a:pPr marL="285750" lvl="0" indent="-285750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</a:rPr>
              <a:t>Provide high-density wireless for a consistent and reliable Internet experience.</a:t>
            </a:r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100355" y="81554"/>
            <a:ext cx="8588861" cy="838200"/>
          </a:xfrm>
        </p:spPr>
        <p:txBody>
          <a:bodyPr>
            <a:noAutofit/>
          </a:bodyPr>
          <a:lstStyle/>
          <a:p>
            <a:pPr defTabSz="814388" fontAlgn="auto">
              <a:lnSpc>
                <a:spcPct val="90000"/>
              </a:lnSpc>
              <a:spcBef>
                <a:spcPct val="35000"/>
              </a:spcBef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FFFFFF"/>
                </a:solidFill>
                <a:latin typeface="Arial" charset="0"/>
              </a:rPr>
              <a:t/>
            </a:r>
            <a:br>
              <a:rPr lang="en-US" sz="3200" dirty="0" smtClean="0">
                <a:solidFill>
                  <a:srgbClr val="FFFFFF"/>
                </a:solidFill>
                <a:latin typeface="Arial" charset="0"/>
              </a:rPr>
            </a:br>
            <a:r>
              <a:rPr lang="en-US" sz="3200" dirty="0" smtClean="0">
                <a:solidFill>
                  <a:srgbClr val="FFFFFF"/>
                </a:solidFill>
                <a:latin typeface="Arial" charset="0"/>
              </a:rPr>
              <a:t>Next </a:t>
            </a:r>
            <a:r>
              <a:rPr lang="en-US" sz="3200" dirty="0">
                <a:solidFill>
                  <a:srgbClr val="FFFFFF"/>
                </a:solidFill>
                <a:latin typeface="Arial" charset="0"/>
              </a:rPr>
              <a:t>generation global learning environment</a:t>
            </a:r>
            <a:br>
              <a:rPr lang="en-US" sz="3200" dirty="0">
                <a:solidFill>
                  <a:srgbClr val="FFFFFF"/>
                </a:solidFill>
                <a:latin typeface="Arial" charset="0"/>
              </a:rPr>
            </a:br>
            <a:endParaRPr lang="en-US" sz="32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2400" y="1352496"/>
            <a:ext cx="2404923" cy="1157279"/>
          </a:xfrm>
          <a:prstGeom prst="roundRect">
            <a:avLst/>
          </a:prstGeom>
          <a:solidFill>
            <a:srgbClr val="0096D6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14388" eaLnBrk="0" hangingPunct="0">
              <a:spcBef>
                <a:spcPct val="35000"/>
              </a:spcBef>
            </a:pPr>
            <a:r>
              <a:rPr lang="en-US" sz="1400" dirty="0">
                <a:solidFill>
                  <a:srgbClr val="FFFFFF"/>
                </a:solidFill>
              </a:rPr>
              <a:t>Smart classrooms and collaborative </a:t>
            </a:r>
            <a:r>
              <a:rPr lang="en-US" sz="1400" dirty="0" smtClean="0">
                <a:solidFill>
                  <a:srgbClr val="FFFFFF"/>
                </a:solidFill>
              </a:rPr>
              <a:t>workspaces to </a:t>
            </a:r>
            <a:r>
              <a:rPr lang="en-US" sz="1400" dirty="0">
                <a:solidFill>
                  <a:srgbClr val="FFFFFF"/>
                </a:solidFill>
              </a:rPr>
              <a:t>create the new learning environment</a:t>
            </a:r>
          </a:p>
        </p:txBody>
      </p:sp>
      <p:sp>
        <p:nvSpPr>
          <p:cNvPr id="9" name="TextBox 27"/>
          <p:cNvSpPr txBox="1">
            <a:spLocks noChangeArrowheads="1"/>
          </p:cNvSpPr>
          <p:nvPr/>
        </p:nvSpPr>
        <p:spPr bwMode="auto">
          <a:xfrm>
            <a:off x="2557323" y="4726908"/>
            <a:ext cx="629984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285750" lvl="0" indent="-285750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</a:rPr>
              <a:t>Highly integrated collaborative learning model brining together video, content and collaborative learning tools – both real time and on demand</a:t>
            </a:r>
          </a:p>
          <a:p>
            <a:pPr marL="285750" lvl="0" indent="-285750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</a:rPr>
              <a:t>Next generation partnerships with non traditional partners – iTunes, Quad, private cloud providers</a:t>
            </a:r>
          </a:p>
          <a:p>
            <a:pPr marL="285750" lvl="0" indent="-285750">
              <a:buFont typeface="Arial"/>
              <a:buChar char="•"/>
            </a:pPr>
            <a:endParaRPr lang="en-US" sz="1400" dirty="0" smtClean="0">
              <a:solidFill>
                <a:srgbClr val="FFFFFF"/>
              </a:solidFill>
            </a:endParaRPr>
          </a:p>
          <a:p>
            <a:pPr marL="285750" lvl="0" indent="-285750">
              <a:buFont typeface="Arial"/>
              <a:buChar char="•"/>
            </a:pPr>
            <a:endParaRPr lang="en-US" sz="1400" dirty="0" smtClean="0">
              <a:solidFill>
                <a:srgbClr val="FFFFFF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52400" y="4726908"/>
            <a:ext cx="2404923" cy="1157279"/>
          </a:xfrm>
          <a:prstGeom prst="roundRect">
            <a:avLst/>
          </a:prstGeom>
          <a:solidFill>
            <a:srgbClr val="0096D6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spcAft>
                <a:spcPts val="300"/>
              </a:spcAft>
            </a:pPr>
            <a:r>
              <a:rPr lang="en-US" sz="1400" dirty="0" smtClean="0">
                <a:solidFill>
                  <a:srgbClr val="FFFFFF"/>
                </a:solidFill>
              </a:rPr>
              <a:t>Online </a:t>
            </a:r>
            <a:r>
              <a:rPr lang="en-US" sz="1400" dirty="0">
                <a:solidFill>
                  <a:srgbClr val="FFFFFF"/>
                </a:solidFill>
              </a:rPr>
              <a:t>Collaboration through lecture capture and Video for 1:1; 1:few and 1:many</a:t>
            </a:r>
          </a:p>
        </p:txBody>
      </p:sp>
      <p:sp>
        <p:nvSpPr>
          <p:cNvPr id="10" name="TextBox 27"/>
          <p:cNvSpPr txBox="1">
            <a:spLocks noChangeArrowheads="1"/>
          </p:cNvSpPr>
          <p:nvPr/>
        </p:nvSpPr>
        <p:spPr bwMode="auto">
          <a:xfrm>
            <a:off x="2597427" y="3053477"/>
            <a:ext cx="629984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285750" lvl="0" indent="-285750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</a:rPr>
              <a:t>Five year roadmap to 100% </a:t>
            </a:r>
            <a:r>
              <a:rPr lang="en-US" sz="1400" dirty="0" smtClean="0">
                <a:solidFill>
                  <a:srgbClr val="FFFFFF"/>
                </a:solidFill>
              </a:rPr>
              <a:t>technology literacy through enablement </a:t>
            </a:r>
            <a:r>
              <a:rPr lang="en-US" sz="1400" dirty="0" smtClean="0">
                <a:solidFill>
                  <a:srgbClr val="FFFFFF"/>
                </a:solidFill>
              </a:rPr>
              <a:t>and adoption of next gen technology </a:t>
            </a:r>
            <a:r>
              <a:rPr lang="en-US" sz="1400" dirty="0" smtClean="0">
                <a:solidFill>
                  <a:srgbClr val="FFFFFF"/>
                </a:solidFill>
              </a:rPr>
              <a:t>for academic </a:t>
            </a:r>
            <a:r>
              <a:rPr lang="en-US" sz="1400" dirty="0" smtClean="0">
                <a:solidFill>
                  <a:srgbClr val="FFFFFF"/>
                </a:solidFill>
              </a:rPr>
              <a:t>and administrative services</a:t>
            </a:r>
          </a:p>
          <a:p>
            <a:pPr marL="285750" lvl="0" indent="-285750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</a:rPr>
              <a:t>Enable faculty and administrative staff with technology and training – on demand enablement</a:t>
            </a:r>
          </a:p>
          <a:p>
            <a:pPr marL="285750" lvl="0" indent="-285750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</a:rPr>
              <a:t>OCT and Center for Teaching and Learning become the centers </a:t>
            </a:r>
            <a:r>
              <a:rPr lang="en-US" sz="1400" dirty="0" smtClean="0">
                <a:solidFill>
                  <a:srgbClr val="FFFFFF"/>
                </a:solidFill>
              </a:rPr>
              <a:t>of excellence for technology support and enablement 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52400" y="3050060"/>
            <a:ext cx="2404923" cy="1157279"/>
          </a:xfrm>
          <a:prstGeom prst="roundRect">
            <a:avLst/>
          </a:prstGeom>
          <a:solidFill>
            <a:srgbClr val="0096D6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spcAft>
                <a:spcPts val="300"/>
              </a:spcAft>
            </a:pPr>
            <a:r>
              <a:rPr lang="en-US" sz="1400" dirty="0">
                <a:solidFill>
                  <a:srgbClr val="FFFFFF"/>
                </a:solidFill>
              </a:rPr>
              <a:t>Immersive technology experience by enabling staff and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2146366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27"/>
          <p:cNvSpPr txBox="1">
            <a:spLocks noChangeArrowheads="1"/>
          </p:cNvSpPr>
          <p:nvPr/>
        </p:nvSpPr>
        <p:spPr bwMode="auto">
          <a:xfrm>
            <a:off x="2601621" y="1377703"/>
            <a:ext cx="6299845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285750" lvl="0" indent="-285750">
              <a:buFont typeface="Arial"/>
              <a:buChar char="•"/>
            </a:pPr>
            <a:r>
              <a:rPr lang="en-US" sz="1400" dirty="0" smtClean="0"/>
              <a:t>Develop a college-wide data warehouse and information architecture using </a:t>
            </a:r>
            <a:r>
              <a:rPr lang="en-US" sz="1400" dirty="0" err="1" smtClean="0"/>
              <a:t>CUNYFirst</a:t>
            </a:r>
            <a:r>
              <a:rPr lang="en-US" sz="1400" dirty="0" smtClean="0"/>
              <a:t> as a key </a:t>
            </a:r>
            <a:r>
              <a:rPr lang="en-US" sz="1400" dirty="0" smtClean="0"/>
              <a:t>source.</a:t>
            </a:r>
            <a:endParaRPr lang="en-US" sz="1400" dirty="0" smtClean="0"/>
          </a:p>
          <a:p>
            <a:pPr marL="285750" lvl="0" indent="-285750">
              <a:buFont typeface="Arial"/>
              <a:buChar char="•"/>
            </a:pPr>
            <a:r>
              <a:rPr lang="en-US" sz="1400" dirty="0" smtClean="0"/>
              <a:t>Queens College Information and Intelligence Advisory Group to act as feedback / continuous loop on business analytics – developing the analytics roadmap for the </a:t>
            </a:r>
            <a:r>
              <a:rPr lang="en-US" sz="1400" dirty="0" smtClean="0"/>
              <a:t>college.</a:t>
            </a:r>
            <a:endParaRPr lang="en-US" sz="1400" dirty="0" smtClean="0">
              <a:solidFill>
                <a:srgbClr val="FFFFFF"/>
              </a:solidFill>
            </a:endParaRPr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100355" y="81554"/>
            <a:ext cx="8756813" cy="838200"/>
          </a:xfrm>
        </p:spPr>
        <p:txBody>
          <a:bodyPr>
            <a:noAutofit/>
          </a:bodyPr>
          <a:lstStyle/>
          <a:p>
            <a:pPr algn="ctr" defTabSz="814388" fontAlgn="auto">
              <a:lnSpc>
                <a:spcPct val="90000"/>
              </a:lnSpc>
              <a:spcBef>
                <a:spcPct val="35000"/>
              </a:spcBef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FFFFFF"/>
                </a:solidFill>
                <a:latin typeface="Arial" charset="0"/>
              </a:rPr>
              <a:t/>
            </a:r>
            <a:br>
              <a:rPr lang="en-US" sz="3200" dirty="0" smtClean="0">
                <a:solidFill>
                  <a:srgbClr val="FFFFFF"/>
                </a:solidFill>
                <a:latin typeface="Arial" charset="0"/>
              </a:rPr>
            </a:br>
            <a:r>
              <a:rPr lang="en-US" sz="3200" dirty="0" smtClean="0">
                <a:solidFill>
                  <a:srgbClr val="FFFFFF"/>
                </a:solidFill>
                <a:latin typeface="Arial" charset="0"/>
              </a:rPr>
              <a:t/>
            </a:r>
            <a:br>
              <a:rPr lang="en-US" sz="3200" dirty="0" smtClean="0">
                <a:solidFill>
                  <a:srgbClr val="FFFFFF"/>
                </a:solidFill>
                <a:latin typeface="Arial" charset="0"/>
              </a:rPr>
            </a:br>
            <a:r>
              <a:rPr lang="en-US" sz="3200" dirty="0" smtClean="0">
                <a:solidFill>
                  <a:srgbClr val="FFFFFF"/>
                </a:solidFill>
                <a:latin typeface="Arial" charset="0"/>
              </a:rPr>
              <a:t>Continuous </a:t>
            </a:r>
            <a:r>
              <a:rPr lang="en-US" sz="3200" dirty="0">
                <a:solidFill>
                  <a:srgbClr val="FFFFFF"/>
                </a:solidFill>
                <a:latin typeface="Arial" charset="0"/>
              </a:rPr>
              <a:t>improvement and oversight via data driven decision </a:t>
            </a:r>
            <a:r>
              <a:rPr lang="en-US" sz="3200" dirty="0" smtClean="0">
                <a:solidFill>
                  <a:srgbClr val="FFFFFF"/>
                </a:solidFill>
                <a:latin typeface="Arial" charset="0"/>
              </a:rPr>
              <a:t>making</a:t>
            </a:r>
            <a:r>
              <a:rPr lang="en-US" sz="3200" dirty="0">
                <a:solidFill>
                  <a:srgbClr val="FFFFFF"/>
                </a:solidFill>
                <a:latin typeface="Arial" charset="0"/>
              </a:rPr>
              <a:t/>
            </a:r>
            <a:br>
              <a:rPr lang="en-US" sz="3200" dirty="0">
                <a:solidFill>
                  <a:srgbClr val="FFFFFF"/>
                </a:solidFill>
                <a:latin typeface="Arial" charset="0"/>
              </a:rPr>
            </a:br>
            <a:endParaRPr lang="en-US" sz="32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2400" y="1352496"/>
            <a:ext cx="2404923" cy="1157279"/>
          </a:xfrm>
          <a:prstGeom prst="roundRect">
            <a:avLst/>
          </a:prstGeom>
          <a:solidFill>
            <a:srgbClr val="0096D6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14388" eaLnBrk="0" fontAlgn="auto" hangingPunct="0">
              <a:spcBef>
                <a:spcPct val="3500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rgbClr val="FFFFFF"/>
                </a:solidFill>
                <a:latin typeface="Arial" charset="0"/>
              </a:rPr>
              <a:t>CUNYFirst</a:t>
            </a:r>
            <a:r>
              <a:rPr lang="en-US" sz="1400" dirty="0">
                <a:solidFill>
                  <a:srgbClr val="FFFFFF"/>
                </a:solidFill>
                <a:latin typeface="Arial" charset="0"/>
              </a:rPr>
              <a:t> as the single source of truth for an enterprise wide Data Warehouse</a:t>
            </a:r>
          </a:p>
        </p:txBody>
      </p:sp>
      <p:sp>
        <p:nvSpPr>
          <p:cNvPr id="10" name="TextBox 27"/>
          <p:cNvSpPr txBox="1">
            <a:spLocks noChangeArrowheads="1"/>
          </p:cNvSpPr>
          <p:nvPr/>
        </p:nvSpPr>
        <p:spPr bwMode="auto">
          <a:xfrm>
            <a:off x="2610795" y="2959901"/>
            <a:ext cx="629984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</a:rPr>
              <a:t>Queens Balanced Scorecard using </a:t>
            </a:r>
            <a:r>
              <a:rPr lang="en-US" sz="1400" dirty="0" err="1" smtClean="0">
                <a:solidFill>
                  <a:srgbClr val="FFFFFF"/>
                </a:solidFill>
              </a:rPr>
              <a:t>CUNYFirst</a:t>
            </a:r>
            <a:r>
              <a:rPr lang="en-US" sz="1400" dirty="0" smtClean="0">
                <a:solidFill>
                  <a:srgbClr val="FFFFFF"/>
                </a:solidFill>
              </a:rPr>
              <a:t> and available data (near term) and Data Warehouse (long term) to measure the health of the college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</a:rPr>
              <a:t>Department and business specific dashboards to measure key quantitative metrics</a:t>
            </a:r>
          </a:p>
          <a:p>
            <a:pPr marL="285750" lvl="0" indent="-285750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</a:rPr>
              <a:t>Standard reporting tool and report building tool to build reports on demand</a:t>
            </a:r>
          </a:p>
        </p:txBody>
      </p:sp>
      <p:sp>
        <p:nvSpPr>
          <p:cNvPr id="9" name="TextBox 27"/>
          <p:cNvSpPr txBox="1">
            <a:spLocks noChangeArrowheads="1"/>
          </p:cNvSpPr>
          <p:nvPr/>
        </p:nvSpPr>
        <p:spPr bwMode="auto">
          <a:xfrm>
            <a:off x="2557323" y="4787778"/>
            <a:ext cx="629984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285750" lvl="0" indent="-285750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</a:rPr>
              <a:t>Business intelligence and analytical expertise to review scorecards and dashboards for opportunities for business improvement</a:t>
            </a:r>
          </a:p>
          <a:p>
            <a:pPr marL="285750" lvl="0" indent="-285750"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</a:rPr>
              <a:t>Business continuous improvement process and governance model</a:t>
            </a:r>
            <a:endParaRPr lang="en-US" sz="1400" dirty="0" smtClean="0">
              <a:solidFill>
                <a:srgbClr val="FFE429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52400" y="4610568"/>
            <a:ext cx="2404923" cy="1157279"/>
          </a:xfrm>
          <a:prstGeom prst="roundRect">
            <a:avLst/>
          </a:prstGeom>
          <a:solidFill>
            <a:srgbClr val="0096D6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spcAft>
                <a:spcPts val="300"/>
              </a:spcAft>
            </a:pPr>
            <a:r>
              <a:rPr lang="en-US" sz="1400" dirty="0">
                <a:solidFill>
                  <a:srgbClr val="FFFFFF"/>
                </a:solidFill>
              </a:rPr>
              <a:t>Business analytics and intelligence for continuous improvement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52400" y="3050060"/>
            <a:ext cx="2404923" cy="1157279"/>
          </a:xfrm>
          <a:prstGeom prst="roundRect">
            <a:avLst/>
          </a:prstGeom>
          <a:solidFill>
            <a:srgbClr val="0096D6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spcAft>
                <a:spcPts val="300"/>
              </a:spcAft>
            </a:pPr>
            <a:r>
              <a:rPr lang="en-US" sz="1400" dirty="0">
                <a:solidFill>
                  <a:srgbClr val="FFFFFF"/>
                </a:solidFill>
              </a:rPr>
              <a:t>Queens College Balanced Scorecard and Executive Dashboard</a:t>
            </a:r>
          </a:p>
        </p:txBody>
      </p:sp>
    </p:spTree>
    <p:extLst>
      <p:ext uri="{BB962C8B-B14F-4D97-AF65-F5344CB8AC3E}">
        <p14:creationId xmlns:p14="http://schemas.microsoft.com/office/powerpoint/2010/main" val="3503418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Arial"/>
                <a:ea typeface="Arial"/>
                <a:cs typeface="Arial"/>
              </a:rPr>
              <a:t>Queens College Information and Intelligence Advisory Group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06369"/>
            <a:ext cx="4040188" cy="2455744"/>
          </a:xfrm>
        </p:spPr>
        <p:txBody>
          <a:bodyPr/>
          <a:lstStyle/>
          <a:p>
            <a:r>
              <a:rPr lang="en-US" dirty="0" smtClean="0">
                <a:solidFill>
                  <a:srgbClr val="CCFFCC"/>
                </a:solidFill>
                <a:ea typeface="Arial"/>
                <a:cs typeface="Arial"/>
              </a:rPr>
              <a:t>Purpose: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  <a:ea typeface="Arial"/>
                <a:cs typeface="Arial"/>
              </a:rPr>
              <a:t>To </a:t>
            </a:r>
            <a:r>
              <a:rPr lang="en-US" dirty="0">
                <a:solidFill>
                  <a:srgbClr val="CCFFCC"/>
                </a:solidFill>
                <a:ea typeface="Arial"/>
                <a:cs typeface="Arial"/>
              </a:rPr>
              <a:t>act as feedback / continuous loop on business analytics – developing the analytics roadmap for the </a:t>
            </a:r>
            <a:r>
              <a:rPr lang="en-US" dirty="0" smtClean="0">
                <a:solidFill>
                  <a:srgbClr val="CCFFCC"/>
                </a:solidFill>
                <a:ea typeface="Arial"/>
                <a:cs typeface="Arial"/>
              </a:rPr>
              <a:t>college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  <a:ea typeface="Arial"/>
                <a:cs typeface="Arial"/>
              </a:rPr>
              <a:t>Monthly basis</a:t>
            </a:r>
          </a:p>
          <a:p>
            <a:pPr lvl="1"/>
            <a:r>
              <a:rPr lang="en-US" dirty="0" smtClean="0">
                <a:solidFill>
                  <a:srgbClr val="CCFFCC"/>
                </a:solidFill>
                <a:ea typeface="Arial"/>
                <a:cs typeface="Arial"/>
              </a:rPr>
              <a:t>framework</a:t>
            </a:r>
            <a:endParaRPr lang="en-US" dirty="0">
              <a:solidFill>
                <a:srgbClr val="CCFFCC"/>
              </a:solidFill>
            </a:endParaRP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4936808"/>
          </a:xfrm>
        </p:spPr>
        <p:txBody>
          <a:bodyPr/>
          <a:lstStyle/>
          <a:p>
            <a:pPr lvl="0"/>
            <a:r>
              <a:rPr lang="en-US" sz="1800" dirty="0" err="1"/>
              <a:t>Alok</a:t>
            </a:r>
            <a:r>
              <a:rPr lang="en-US" sz="1800" dirty="0"/>
              <a:t> </a:t>
            </a:r>
            <a:r>
              <a:rPr lang="en-US" sz="1800" dirty="0" err="1"/>
              <a:t>Aiyar</a:t>
            </a:r>
            <a:endParaRPr lang="en-US" sz="1800" dirty="0"/>
          </a:p>
          <a:p>
            <a:pPr lvl="0"/>
            <a:r>
              <a:rPr lang="en-US" sz="1800" dirty="0"/>
              <a:t>Vincent  </a:t>
            </a:r>
            <a:r>
              <a:rPr lang="en-US" sz="1800" dirty="0" err="1"/>
              <a:t>Angrisani</a:t>
            </a:r>
            <a:endParaRPr lang="en-US" sz="1800" dirty="0"/>
          </a:p>
          <a:p>
            <a:pPr lvl="0"/>
            <a:r>
              <a:rPr lang="en-US" sz="1800" dirty="0"/>
              <a:t>Angel  </a:t>
            </a:r>
            <a:r>
              <a:rPr lang="en-US" sz="1800" dirty="0" err="1"/>
              <a:t>Arcelay</a:t>
            </a:r>
            <a:endParaRPr lang="en-US" sz="1800" dirty="0"/>
          </a:p>
          <a:p>
            <a:pPr lvl="0"/>
            <a:r>
              <a:rPr lang="en-US" sz="1800" dirty="0"/>
              <a:t>June  </a:t>
            </a:r>
            <a:r>
              <a:rPr lang="en-US" sz="1800" dirty="0" err="1"/>
              <a:t>Bobb</a:t>
            </a:r>
            <a:endParaRPr lang="en-US" sz="1800" dirty="0"/>
          </a:p>
          <a:p>
            <a:pPr lvl="0"/>
            <a:r>
              <a:rPr lang="en-US" sz="1800" dirty="0"/>
              <a:t>Richard  </a:t>
            </a:r>
            <a:r>
              <a:rPr lang="en-US" sz="1800" dirty="0" err="1"/>
              <a:t>Bodnar</a:t>
            </a:r>
            <a:endParaRPr lang="en-US" sz="1800" dirty="0"/>
          </a:p>
          <a:p>
            <a:pPr lvl="0"/>
            <a:r>
              <a:rPr lang="en-US" sz="1800" dirty="0"/>
              <a:t>Mathew  Casanova</a:t>
            </a:r>
          </a:p>
          <a:p>
            <a:pPr lvl="0"/>
            <a:r>
              <a:rPr lang="en-US" sz="1800" dirty="0"/>
              <a:t>Tony  </a:t>
            </a:r>
            <a:r>
              <a:rPr lang="en-US" sz="1800" dirty="0" err="1"/>
              <a:t>Genosa</a:t>
            </a:r>
            <a:endParaRPr lang="en-US" sz="1800" dirty="0"/>
          </a:p>
          <a:p>
            <a:pPr lvl="0"/>
            <a:r>
              <a:rPr lang="en-US" sz="1800" dirty="0"/>
              <a:t>Chelsea  </a:t>
            </a:r>
            <a:r>
              <a:rPr lang="en-US" sz="1800" dirty="0" err="1"/>
              <a:t>Lavington</a:t>
            </a:r>
            <a:endParaRPr lang="en-US" sz="1800" dirty="0"/>
          </a:p>
          <a:p>
            <a:pPr lvl="0"/>
            <a:r>
              <a:rPr lang="en-US" sz="1800" dirty="0"/>
              <a:t>Margaret  </a:t>
            </a:r>
            <a:r>
              <a:rPr lang="en-US" sz="1800" dirty="0" err="1"/>
              <a:t>Mcauliffe</a:t>
            </a:r>
            <a:endParaRPr lang="en-US" sz="1800" dirty="0"/>
          </a:p>
          <a:p>
            <a:pPr lvl="0"/>
            <a:r>
              <a:rPr lang="en-US" sz="1800" dirty="0"/>
              <a:t>Brian  Murphy</a:t>
            </a:r>
          </a:p>
          <a:p>
            <a:pPr lvl="0"/>
            <a:r>
              <a:rPr lang="en-US" sz="1800" dirty="0"/>
              <a:t>Ray  Rivera</a:t>
            </a:r>
          </a:p>
          <a:p>
            <a:pPr lvl="0"/>
            <a:r>
              <a:rPr lang="en-US" sz="1800" dirty="0"/>
              <a:t>Allison Ross</a:t>
            </a:r>
          </a:p>
          <a:p>
            <a:pPr lvl="0"/>
            <a:r>
              <a:rPr lang="en-US" sz="1800" dirty="0"/>
              <a:t>Dean Savage</a:t>
            </a:r>
          </a:p>
          <a:p>
            <a:pPr lvl="0"/>
            <a:r>
              <a:rPr lang="en-US" sz="1800" dirty="0"/>
              <a:t>Rena D  Smith-</a:t>
            </a:r>
            <a:r>
              <a:rPr lang="en-US" sz="1800" dirty="0" err="1"/>
              <a:t>Kiawu</a:t>
            </a:r>
            <a:endParaRPr lang="en-US" sz="1800" dirty="0"/>
          </a:p>
          <a:p>
            <a:pPr lvl="0"/>
            <a:r>
              <a:rPr lang="en-US" sz="1800" dirty="0"/>
              <a:t>Denise Wells</a:t>
            </a:r>
          </a:p>
        </p:txBody>
      </p:sp>
    </p:spTree>
    <p:extLst>
      <p:ext uri="{BB962C8B-B14F-4D97-AF65-F5344CB8AC3E}">
        <p14:creationId xmlns:p14="http://schemas.microsoft.com/office/powerpoint/2010/main" val="3743574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sco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2621</TotalTime>
  <Words>746</Words>
  <Application>Microsoft Macintosh PowerPoint</Application>
  <PresentationFormat>On-screen Show (4:3)</PresentationFormat>
  <Paragraphs>87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Queens college –It  Vision Strategy, and Execution Plan 2011-2013</vt:lpstr>
      <vt:lpstr>Summary of VSE</vt:lpstr>
      <vt:lpstr>Building out Queens College Information Technology VSE</vt:lpstr>
      <vt:lpstr>Knowledge anywhere anytime globally</vt:lpstr>
      <vt:lpstr> Next generation global learning environment </vt:lpstr>
      <vt:lpstr>  Continuous improvement and oversight via data driven decision making </vt:lpstr>
      <vt:lpstr>Queens College Information and Intelligence Advisory Group</vt:lpstr>
    </vt:vector>
  </TitlesOfParts>
  <Company>Duarte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Before You Use This Template,  Please Read</dc:title>
  <dc:creator>Robin</dc:creator>
  <dc:description>www.duarte.com</dc:description>
  <cp:lastModifiedBy>Naveed Husain</cp:lastModifiedBy>
  <cp:revision>217</cp:revision>
  <dcterms:created xsi:type="dcterms:W3CDTF">2010-09-14T13:49:35Z</dcterms:created>
  <dcterms:modified xsi:type="dcterms:W3CDTF">2011-07-03T05:00:05Z</dcterms:modified>
</cp:coreProperties>
</file>