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56" r:id="rId3"/>
    <p:sldId id="257" r:id="rId4"/>
    <p:sldId id="258" r:id="rId5"/>
    <p:sldId id="260" r:id="rId6"/>
    <p:sldId id="259" r:id="rId7"/>
    <p:sldId id="272" r:id="rId8"/>
    <p:sldId id="261" r:id="rId9"/>
    <p:sldId id="262" r:id="rId10"/>
    <p:sldId id="263" r:id="rId11"/>
    <p:sldId id="264" r:id="rId12"/>
    <p:sldId id="271" r:id="rId13"/>
    <p:sldId id="268" r:id="rId14"/>
    <p:sldId id="269" r:id="rId15"/>
    <p:sldId id="270" r:id="rId16"/>
    <p:sldId id="266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6E728-C6D1-48CE-9130-944FDDEED4B9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E2497-CDFD-4F4A-BCE8-97CD7A639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how this paper came to be i.e. my experience as an ESL teacher, noticed “traumatic learning,” and looked for alternatives.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2497-CDFD-4F4A-BCE8-97CD7A6396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CCA0-C7FA-4935-9B00-CE5E3AA799A4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Transformative Learning in a Graduate Level Classroom:  A Third Party Empirical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Presented by</a:t>
            </a:r>
          </a:p>
          <a:p>
            <a:pPr algn="ctr">
              <a:buNone/>
            </a:pPr>
            <a:r>
              <a:rPr lang="en-US" dirty="0" smtClean="0"/>
              <a:t>Nick </a:t>
            </a:r>
            <a:r>
              <a:rPr lang="en-US" dirty="0" err="1" smtClean="0"/>
              <a:t>Gwozdziewycz</a:t>
            </a:r>
            <a:r>
              <a:rPr lang="en-US" dirty="0" smtClean="0"/>
              <a:t>, M.A.</a:t>
            </a:r>
          </a:p>
          <a:p>
            <a:pPr algn="ctr">
              <a:buNone/>
            </a:pPr>
            <a:r>
              <a:rPr lang="en-US" dirty="0"/>
              <a:t>w</a:t>
            </a:r>
            <a:r>
              <a:rPr lang="en-US" dirty="0" smtClean="0"/>
              <a:t>ith a video from</a:t>
            </a:r>
          </a:p>
          <a:p>
            <a:pPr algn="ctr">
              <a:buNone/>
            </a:pPr>
            <a:r>
              <a:rPr lang="en-US" dirty="0" smtClean="0"/>
              <a:t>Daniel </a:t>
            </a:r>
            <a:r>
              <a:rPr lang="en-US" dirty="0" err="1" smtClean="0"/>
              <a:t>Janik</a:t>
            </a:r>
            <a:r>
              <a:rPr lang="en-US" dirty="0" smtClean="0"/>
              <a:t>, M.D., </a:t>
            </a:r>
            <a:r>
              <a:rPr lang="en-US" dirty="0" err="1" smtClean="0"/>
              <a:t>Ph.D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*10 to 15 Minute Presentation*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of a Transformative Graduate Level Classroom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During typical classes the professor lectured about the Biological Bases of Behavior (expert authority role)</a:t>
            </a:r>
          </a:p>
          <a:p>
            <a:pPr lvl="1"/>
            <a:r>
              <a:rPr lang="en-US" dirty="0" smtClean="0"/>
              <a:t>Students seemed comfortable but not entirely engaged</a:t>
            </a:r>
          </a:p>
          <a:p>
            <a:r>
              <a:rPr lang="en-US" dirty="0" smtClean="0"/>
              <a:t>3 of 15 classes were devoted to the students teaching themselves in small groups (3 to 5 students)</a:t>
            </a:r>
          </a:p>
          <a:p>
            <a:pPr lvl="1"/>
            <a:r>
              <a:rPr lang="en-US" dirty="0" smtClean="0"/>
              <a:t>Students read literature of their choosing and taught each other in small groups</a:t>
            </a:r>
          </a:p>
          <a:p>
            <a:pPr lvl="1"/>
            <a:r>
              <a:rPr lang="en-US" dirty="0" smtClean="0"/>
              <a:t>Cooperation was observed in the small groups </a:t>
            </a:r>
          </a:p>
          <a:p>
            <a:pPr lvl="1"/>
            <a:r>
              <a:rPr lang="en-US" dirty="0" smtClean="0"/>
              <a:t>Students seemed engaged and interested</a:t>
            </a:r>
          </a:p>
          <a:p>
            <a:pPr lvl="1"/>
            <a:r>
              <a:rPr lang="en-US" dirty="0" smtClean="0"/>
              <a:t>During the final hour of class the students reconvened and the instructor facilitated discussion (again an authority) </a:t>
            </a:r>
          </a:p>
          <a:p>
            <a:pPr lvl="2"/>
            <a:r>
              <a:rPr lang="en-US" dirty="0" smtClean="0"/>
              <a:t>The discussion pertained to what was discussed in the small groups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of a Transformative Graduate Level Classroom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Final Day of Class Students Reported…</a:t>
            </a:r>
          </a:p>
          <a:p>
            <a:pPr lvl="1"/>
            <a:r>
              <a:rPr lang="en-US" dirty="0" smtClean="0"/>
              <a:t>They initially did not like the approach but came to enjoy it</a:t>
            </a:r>
          </a:p>
          <a:p>
            <a:pPr lvl="1"/>
            <a:r>
              <a:rPr lang="en-US" dirty="0" smtClean="0"/>
              <a:t>Was fun and encouraged </a:t>
            </a:r>
            <a:r>
              <a:rPr lang="en-US" i="1" dirty="0" smtClean="0"/>
              <a:t>critical </a:t>
            </a:r>
            <a:r>
              <a:rPr lang="en-US" dirty="0" smtClean="0"/>
              <a:t>reading, writing, listening, and thinking 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E.g. </a:t>
            </a:r>
            <a:r>
              <a:rPr lang="en-US" sz="2400" i="1" dirty="0" smtClean="0"/>
              <a:t>Critical Thinking </a:t>
            </a:r>
            <a:r>
              <a:rPr lang="en-US" sz="2400" dirty="0" smtClean="0"/>
              <a:t>- the mental process of actively and skillfully conceptualizing, applying, analyzing, synthesizing, and evaluating information to reach an answer or conclusion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of a Transformative Graduate Level Classroom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Professor and Teacher’s Assistant noted…</a:t>
            </a:r>
          </a:p>
          <a:p>
            <a:pPr lvl="1"/>
            <a:r>
              <a:rPr lang="en-US" dirty="0" smtClean="0"/>
              <a:t>Students seemed to enjoy the class, were interested in the material, and read on their own not because they had to but because they wanted to</a:t>
            </a:r>
          </a:p>
          <a:p>
            <a:pPr lvl="2"/>
            <a:r>
              <a:rPr lang="en-US" dirty="0" smtClean="0"/>
              <a:t>Surprised by how much unprompted “work” they did</a:t>
            </a:r>
          </a:p>
          <a:p>
            <a:pPr lvl="1"/>
            <a:r>
              <a:rPr lang="en-US" dirty="0" smtClean="0"/>
              <a:t>No classroom management problems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of a Transformative Graduate Level Classroom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Not congruent with standardized tests nor the memorization of bulk data</a:t>
            </a:r>
          </a:p>
          <a:p>
            <a:pPr lvl="1"/>
            <a:r>
              <a:rPr lang="en-US" dirty="0" smtClean="0"/>
              <a:t>Students and administration were initially skeptical of transformative learning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imited outcome data on transformative approaches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This presenter is not demonstrating a transformative learning classroom nor is the audience experiencing it***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of a Transformative Graduate Level Classroom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Transformative learning is hypothesized to promote higher level thought and enable students to apply what they learned to real world situations better than traditional classroom learning</a:t>
            </a:r>
          </a:p>
          <a:p>
            <a:pPr lvl="1"/>
            <a:r>
              <a:rPr lang="en-US" dirty="0" smtClean="0"/>
              <a:t>Our students seemed to like this approach and read because they were interested in the subject matter not because the teacher required it </a:t>
            </a:r>
          </a:p>
          <a:p>
            <a:pPr lvl="2"/>
            <a:r>
              <a:rPr lang="en-US" dirty="0" smtClean="0"/>
              <a:t>Did it promote a higher level of understanding/learning?  The jury is still out.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en-US" dirty="0" smtClean="0"/>
              <a:t>? Questions / Discussion 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40000" lnSpcReduction="20000"/>
          </a:bodyPr>
          <a:lstStyle/>
          <a:p>
            <a:endParaRPr lang="en-US" sz="3600" dirty="0"/>
          </a:p>
          <a:p>
            <a:r>
              <a:rPr lang="en-US" sz="3600" dirty="0"/>
              <a:t>Cameron, B. &amp; Meyer, B. (2006).  </a:t>
            </a:r>
            <a:r>
              <a:rPr lang="en-US" sz="3600" i="1" dirty="0"/>
              <a:t>Self Design: Nurturing Genius through Natural Learning.</a:t>
            </a:r>
            <a:r>
              <a:rPr lang="en-US" sz="3600" dirty="0"/>
              <a:t>  </a:t>
            </a:r>
            <a:r>
              <a:rPr lang="en-US" sz="3600" dirty="0" smtClean="0"/>
              <a:t>Boulder</a:t>
            </a:r>
            <a:r>
              <a:rPr lang="en-US" sz="3600" dirty="0"/>
              <a:t>, </a:t>
            </a:r>
            <a:r>
              <a:rPr lang="en-US" sz="3600" dirty="0" smtClean="0"/>
              <a:t>	</a:t>
            </a:r>
            <a:r>
              <a:rPr lang="en-US" sz="3600" dirty="0" err="1" smtClean="0"/>
              <a:t>Colorido</a:t>
            </a:r>
            <a:r>
              <a:rPr lang="en-US" sz="3600" dirty="0" smtClean="0"/>
              <a:t>, USA:  </a:t>
            </a:r>
            <a:r>
              <a:rPr lang="en-US" sz="3600" dirty="0"/>
              <a:t>Sentient Publications, LLC.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Cranton</a:t>
            </a:r>
            <a:r>
              <a:rPr lang="en-US" sz="3600" dirty="0"/>
              <a:t>, P. (1994).  </a:t>
            </a:r>
            <a:r>
              <a:rPr lang="en-US" sz="3600" i="1" dirty="0"/>
              <a:t>Understanding and Promoting Transformative Learning: A Guide for </a:t>
            </a:r>
            <a:r>
              <a:rPr lang="en-US" sz="3600" i="1" dirty="0" smtClean="0"/>
              <a:t>Educators </a:t>
            </a:r>
            <a:r>
              <a:rPr lang="en-US" sz="3600" i="1" dirty="0"/>
              <a:t>of </a:t>
            </a:r>
            <a:r>
              <a:rPr lang="en-US" sz="3600" i="1" dirty="0" smtClean="0"/>
              <a:t>	Adults</a:t>
            </a:r>
            <a:r>
              <a:rPr lang="en-US" sz="3600" i="1" dirty="0"/>
              <a:t>.  </a:t>
            </a:r>
            <a:r>
              <a:rPr lang="en-US" sz="3600" dirty="0"/>
              <a:t>San Francisco, </a:t>
            </a:r>
            <a:r>
              <a:rPr lang="en-US" sz="3600" dirty="0" smtClean="0"/>
              <a:t>California, USA: </a:t>
            </a:r>
            <a:r>
              <a:rPr lang="en-US" sz="3600" dirty="0" err="1"/>
              <a:t>Jossey</a:t>
            </a:r>
            <a:r>
              <a:rPr lang="en-US" sz="3600" dirty="0"/>
              <a:t>-Bass.</a:t>
            </a:r>
          </a:p>
          <a:p>
            <a:endParaRPr lang="en-US" sz="3600" dirty="0" smtClean="0"/>
          </a:p>
          <a:p>
            <a:r>
              <a:rPr lang="en-US" sz="3600" dirty="0" smtClean="0"/>
              <a:t>Covey</a:t>
            </a:r>
            <a:r>
              <a:rPr lang="en-US" sz="3600" dirty="0"/>
              <a:t>, S. R. (2004).  </a:t>
            </a:r>
            <a:r>
              <a:rPr lang="en-US" sz="3600" i="1" dirty="0"/>
              <a:t>The 7 Habits of Highly Effective People.  </a:t>
            </a:r>
            <a:r>
              <a:rPr lang="en-US" sz="3600" dirty="0"/>
              <a:t>New York, </a:t>
            </a:r>
            <a:r>
              <a:rPr lang="en-US" sz="3600" dirty="0" smtClean="0"/>
              <a:t>New York, USA: </a:t>
            </a:r>
            <a:r>
              <a:rPr lang="en-US" sz="3600" dirty="0"/>
              <a:t>Free </a:t>
            </a:r>
            <a:r>
              <a:rPr lang="en-US" sz="3600" dirty="0" smtClean="0"/>
              <a:t>Press</a:t>
            </a:r>
            <a:r>
              <a:rPr lang="en-US" sz="3600" dirty="0"/>
              <a:t>.</a:t>
            </a:r>
          </a:p>
          <a:p>
            <a:endParaRPr lang="en-US" sz="3600" dirty="0" smtClean="0"/>
          </a:p>
          <a:p>
            <a:r>
              <a:rPr lang="en-US" sz="3600" dirty="0" smtClean="0"/>
              <a:t>Gallo</a:t>
            </a:r>
            <a:r>
              <a:rPr lang="en-US" sz="3600" dirty="0"/>
              <a:t>, M. L. (2001).  Immigrant workers’ journeys through a new culture:  Exploring the </a:t>
            </a:r>
            <a:r>
              <a:rPr lang="en-US" sz="3600" dirty="0" smtClean="0"/>
              <a:t>transformative 	learning</a:t>
            </a:r>
            <a:r>
              <a:rPr lang="en-US" sz="3600" dirty="0"/>
              <a:t>.  </a:t>
            </a:r>
            <a:r>
              <a:rPr lang="en-US" sz="3600" i="1" dirty="0"/>
              <a:t>Studies in the Education of Adults.</a:t>
            </a:r>
            <a:r>
              <a:rPr lang="en-US" sz="3600" dirty="0"/>
              <a:t> 33(2</a:t>
            </a:r>
            <a:r>
              <a:rPr lang="en-US" sz="3600" dirty="0" smtClean="0"/>
              <a:t>)</a:t>
            </a:r>
          </a:p>
          <a:p>
            <a:endParaRPr lang="en-US" sz="3600" dirty="0"/>
          </a:p>
          <a:p>
            <a:r>
              <a:rPr lang="en-US" sz="3600" dirty="0" smtClean="0"/>
              <a:t>Gardner, J. F.  (1978).  </a:t>
            </a:r>
            <a:r>
              <a:rPr lang="en-US" sz="3600" i="1" dirty="0" smtClean="0"/>
              <a:t>The Experience of Knowledge. </a:t>
            </a:r>
            <a:r>
              <a:rPr lang="en-US" sz="3600" dirty="0" smtClean="0"/>
              <a:t> New 	York, New York, USA: The </a:t>
            </a:r>
            <a:r>
              <a:rPr lang="en-US" sz="3600" dirty="0" err="1" smtClean="0"/>
              <a:t>Myrin</a:t>
            </a:r>
            <a:r>
              <a:rPr lang="en-US" sz="3600" dirty="0" smtClean="0"/>
              <a:t> Institute, Inc. for Adult Education.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err="1" smtClean="0"/>
              <a:t>Herber</a:t>
            </a:r>
            <a:r>
              <a:rPr lang="en-US" sz="3600" dirty="0"/>
              <a:t>, M. S. (1998).  Perspective Transformation in </a:t>
            </a:r>
            <a:r>
              <a:rPr lang="en-US" sz="3600" dirty="0" err="1"/>
              <a:t>Preservice</a:t>
            </a:r>
            <a:r>
              <a:rPr lang="en-US" sz="3600" dirty="0"/>
              <a:t> Teachers.  Unpublished doctoral  </a:t>
            </a:r>
            <a:r>
              <a:rPr lang="en-US" sz="3600" dirty="0" smtClean="0"/>
              <a:t>	dissertation</a:t>
            </a:r>
            <a:r>
              <a:rPr lang="en-US" sz="3600" dirty="0"/>
              <a:t>.  Memphis, </a:t>
            </a:r>
            <a:r>
              <a:rPr lang="en-US" sz="3600" dirty="0" smtClean="0"/>
              <a:t>Tennessee, USA:  </a:t>
            </a:r>
            <a:r>
              <a:rPr lang="en-US" sz="3600" dirty="0"/>
              <a:t>University of Memphis.  </a:t>
            </a:r>
          </a:p>
          <a:p>
            <a:endParaRPr lang="en-US" sz="3600" dirty="0" smtClean="0"/>
          </a:p>
          <a:p>
            <a:r>
              <a:rPr lang="en-US" sz="3600" dirty="0" smtClean="0"/>
              <a:t>Huang</a:t>
            </a:r>
            <a:r>
              <a:rPr lang="en-US" sz="3600" dirty="0"/>
              <a:t>, J., and Brown, K. (2009).  Cultural factors affecting Chinese ESL students’ academic </a:t>
            </a:r>
            <a:r>
              <a:rPr lang="en-US" sz="3600" dirty="0" smtClean="0"/>
              <a:t>learning</a:t>
            </a:r>
            <a:r>
              <a:rPr lang="en-US" sz="3600" dirty="0"/>
              <a:t>.  </a:t>
            </a:r>
            <a:r>
              <a:rPr lang="en-US" sz="3600" dirty="0" smtClean="0"/>
              <a:t>	</a:t>
            </a:r>
            <a:r>
              <a:rPr lang="en-US" sz="3600" i="1" dirty="0" smtClean="0"/>
              <a:t>Education</a:t>
            </a:r>
            <a:r>
              <a:rPr lang="en-US" sz="3600" i="1" dirty="0"/>
              <a:t>. </a:t>
            </a:r>
            <a:r>
              <a:rPr lang="en-US" sz="3600" dirty="0"/>
              <a:t>129(4), 643-653.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Janik</a:t>
            </a:r>
            <a:r>
              <a:rPr lang="en-US" sz="3600" dirty="0"/>
              <a:t>, D. (2004).  </a:t>
            </a:r>
            <a:r>
              <a:rPr lang="en-US" sz="3600" i="1" dirty="0"/>
              <a:t>A Neurobiological Theory and Method of Language Acquisition.</a:t>
            </a:r>
            <a:r>
              <a:rPr lang="en-US" sz="3600" dirty="0"/>
              <a:t>  </a:t>
            </a:r>
            <a:r>
              <a:rPr lang="en-US" sz="3600" dirty="0" smtClean="0"/>
              <a:t>Munich, Germany:  	</a:t>
            </a:r>
            <a:r>
              <a:rPr lang="en-US" sz="3600" dirty="0" err="1" smtClean="0"/>
              <a:t>Lincom</a:t>
            </a:r>
            <a:r>
              <a:rPr lang="en-US" sz="3600" dirty="0" smtClean="0"/>
              <a:t> </a:t>
            </a:r>
            <a:r>
              <a:rPr lang="en-US" sz="3600" dirty="0" err="1"/>
              <a:t>Europa</a:t>
            </a:r>
            <a:r>
              <a:rPr lang="en-US" sz="3600" dirty="0"/>
              <a:t>.  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Janik</a:t>
            </a:r>
            <a:r>
              <a:rPr lang="en-US" sz="3600" dirty="0"/>
              <a:t>, D.S. (2005).  </a:t>
            </a:r>
            <a:r>
              <a:rPr lang="en-US" sz="3600" i="1" dirty="0"/>
              <a:t>Unlock the Genius Within.</a:t>
            </a:r>
            <a:r>
              <a:rPr lang="en-US" sz="3600" dirty="0"/>
              <a:t>  Lanham, </a:t>
            </a:r>
            <a:r>
              <a:rPr lang="en-US" sz="3600" dirty="0" smtClean="0"/>
              <a:t>Maryland, USA: </a:t>
            </a:r>
            <a:r>
              <a:rPr lang="en-US" sz="3600" dirty="0" err="1"/>
              <a:t>Rowman</a:t>
            </a:r>
            <a:r>
              <a:rPr lang="en-US" sz="3600" dirty="0"/>
              <a:t> and Littlefield     </a:t>
            </a:r>
            <a:r>
              <a:rPr lang="en-US" sz="3600" dirty="0" smtClean="0"/>
              <a:t>	Education</a:t>
            </a:r>
            <a:r>
              <a:rPr lang="en-US" sz="3600" dirty="0"/>
              <a:t>.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 smtClean="0"/>
              <a:t>King, K. P. (2000).  The adult ESL experience:  Facilitating perspective transformation in the classroom.  	</a:t>
            </a:r>
            <a:r>
              <a:rPr lang="en-US" sz="5600" i="1" dirty="0" smtClean="0"/>
              <a:t>Adult Basic Education, </a:t>
            </a:r>
            <a:r>
              <a:rPr lang="en-US" sz="5600" dirty="0" smtClean="0"/>
              <a:t>10(2).</a:t>
            </a:r>
          </a:p>
          <a:p>
            <a:endParaRPr lang="en-US" sz="5600" dirty="0" smtClean="0"/>
          </a:p>
          <a:p>
            <a:r>
              <a:rPr lang="en-US" sz="5600" dirty="0" err="1" smtClean="0"/>
              <a:t>Mezirow</a:t>
            </a:r>
            <a:r>
              <a:rPr lang="en-US" sz="5600" dirty="0" smtClean="0"/>
              <a:t>, J. (1996).  Toward a learning theory of adult literacy. </a:t>
            </a:r>
            <a:r>
              <a:rPr lang="en-US" sz="5600" i="1" dirty="0" smtClean="0"/>
              <a:t>Adult Basic Education, </a:t>
            </a:r>
            <a:r>
              <a:rPr lang="en-US" sz="5600" dirty="0" smtClean="0"/>
              <a:t>6(3), 115-126.</a:t>
            </a:r>
          </a:p>
          <a:p>
            <a:endParaRPr lang="en-US" sz="5600" dirty="0" smtClean="0"/>
          </a:p>
          <a:p>
            <a:r>
              <a:rPr lang="en-US" sz="5600" dirty="0" err="1" smtClean="0"/>
              <a:t>Mezirow</a:t>
            </a:r>
            <a:r>
              <a:rPr lang="en-US" sz="5600" dirty="0" smtClean="0"/>
              <a:t>, J. (1978).  Perspective Transformation.  </a:t>
            </a:r>
            <a:r>
              <a:rPr lang="en-US" sz="5600" i="1" dirty="0" smtClean="0"/>
              <a:t>Adult Education,</a:t>
            </a:r>
            <a:r>
              <a:rPr lang="en-US" sz="5600" dirty="0" smtClean="0"/>
              <a:t> 28, 100-110.</a:t>
            </a:r>
          </a:p>
          <a:p>
            <a:endParaRPr lang="en-US" sz="5600" dirty="0" smtClean="0"/>
          </a:p>
          <a:p>
            <a:r>
              <a:rPr lang="en-US" sz="5600" dirty="0" err="1" smtClean="0"/>
              <a:t>Mezirow</a:t>
            </a:r>
            <a:r>
              <a:rPr lang="en-US" sz="5600" dirty="0" smtClean="0"/>
              <a:t>, J., and Associates (2000).  </a:t>
            </a:r>
            <a:r>
              <a:rPr lang="en-US" sz="5600" i="1" dirty="0" smtClean="0"/>
              <a:t>Learning as Transformation: Critical Perspectives on a Theory in 	Progress.</a:t>
            </a:r>
            <a:r>
              <a:rPr lang="en-US" sz="5600" dirty="0" smtClean="0"/>
              <a:t> San Francisco, USA: </a:t>
            </a:r>
            <a:r>
              <a:rPr lang="en-US" sz="5600" dirty="0" err="1" smtClean="0"/>
              <a:t>Jossey</a:t>
            </a:r>
            <a:r>
              <a:rPr lang="en-US" sz="5600" dirty="0" smtClean="0"/>
              <a:t>-Bass.</a:t>
            </a:r>
          </a:p>
          <a:p>
            <a:endParaRPr lang="en-US" sz="5600" dirty="0" smtClean="0"/>
          </a:p>
          <a:p>
            <a:r>
              <a:rPr lang="en-US" sz="5600" dirty="0" smtClean="0"/>
              <a:t>Montessori, M. (1996).  </a:t>
            </a:r>
            <a:r>
              <a:rPr lang="en-US" sz="5600" i="1" dirty="0" smtClean="0"/>
              <a:t>The Secret of Childhood. </a:t>
            </a:r>
            <a:r>
              <a:rPr lang="en-US" sz="5600" dirty="0" smtClean="0"/>
              <a:t>New York, USA: </a:t>
            </a:r>
            <a:r>
              <a:rPr lang="en-US" sz="5600" dirty="0" err="1" smtClean="0"/>
              <a:t>Ballantine</a:t>
            </a:r>
            <a:r>
              <a:rPr lang="en-US" sz="5600" dirty="0" smtClean="0"/>
              <a:t>.</a:t>
            </a:r>
          </a:p>
          <a:p>
            <a:endParaRPr lang="en-US" sz="5600" dirty="0" smtClean="0"/>
          </a:p>
          <a:p>
            <a:r>
              <a:rPr lang="en-US" sz="5600" dirty="0" smtClean="0"/>
              <a:t>National Research Counsel (2000).  </a:t>
            </a:r>
            <a:r>
              <a:rPr lang="en-US" sz="5600" i="1" dirty="0" smtClean="0"/>
              <a:t>How People Learn:  Brain, Mind, Experience, and School. </a:t>
            </a:r>
            <a:r>
              <a:rPr lang="en-US" sz="5600" dirty="0" smtClean="0"/>
              <a:t>Washington, 	D.C., USA :  National Academy Press. 	</a:t>
            </a:r>
          </a:p>
          <a:p>
            <a:endParaRPr lang="en-US" sz="5600" dirty="0" smtClean="0"/>
          </a:p>
          <a:p>
            <a:r>
              <a:rPr lang="en-US" sz="5600" dirty="0" smtClean="0"/>
              <a:t>Oliver, Z. (2010).  </a:t>
            </a:r>
            <a:r>
              <a:rPr lang="en-US" sz="5600" i="1" dirty="0" smtClean="0"/>
              <a:t>Falling but Fulfilled:  Reflections on Multiple Intelligences.</a:t>
            </a:r>
            <a:r>
              <a:rPr lang="en-US" sz="5600" dirty="0" smtClean="0"/>
              <a:t>  Honolulu, Hawaii, USA:  Savant 	Books and Publications.</a:t>
            </a:r>
          </a:p>
          <a:p>
            <a:endParaRPr lang="en-US" sz="5600" dirty="0" smtClean="0"/>
          </a:p>
          <a:p>
            <a:r>
              <a:rPr lang="en-US" sz="5600" dirty="0" smtClean="0"/>
              <a:t>Snow, C. P. (1998).  </a:t>
            </a:r>
            <a:r>
              <a:rPr lang="en-US" sz="5600" i="1" dirty="0" smtClean="0"/>
              <a:t>The Two Cultures.  University Press, Cambridge, United Kingdom.  </a:t>
            </a:r>
            <a:endParaRPr lang="en-US" sz="5600" dirty="0" smtClean="0"/>
          </a:p>
          <a:p>
            <a:endParaRPr lang="en-US" sz="5600" dirty="0" smtClean="0"/>
          </a:p>
          <a:p>
            <a:r>
              <a:rPr lang="en-US" sz="5600" dirty="0" smtClean="0"/>
              <a:t>Taylor, E. W. (2007). An update of transformative learning theory:  A critical review of the empirical research (1999-2005).  </a:t>
            </a:r>
            <a:r>
              <a:rPr lang="en-US" sz="5600" i="1" dirty="0" smtClean="0"/>
              <a:t>International Journal of Lifelong Education,</a:t>
            </a:r>
            <a:r>
              <a:rPr lang="en-US" sz="5600" dirty="0" smtClean="0"/>
              <a:t> 26(2), 173-191.</a:t>
            </a:r>
          </a:p>
          <a:p>
            <a:endParaRPr lang="en-US" sz="5600" dirty="0" smtClean="0"/>
          </a:p>
          <a:p>
            <a:r>
              <a:rPr lang="en-US" sz="5600" dirty="0" smtClean="0"/>
              <a:t>Taylor, E. W. (2008).  Transformative learning theory.  </a:t>
            </a:r>
            <a:r>
              <a:rPr lang="en-US" sz="5600" i="1" dirty="0" smtClean="0"/>
              <a:t>New Directions for Adult and Continuing Education,</a:t>
            </a:r>
            <a:r>
              <a:rPr lang="en-US" sz="5600" dirty="0" smtClean="0"/>
              <a:t> 119, 5-15.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447799"/>
          </a:xfrm>
        </p:spPr>
        <p:txBody>
          <a:bodyPr/>
          <a:lstStyle/>
          <a:p>
            <a:r>
              <a:rPr lang="en-US" dirty="0" smtClean="0"/>
              <a:t>What is Transformative Learning?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INSERT VIDEO HERE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Consider a Traditional Classroom…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is the expert and authority</a:t>
            </a:r>
          </a:p>
          <a:p>
            <a:pPr lvl="1"/>
            <a:r>
              <a:rPr lang="en-US" dirty="0" smtClean="0"/>
              <a:t>Teacher assigns books to read, homework to complete, and then tests what students learned</a:t>
            </a:r>
          </a:p>
          <a:p>
            <a:r>
              <a:rPr lang="en-US" dirty="0" smtClean="0"/>
              <a:t>Students are expected to be obedient and not question the authority of the teacher and administration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be quiet, salute the flag, and line up for lunch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a Traditional Classroom the only </a:t>
            </a:r>
            <a:r>
              <a:rPr lang="en-US" dirty="0"/>
              <a:t>w</a:t>
            </a:r>
            <a:r>
              <a:rPr lang="en-US" dirty="0" smtClean="0"/>
              <a:t>ay for Our Students to Learn or 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According to the US National Research Counsel (2000)</a:t>
            </a:r>
          </a:p>
          <a:p>
            <a:pPr lvl="1"/>
            <a:r>
              <a:rPr lang="en-US" dirty="0" smtClean="0"/>
              <a:t>“At different points in history, scholars have worried that </a:t>
            </a:r>
            <a:r>
              <a:rPr lang="en-US" i="1" dirty="0" smtClean="0"/>
              <a:t>formal education environments </a:t>
            </a:r>
            <a:r>
              <a:rPr lang="en-US" dirty="0" smtClean="0"/>
              <a:t>have been better at selecting talent than developing it.”</a:t>
            </a:r>
          </a:p>
          <a:p>
            <a:pPr lvl="1"/>
            <a:r>
              <a:rPr lang="en-US" dirty="0" smtClean="0"/>
              <a:t>NRC goes on to state, “Deep understanding of subject matter transforms factual information into usable knowledge.”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what Education is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“Talk to schoolmasters, and they say that our intense specialization, like nothing else on  earth, is dictated by the Oxford and Cambridge scholarship examinations.” - </a:t>
            </a:r>
            <a:r>
              <a:rPr lang="en-US" dirty="0" err="1" smtClean="0"/>
              <a:t>C.P.</a:t>
            </a:r>
            <a:r>
              <a:rPr lang="en-US" dirty="0" smtClean="0"/>
              <a:t> Snow (British Scholar, educator, and author)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Goethe said, “Every object rightly seen unlocks a new faculty of the soul,” yet for many people education has unlocked very little. -J. F. Gardner (American educator)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“I don’t pretend that any country has its education perfect.” -</a:t>
            </a:r>
            <a:r>
              <a:rPr lang="en-US" dirty="0" err="1" smtClean="0"/>
              <a:t>C.P.</a:t>
            </a:r>
            <a:r>
              <a:rPr lang="en-US" dirty="0" smtClean="0"/>
              <a:t> Snow (British scholar, educator, and author)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Observations of a Transformative Graduate Level Classroom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Graduate Level “Biological Bases of Behavior”</a:t>
            </a:r>
          </a:p>
          <a:p>
            <a:r>
              <a:rPr lang="en-US" dirty="0" smtClean="0"/>
              <a:t>15 classes – 3 direct hours per week</a:t>
            </a:r>
          </a:p>
          <a:p>
            <a:r>
              <a:rPr lang="en-US" dirty="0" smtClean="0"/>
              <a:t>The class was not scaled on a “bell curve”</a:t>
            </a:r>
          </a:p>
          <a:p>
            <a:r>
              <a:rPr lang="en-US" dirty="0" smtClean="0"/>
              <a:t>Cooperative Venture: Students could help each other as much as they </a:t>
            </a:r>
            <a:r>
              <a:rPr lang="en-US" dirty="0" smtClean="0"/>
              <a:t>liked </a:t>
            </a:r>
            <a:r>
              <a:rPr lang="en-US" dirty="0" smtClean="0"/>
              <a:t>as long as they did not plagiarize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Observations of a Transformative Graduate Level Classroom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Teacher was not an absolute authority </a:t>
            </a:r>
          </a:p>
          <a:p>
            <a:pPr lvl="1"/>
            <a:r>
              <a:rPr lang="en-US" dirty="0" smtClean="0"/>
              <a:t>Teacher played the role of a colleague</a:t>
            </a:r>
          </a:p>
          <a:p>
            <a:pPr lvl="1"/>
            <a:r>
              <a:rPr lang="en-US" dirty="0" smtClean="0"/>
              <a:t>At first the students were uncomfortable with this</a:t>
            </a:r>
          </a:p>
          <a:p>
            <a:pPr lvl="2"/>
            <a:r>
              <a:rPr lang="en-US" dirty="0" smtClean="0"/>
              <a:t>Frankly, they resisted and questioned the competency of the professor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</a:t>
            </a:r>
            <a:r>
              <a:rPr lang="en-US" dirty="0" smtClean="0"/>
              <a:t>niversity’s administration was also very skeptical </a:t>
            </a:r>
          </a:p>
          <a:p>
            <a:pPr lvl="2"/>
            <a:r>
              <a:rPr lang="en-US" dirty="0" smtClean="0"/>
              <a:t>Perhaps they feared the absence of traditional norms i.e. the teacher is the expert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Observations of a Transformative Graduate Level Classroom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students determined their course content</a:t>
            </a:r>
          </a:p>
          <a:p>
            <a:pPr lvl="1"/>
            <a:r>
              <a:rPr lang="en-US" dirty="0" smtClean="0"/>
              <a:t>They picked topics the professor would have but chose a few he would not have – this occurred </a:t>
            </a:r>
            <a:r>
              <a:rPr lang="en-US" i="1" dirty="0" smtClean="0"/>
              <a:t>without</a:t>
            </a:r>
            <a:r>
              <a:rPr lang="en-US" dirty="0" smtClean="0"/>
              <a:t> cuing the students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Interestingly, the students picked almost the same course content as the teacher would have</a:t>
            </a:r>
          </a:p>
          <a:p>
            <a:r>
              <a:rPr lang="en-US" dirty="0" smtClean="0"/>
              <a:t>The students determined how mastery of the subject matter would be measured</a:t>
            </a:r>
          </a:p>
          <a:p>
            <a:pPr lvl="1"/>
            <a:r>
              <a:rPr lang="en-US" dirty="0" smtClean="0"/>
              <a:t>They chose attendance, a paper, and presentations of their “discoveries”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922</Words>
  <Application>Microsoft Office PowerPoint</Application>
  <PresentationFormat>On-screen Show (4:3)</PresentationFormat>
  <Paragraphs>116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Transformative Learning in a Graduate Level Classroom:  A Third Party Empirical Observation</vt:lpstr>
      <vt:lpstr>What is Transformative Learning?</vt:lpstr>
      <vt:lpstr>Let’s Consider a Traditional Classroom…</vt:lpstr>
      <vt:lpstr>Is a Traditional Classroom the only way for Our Students to Learn or can We do better?</vt:lpstr>
      <vt:lpstr>Is this what Education is about?</vt:lpstr>
      <vt:lpstr>Can We do Better?</vt:lpstr>
      <vt:lpstr>Observations of a Transformative Graduate Level Classroom - Introduction</vt:lpstr>
      <vt:lpstr>Observations of a Transformative Graduate Level Classroom  </vt:lpstr>
      <vt:lpstr>Observations of a Transformative Graduate Level Classroom Continued </vt:lpstr>
      <vt:lpstr>Observations of a Transformative Graduate Level Classroom Continued </vt:lpstr>
      <vt:lpstr>Observations of a Transformative Graduate Level Classroom Continued </vt:lpstr>
      <vt:lpstr>Observations of a Transformative Graduate Level Classroom Continued </vt:lpstr>
      <vt:lpstr>Observations of a Transformative Graduate Level Classroom Continued </vt:lpstr>
      <vt:lpstr>Observations of a Transformative Graduate Level Classroom Continued </vt:lpstr>
      <vt:lpstr>? Questions / Discussion ?</vt:lpstr>
      <vt:lpstr>References</vt:lpstr>
      <vt:lpstr>References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Transformative Learning in a Graduate Level Classroom:  A Third Party Empirical Observation</dc:title>
  <dc:creator>Gwozdziewycz</dc:creator>
  <cp:lastModifiedBy>Gwozdziewycz</cp:lastModifiedBy>
  <cp:revision>31</cp:revision>
  <dcterms:created xsi:type="dcterms:W3CDTF">2011-04-13T16:50:59Z</dcterms:created>
  <dcterms:modified xsi:type="dcterms:W3CDTF">2011-04-17T17:45:26Z</dcterms:modified>
</cp:coreProperties>
</file>