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70" r:id="rId7"/>
    <p:sldId id="271" r:id="rId8"/>
    <p:sldId id="262" r:id="rId9"/>
    <p:sldId id="263" r:id="rId10"/>
    <p:sldId id="264" r:id="rId11"/>
    <p:sldId id="265" r:id="rId12"/>
    <p:sldId id="266" r:id="rId13"/>
    <p:sldId id="267" r:id="rId14"/>
    <p:sldId id="269" r:id="rId15"/>
  </p:sldIdLst>
  <p:sldSz cx="9144000" cy="6858000" type="screen4x3"/>
  <p:notesSz cx="6834188" cy="997902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62" name="Picture 14" descr="corporate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685800" y="2057400"/>
            <a:ext cx="7772400" cy="1143000"/>
          </a:xfrm>
        </p:spPr>
        <p:txBody>
          <a:bodyPr/>
          <a:lstStyle>
            <a:lvl1pPr algn="ctr">
              <a:defRPr/>
            </a:lvl1pPr>
          </a:lstStyle>
          <a:p>
            <a:r>
              <a:rPr lang="en-US"/>
              <a:t>Click to edit Master title style</a:t>
            </a:r>
          </a:p>
        </p:txBody>
      </p:sp>
      <p:sp>
        <p:nvSpPr>
          <p:cNvPr id="2051" name="Rectangle 3"/>
          <p:cNvSpPr>
            <a:spLocks noGrp="1" noChangeArrowheads="1"/>
          </p:cNvSpPr>
          <p:nvPr>
            <p:ph type="subTitle" idx="1"/>
          </p:nvPr>
        </p:nvSpPr>
        <p:spPr>
          <a:xfrm>
            <a:off x="1524000" y="4267200"/>
            <a:ext cx="6400800" cy="1752600"/>
          </a:xfrm>
        </p:spPr>
        <p:txBody>
          <a:bodyPr/>
          <a:lstStyle>
            <a:lvl1pPr marL="0" indent="0" algn="ctr">
              <a:buFontTx/>
              <a:buNone/>
              <a:defRPr/>
            </a:lvl1pPr>
          </a:lstStyle>
          <a:p>
            <a:r>
              <a:rPr lang="en-US"/>
              <a:t>Click to edit Master subtitle style</a:t>
            </a:r>
          </a:p>
        </p:txBody>
      </p:sp>
      <p:sp>
        <p:nvSpPr>
          <p:cNvPr id="2052" name="Rectangle 4"/>
          <p:cNvSpPr>
            <a:spLocks noGrp="1" noChangeArrowheads="1"/>
          </p:cNvSpPr>
          <p:nvPr>
            <p:ph type="dt" sz="half" idx="2"/>
          </p:nvPr>
        </p:nvSpPr>
        <p:spPr>
          <a:xfrm>
            <a:off x="6858000" y="6248400"/>
            <a:ext cx="1600200" cy="457200"/>
          </a:xfrm>
        </p:spPr>
        <p:txBody>
          <a:bodyPr/>
          <a:lstStyle>
            <a:lvl1pPr>
              <a:defRPr/>
            </a:lvl1pPr>
          </a:lstStyle>
          <a:p>
            <a:endParaRPr lang="en-US"/>
          </a:p>
        </p:txBody>
      </p:sp>
      <p:sp>
        <p:nvSpPr>
          <p:cNvPr id="2053"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3AA9E7-466D-4282-9F56-B8334BBFD1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ED86C7-D5F3-44C9-AF86-DCE079FF67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646FD4-5BB6-4FF2-A79C-1FEF8A4053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F1A9BC-EB24-4E7D-9076-7A8F1A75FC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4A6F61-E66C-4E36-8A3B-20095C1DD12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37D8D4-1CB1-47D4-BB6D-80758E8BDDD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8B1A56-E6F1-42E5-99DF-3346E8232ED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1857D4-85E9-44AF-AA53-91695961AC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0ADE08-FA35-4073-B16D-5FE6663E47A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462996-C155-42B9-BD21-9CF77B3D18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corporate2"/>
          <p:cNvPicPr>
            <a:picLocks noChangeAspect="1" noChangeArrowheads="1"/>
          </p:cNvPicPr>
          <p:nvPr/>
        </p:nvPicPr>
        <p:blipFill>
          <a:blip r:embed="rId13"/>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77B9176-F21D-4C08-8850-0ADE192422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Trebuchet MS" pitchFamily="34" charset="0"/>
        </a:defRPr>
      </a:lvl2pPr>
      <a:lvl3pPr algn="l" rtl="0" fontAlgn="base">
        <a:spcBef>
          <a:spcPct val="0"/>
        </a:spcBef>
        <a:spcAft>
          <a:spcPct val="0"/>
        </a:spcAft>
        <a:defRPr sz="3000" b="1">
          <a:solidFill>
            <a:schemeClr val="tx2"/>
          </a:solidFill>
          <a:latin typeface="Trebuchet MS" pitchFamily="34" charset="0"/>
        </a:defRPr>
      </a:lvl3pPr>
      <a:lvl4pPr algn="l" rtl="0" fontAlgn="base">
        <a:spcBef>
          <a:spcPct val="0"/>
        </a:spcBef>
        <a:spcAft>
          <a:spcPct val="0"/>
        </a:spcAft>
        <a:defRPr sz="3000" b="1">
          <a:solidFill>
            <a:schemeClr val="tx2"/>
          </a:solidFill>
          <a:latin typeface="Trebuchet MS" pitchFamily="34" charset="0"/>
        </a:defRPr>
      </a:lvl4pPr>
      <a:lvl5pPr algn="l" rtl="0" fontAlgn="base">
        <a:spcBef>
          <a:spcPct val="0"/>
        </a:spcBef>
        <a:spcAft>
          <a:spcPct val="0"/>
        </a:spcAft>
        <a:defRPr sz="3000" b="1">
          <a:solidFill>
            <a:schemeClr val="tx2"/>
          </a:solidFill>
          <a:latin typeface="Trebuchet MS" pitchFamily="34" charset="0"/>
        </a:defRPr>
      </a:lvl5pPr>
      <a:lvl6pPr marL="457200" algn="l" rtl="0" fontAlgn="base">
        <a:spcBef>
          <a:spcPct val="0"/>
        </a:spcBef>
        <a:spcAft>
          <a:spcPct val="0"/>
        </a:spcAft>
        <a:defRPr sz="3000" b="1">
          <a:solidFill>
            <a:schemeClr val="tx2"/>
          </a:solidFill>
          <a:latin typeface="Trebuchet MS" pitchFamily="34" charset="0"/>
        </a:defRPr>
      </a:lvl6pPr>
      <a:lvl7pPr marL="914400" algn="l" rtl="0" fontAlgn="base">
        <a:spcBef>
          <a:spcPct val="0"/>
        </a:spcBef>
        <a:spcAft>
          <a:spcPct val="0"/>
        </a:spcAft>
        <a:defRPr sz="3000" b="1">
          <a:solidFill>
            <a:schemeClr val="tx2"/>
          </a:solidFill>
          <a:latin typeface="Trebuchet MS" pitchFamily="34" charset="0"/>
        </a:defRPr>
      </a:lvl7pPr>
      <a:lvl8pPr marL="1371600" algn="l" rtl="0" fontAlgn="base">
        <a:spcBef>
          <a:spcPct val="0"/>
        </a:spcBef>
        <a:spcAft>
          <a:spcPct val="0"/>
        </a:spcAft>
        <a:defRPr sz="3000" b="1">
          <a:solidFill>
            <a:schemeClr val="tx2"/>
          </a:solidFill>
          <a:latin typeface="Trebuchet MS" pitchFamily="34" charset="0"/>
        </a:defRPr>
      </a:lvl8pPr>
      <a:lvl9pPr marL="1828800" algn="l" rtl="0" fontAlgn="base">
        <a:spcBef>
          <a:spcPct val="0"/>
        </a:spcBef>
        <a:spcAft>
          <a:spcPct val="0"/>
        </a:spcAft>
        <a:defRPr sz="3000" b="1">
          <a:solidFill>
            <a:schemeClr val="tx2"/>
          </a:solidFill>
          <a:latin typeface="Trebuchet MS" pitchFamily="34" charset="0"/>
        </a:defRPr>
      </a:lvl9pPr>
    </p:titleStyle>
    <p:bodyStyle>
      <a:lvl1pPr marL="342900" indent="-342900" algn="l" rtl="0" fontAlgn="base">
        <a:spcBef>
          <a:spcPct val="20000"/>
        </a:spcBef>
        <a:spcAft>
          <a:spcPct val="0"/>
        </a:spcAft>
        <a:buClr>
          <a:schemeClr val="accent1"/>
        </a:buClr>
        <a:buChar char="•"/>
        <a:defRPr sz="2500">
          <a:solidFill>
            <a:schemeClr val="tx1"/>
          </a:solidFill>
          <a:latin typeface="+mn-lt"/>
          <a:ea typeface="+mn-ea"/>
          <a:cs typeface="+mn-cs"/>
        </a:defRPr>
      </a:lvl1pPr>
      <a:lvl2pPr marL="742950" indent="-285750" algn="l" rtl="0" fontAlgn="base">
        <a:spcBef>
          <a:spcPct val="20000"/>
        </a:spcBef>
        <a:spcAft>
          <a:spcPct val="0"/>
        </a:spcAft>
        <a:buClr>
          <a:schemeClr val="accent1"/>
        </a:buClr>
        <a:buChar char="•"/>
        <a:defRPr sz="2200">
          <a:solidFill>
            <a:schemeClr val="tx1"/>
          </a:solidFill>
          <a:latin typeface="+mn-lt"/>
        </a:defRPr>
      </a:lvl2pPr>
      <a:lvl3pPr marL="1143000" indent="-228600" algn="l" rtl="0" fontAlgn="base">
        <a:spcBef>
          <a:spcPct val="20000"/>
        </a:spcBef>
        <a:spcAft>
          <a:spcPct val="0"/>
        </a:spcAft>
        <a:buClr>
          <a:schemeClr val="accent1"/>
        </a:buClr>
        <a:buSzPct val="60000"/>
        <a:buChar char="•"/>
        <a:defRPr sz="2000">
          <a:solidFill>
            <a:schemeClr val="tx1"/>
          </a:solidFill>
          <a:latin typeface="+mn-lt"/>
        </a:defRPr>
      </a:lvl3pPr>
      <a:lvl4pPr marL="1600200" indent="-228600" algn="l" rtl="0" fontAlgn="base">
        <a:spcBef>
          <a:spcPct val="20000"/>
        </a:spcBef>
        <a:spcAft>
          <a:spcPct val="0"/>
        </a:spcAft>
        <a:defRPr sz="2000">
          <a:solidFill>
            <a:schemeClr val="tx1"/>
          </a:solidFill>
          <a:latin typeface="Comic Sans MS" pitchFamily="66" charset="0"/>
        </a:defRPr>
      </a:lvl4pPr>
      <a:lvl5pPr marL="2057400" indent="-228600" algn="l" rtl="0" fontAlgn="base">
        <a:spcBef>
          <a:spcPct val="20000"/>
        </a:spcBef>
        <a:spcAft>
          <a:spcPct val="0"/>
        </a:spcAft>
        <a:buChar char="»"/>
        <a:defRPr sz="2000">
          <a:solidFill>
            <a:schemeClr val="tx1"/>
          </a:solidFill>
          <a:latin typeface="Comic Sans MS" pitchFamily="66" charset="0"/>
        </a:defRPr>
      </a:lvl5pPr>
      <a:lvl6pPr marL="2514600" indent="-228600" algn="l" rtl="0" fontAlgn="base">
        <a:spcBef>
          <a:spcPct val="20000"/>
        </a:spcBef>
        <a:spcAft>
          <a:spcPct val="0"/>
        </a:spcAft>
        <a:buChar char="»"/>
        <a:defRPr sz="2000">
          <a:solidFill>
            <a:schemeClr val="tx1"/>
          </a:solidFill>
          <a:latin typeface="Comic Sans MS" pitchFamily="66" charset="0"/>
        </a:defRPr>
      </a:lvl6pPr>
      <a:lvl7pPr marL="2971800" indent="-228600" algn="l" rtl="0" fontAlgn="base">
        <a:spcBef>
          <a:spcPct val="20000"/>
        </a:spcBef>
        <a:spcAft>
          <a:spcPct val="0"/>
        </a:spcAft>
        <a:buChar char="»"/>
        <a:defRPr sz="2000">
          <a:solidFill>
            <a:schemeClr val="tx1"/>
          </a:solidFill>
          <a:latin typeface="Comic Sans MS" pitchFamily="66" charset="0"/>
        </a:defRPr>
      </a:lvl7pPr>
      <a:lvl8pPr marL="3429000" indent="-228600" algn="l" rtl="0" fontAlgn="base">
        <a:spcBef>
          <a:spcPct val="20000"/>
        </a:spcBef>
        <a:spcAft>
          <a:spcPct val="0"/>
        </a:spcAft>
        <a:buChar char="»"/>
        <a:defRPr sz="2000">
          <a:solidFill>
            <a:schemeClr val="tx1"/>
          </a:solidFill>
          <a:latin typeface="Comic Sans MS" pitchFamily="66" charset="0"/>
        </a:defRPr>
      </a:lvl8pPr>
      <a:lvl9pPr marL="3886200" indent="-228600" algn="l" rtl="0" fontAlgn="base">
        <a:spcBef>
          <a:spcPct val="20000"/>
        </a:spcBef>
        <a:spcAft>
          <a:spcPct val="0"/>
        </a:spcAft>
        <a:buChar char="»"/>
        <a:defRPr sz="2000">
          <a:solidFill>
            <a:schemeClr val="tx1"/>
          </a:solidFill>
          <a:latin typeface="Comic Sans MS" pitchFamily="66"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46031"/>
            <a:ext cx="7772400" cy="1143000"/>
          </a:xfrm>
        </p:spPr>
        <p:txBody>
          <a:bodyPr/>
          <a:lstStyle/>
          <a:p>
            <a:r>
              <a:rPr lang="ms-MY" dirty="0"/>
              <a:t>PERFORMANCE MEASUREMENT SETTING AMONG PUBLIC AND PRIVATE UNIVERSITIES IN MALAYSIA: A LESSON TO LEARN</a:t>
            </a:r>
            <a:r>
              <a:rPr lang="en-US" dirty="0" smtClean="0"/>
              <a:t/>
            </a:r>
            <a:br>
              <a:rPr lang="en-US" dirty="0" smtClean="0"/>
            </a:br>
            <a:endParaRPr lang="en-US" dirty="0"/>
          </a:p>
        </p:txBody>
      </p:sp>
      <p:sp>
        <p:nvSpPr>
          <p:cNvPr id="7" name="Subtitle 6"/>
          <p:cNvSpPr>
            <a:spLocks noGrp="1"/>
          </p:cNvSpPr>
          <p:nvPr>
            <p:ph type="subTitle" idx="1"/>
          </p:nvPr>
        </p:nvSpPr>
        <p:spPr>
          <a:xfrm>
            <a:off x="1524000" y="3069453"/>
            <a:ext cx="6400800" cy="1752600"/>
          </a:xfrm>
        </p:spPr>
        <p:txBody>
          <a:bodyPr/>
          <a:lstStyle/>
          <a:p>
            <a:r>
              <a:rPr lang="en-US" sz="1800" dirty="0" smtClean="0"/>
              <a:t>By :</a:t>
            </a:r>
          </a:p>
          <a:p>
            <a:r>
              <a:rPr lang="en-US" sz="1800" dirty="0" err="1" smtClean="0"/>
              <a:t>Sharul</a:t>
            </a:r>
            <a:r>
              <a:rPr lang="en-US" sz="1800" dirty="0" smtClean="0"/>
              <a:t> </a:t>
            </a:r>
            <a:r>
              <a:rPr lang="en-US" sz="1800" dirty="0" err="1" smtClean="0"/>
              <a:t>Effendy</a:t>
            </a:r>
            <a:r>
              <a:rPr lang="en-US" sz="1800" dirty="0" smtClean="0"/>
              <a:t> </a:t>
            </a:r>
            <a:r>
              <a:rPr lang="en-US" sz="1800" dirty="0" err="1" smtClean="0"/>
              <a:t>Janudin</a:t>
            </a:r>
            <a:endParaRPr lang="en-US" sz="1800" dirty="0" smtClean="0"/>
          </a:p>
          <a:p>
            <a:r>
              <a:rPr lang="en-US" sz="1800" dirty="0" smtClean="0"/>
              <a:t> Jamal @ </a:t>
            </a:r>
            <a:r>
              <a:rPr lang="en-US" sz="1800" dirty="0" err="1" smtClean="0"/>
              <a:t>Nordin</a:t>
            </a:r>
            <a:r>
              <a:rPr lang="en-US" sz="1800" dirty="0" smtClean="0"/>
              <a:t> </a:t>
            </a:r>
            <a:r>
              <a:rPr lang="en-US" sz="1800" dirty="0" err="1" smtClean="0"/>
              <a:t>Yunus</a:t>
            </a:r>
            <a:endParaRPr lang="en-US" sz="1800" dirty="0" smtClean="0"/>
          </a:p>
          <a:p>
            <a:r>
              <a:rPr lang="en-US" sz="1800" dirty="0" smtClean="0"/>
              <a:t> </a:t>
            </a:r>
            <a:r>
              <a:rPr lang="en-US" sz="1800" dirty="0" err="1" smtClean="0"/>
              <a:t>Mohamad</a:t>
            </a:r>
            <a:r>
              <a:rPr lang="en-US" sz="1800" dirty="0" smtClean="0"/>
              <a:t> Ali </a:t>
            </a:r>
            <a:r>
              <a:rPr lang="en-US" sz="1800" dirty="0" err="1" smtClean="0"/>
              <a:t>Roshidi</a:t>
            </a:r>
            <a:r>
              <a:rPr lang="en-US" sz="1800" dirty="0" smtClean="0"/>
              <a:t> Ahmad</a:t>
            </a:r>
          </a:p>
          <a:p>
            <a:r>
              <a:rPr lang="en-US" sz="1800" i="1" dirty="0" smtClean="0"/>
              <a:t>Faculty of Management and Economic</a:t>
            </a:r>
            <a:endParaRPr lang="en-US" sz="1800" dirty="0" smtClean="0"/>
          </a:p>
          <a:p>
            <a:r>
              <a:rPr lang="en-US" sz="1800" i="1" dirty="0" smtClean="0"/>
              <a:t>Sultan </a:t>
            </a:r>
            <a:r>
              <a:rPr lang="en-US" sz="1800" i="1" dirty="0" err="1" smtClean="0"/>
              <a:t>Idris</a:t>
            </a:r>
            <a:r>
              <a:rPr lang="en-US" sz="1800" i="1" dirty="0" smtClean="0"/>
              <a:t> Education University, Malaysia</a:t>
            </a:r>
            <a:endParaRPr lang="en-US" sz="1800" dirty="0" smtClean="0"/>
          </a:p>
          <a:p>
            <a:r>
              <a:rPr lang="en-US" sz="1800" i="1" dirty="0" smtClean="0"/>
              <a:t> </a:t>
            </a:r>
            <a:endParaRPr lang="en-US" sz="1800" dirty="0" smtClean="0"/>
          </a:p>
          <a:p>
            <a:r>
              <a:rPr lang="en-US" sz="1800" dirty="0" err="1" smtClean="0"/>
              <a:t>Ayu</a:t>
            </a:r>
            <a:r>
              <a:rPr lang="en-US" sz="1800" dirty="0" smtClean="0"/>
              <a:t> Rita </a:t>
            </a:r>
            <a:r>
              <a:rPr lang="en-US" sz="1800" dirty="0" err="1" smtClean="0"/>
              <a:t>binti</a:t>
            </a:r>
            <a:r>
              <a:rPr lang="en-US" sz="1800" dirty="0" smtClean="0"/>
              <a:t> </a:t>
            </a:r>
            <a:r>
              <a:rPr lang="en-US" sz="1800" dirty="0" err="1" smtClean="0"/>
              <a:t>Mohamad</a:t>
            </a:r>
            <a:endParaRPr lang="en-US" sz="1800" dirty="0" smtClean="0"/>
          </a:p>
          <a:p>
            <a:r>
              <a:rPr lang="en-US" sz="1800" i="1" dirty="0" smtClean="0"/>
              <a:t>Faculty of Education and Social Sciences</a:t>
            </a:r>
            <a:endParaRPr lang="en-US" sz="1800" dirty="0" smtClean="0"/>
          </a:p>
          <a:p>
            <a:r>
              <a:rPr lang="en-US" sz="1800" i="1" dirty="0" err="1" smtClean="0"/>
              <a:t>Universiti</a:t>
            </a:r>
            <a:r>
              <a:rPr lang="en-US" sz="1800" i="1" dirty="0" smtClean="0"/>
              <a:t> Selangor, Malaysia</a:t>
            </a:r>
            <a:endParaRPr lang="en-US" sz="1800"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FINDINGS</a:t>
            </a:r>
            <a:endParaRPr lang="en-US" dirty="0"/>
          </a:p>
        </p:txBody>
      </p:sp>
      <p:sp>
        <p:nvSpPr>
          <p:cNvPr id="3" name="Content Placeholder 2"/>
          <p:cNvSpPr>
            <a:spLocks noGrp="1"/>
          </p:cNvSpPr>
          <p:nvPr>
            <p:ph idx="1"/>
          </p:nvPr>
        </p:nvSpPr>
        <p:spPr>
          <a:xfrm>
            <a:off x="685800" y="1440282"/>
            <a:ext cx="7772400" cy="3886200"/>
          </a:xfrm>
        </p:spPr>
        <p:txBody>
          <a:bodyPr/>
          <a:lstStyle/>
          <a:p>
            <a:r>
              <a:rPr lang="en-US" sz="2000" dirty="0">
                <a:solidFill>
                  <a:schemeClr val="tx1"/>
                </a:solidFill>
                <a:latin typeface="+mn-lt"/>
                <a:ea typeface="+mn-ea"/>
                <a:cs typeface="+mn-cs"/>
              </a:rPr>
              <a:t>70 sets of questionnaires distributed to the respondents and only 57 sets were returned to the researcher. Only 53 sets used for the purpose of analysis due to the incompleteness of 4 sets of questionnaires. 25 of respondents are working in public university while 28 are working with private university</a:t>
            </a:r>
            <a:endParaRPr lang="en-US" sz="2000" dirty="0"/>
          </a:p>
        </p:txBody>
      </p:sp>
      <p:graphicFrame>
        <p:nvGraphicFramePr>
          <p:cNvPr id="4" name="Table 3"/>
          <p:cNvGraphicFramePr>
            <a:graphicFrameLocks noGrp="1"/>
          </p:cNvGraphicFramePr>
          <p:nvPr/>
        </p:nvGraphicFramePr>
        <p:xfrm>
          <a:off x="1184856" y="3219718"/>
          <a:ext cx="6993229" cy="3291840"/>
        </p:xfrm>
        <a:graphic>
          <a:graphicData uri="http://schemas.openxmlformats.org/drawingml/2006/table">
            <a:tbl>
              <a:tblPr/>
              <a:tblGrid>
                <a:gridCol w="5943628"/>
                <a:gridCol w="1049601"/>
              </a:tblGrid>
              <a:tr h="273676">
                <a:tc>
                  <a:txBody>
                    <a:bodyPr/>
                    <a:lstStyle/>
                    <a:p>
                      <a:pPr algn="just"/>
                      <a:r>
                        <a:rPr lang="en-US" sz="1800" b="1" dirty="0">
                          <a:latin typeface="Calibri"/>
                        </a:rPr>
                        <a:t>Job Title</a:t>
                      </a:r>
                      <a:endParaRPr lang="en-US" sz="1800" dirty="0">
                        <a:latin typeface="Calibri"/>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just"/>
                      <a:r>
                        <a:rPr lang="en-US" sz="1800">
                          <a:latin typeface="Calibri"/>
                        </a:rPr>
                        <a:t>No</a:t>
                      </a: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73676">
                <a:tc>
                  <a:txBody>
                    <a:bodyPr/>
                    <a:lstStyle/>
                    <a:p>
                      <a:pPr algn="just"/>
                      <a:r>
                        <a:rPr lang="en-US" sz="1800" dirty="0">
                          <a:latin typeface="Calibri"/>
                        </a:rPr>
                        <a:t>Associate Professor</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a:latin typeface="Calibri"/>
                        </a:rPr>
                        <a:t>2</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dirty="0">
                          <a:latin typeface="Calibri"/>
                        </a:rPr>
                        <a:t>Senior Lecturer</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a:latin typeface="Calibri"/>
                        </a:rPr>
                        <a:t>23</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dirty="0">
                          <a:latin typeface="Calibri"/>
                        </a:rPr>
                        <a:t>Lecturer</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a:latin typeface="Calibri"/>
                        </a:rPr>
                        <a:t>26</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dirty="0">
                          <a:latin typeface="Calibri"/>
                        </a:rPr>
                        <a:t>Tutor</a:t>
                      </a: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just"/>
                      <a:r>
                        <a:rPr lang="en-US" sz="1800">
                          <a:latin typeface="Calibri"/>
                        </a:rPr>
                        <a:t>2</a:t>
                      </a: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73676">
                <a:tc>
                  <a:txBody>
                    <a:bodyPr/>
                    <a:lstStyle/>
                    <a:p>
                      <a:pPr algn="just"/>
                      <a:r>
                        <a:rPr lang="en-US" sz="1800" dirty="0">
                          <a:latin typeface="Calibri"/>
                        </a:rPr>
                        <a:t>Total</a:t>
                      </a: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r>
                        <a:rPr lang="en-US" sz="1800">
                          <a:latin typeface="Calibri"/>
                        </a:rPr>
                        <a:t>53</a:t>
                      </a: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73676">
                <a:tc>
                  <a:txBody>
                    <a:bodyPr/>
                    <a:lstStyle/>
                    <a:p>
                      <a:pPr algn="just"/>
                      <a:r>
                        <a:rPr lang="en-US" sz="1800" b="1" dirty="0">
                          <a:latin typeface="Calibri"/>
                        </a:rPr>
                        <a:t>No of Years Involve in Management Position</a:t>
                      </a:r>
                      <a:endParaRPr lang="en-US" sz="1800" dirty="0">
                        <a:latin typeface="Calibri"/>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just"/>
                      <a:endParaRPr lang="en-US" sz="1800">
                        <a:latin typeface="Calibri"/>
                      </a:endParaRP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73676">
                <a:tc>
                  <a:txBody>
                    <a:bodyPr/>
                    <a:lstStyle/>
                    <a:p>
                      <a:pPr algn="just"/>
                      <a:r>
                        <a:rPr lang="en-US" sz="1800" dirty="0">
                          <a:latin typeface="Calibri"/>
                        </a:rPr>
                        <a:t>Less than 2 years</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a:latin typeface="Calibri"/>
                        </a:rPr>
                        <a:t>11</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dirty="0">
                          <a:latin typeface="Calibri"/>
                        </a:rPr>
                        <a:t>2 – 4 years</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a:latin typeface="Calibri"/>
                        </a:rPr>
                        <a:t>26</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dirty="0">
                          <a:latin typeface="Calibri"/>
                        </a:rPr>
                        <a:t>4 to 8 years </a:t>
                      </a: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US" sz="1800" dirty="0">
                          <a:latin typeface="Calibri"/>
                        </a:rPr>
                        <a:t>9</a:t>
                      </a: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r>
              <a:tr h="273676">
                <a:tc>
                  <a:txBody>
                    <a:bodyPr/>
                    <a:lstStyle/>
                    <a:p>
                      <a:pPr algn="just"/>
                      <a:r>
                        <a:rPr lang="en-US" sz="1800">
                          <a:latin typeface="Calibri"/>
                        </a:rPr>
                        <a:t>More than 8 years</a:t>
                      </a: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just"/>
                      <a:r>
                        <a:rPr lang="en-US" sz="1800" dirty="0">
                          <a:latin typeface="Calibri"/>
                        </a:rPr>
                        <a:t>7</a:t>
                      </a: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73676">
                <a:tc>
                  <a:txBody>
                    <a:bodyPr/>
                    <a:lstStyle/>
                    <a:p>
                      <a:pPr algn="just"/>
                      <a:r>
                        <a:rPr lang="en-US" sz="1800">
                          <a:latin typeface="Calibri"/>
                        </a:rPr>
                        <a:t>Total</a:t>
                      </a: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r>
                        <a:rPr lang="en-US" sz="1800" dirty="0">
                          <a:latin typeface="Calibri"/>
                        </a:rPr>
                        <a:t>53</a:t>
                      </a: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227526"/>
            <a:ext cx="8693239" cy="1143000"/>
          </a:xfrm>
        </p:spPr>
        <p:txBody>
          <a:bodyPr/>
          <a:lstStyle/>
          <a:p>
            <a:pPr algn="ctr"/>
            <a:r>
              <a:rPr lang="en-US" sz="2400" dirty="0"/>
              <a:t>Table 2: </a:t>
            </a:r>
            <a:r>
              <a:rPr lang="en-US" sz="2400" dirty="0" smtClean="0"/>
              <a:t/>
            </a:r>
            <a:br>
              <a:rPr lang="en-US" sz="2400" dirty="0" smtClean="0"/>
            </a:br>
            <a:r>
              <a:rPr lang="en-US" sz="2400" dirty="0" smtClean="0"/>
              <a:t>Steps </a:t>
            </a:r>
            <a:r>
              <a:rPr lang="en-US" sz="2400" dirty="0"/>
              <a:t>of performance measurement system in universities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399248" y="972317"/>
          <a:ext cx="8358388" cy="5789090"/>
        </p:xfrm>
        <a:graphic>
          <a:graphicData uri="http://schemas.openxmlformats.org/drawingml/2006/table">
            <a:tbl>
              <a:tblPr/>
              <a:tblGrid>
                <a:gridCol w="5913346"/>
                <a:gridCol w="1222521"/>
                <a:gridCol w="1222521"/>
              </a:tblGrid>
              <a:tr h="0">
                <a:tc rowSpan="2">
                  <a:txBody>
                    <a:bodyPr/>
                    <a:lstStyle/>
                    <a:p>
                      <a:pPr algn="ctr">
                        <a:spcAft>
                          <a:spcPts val="0"/>
                        </a:spcAft>
                      </a:pPr>
                      <a:endParaRPr lang="en-US" sz="1600" dirty="0">
                        <a:solidFill>
                          <a:schemeClr val="tx1">
                            <a:lumMod val="10000"/>
                          </a:schemeClr>
                        </a:solidFill>
                        <a:latin typeface="Times New Roman"/>
                        <a:ea typeface="Calibri"/>
                      </a:endParaRPr>
                    </a:p>
                    <a:p>
                      <a:pPr algn="ctr">
                        <a:spcAft>
                          <a:spcPts val="0"/>
                        </a:spcAft>
                      </a:pPr>
                      <a:r>
                        <a:rPr lang="en-US" sz="1600" dirty="0">
                          <a:solidFill>
                            <a:schemeClr val="tx1">
                              <a:lumMod val="10000"/>
                            </a:schemeClr>
                          </a:solidFill>
                          <a:latin typeface="Times New Roman"/>
                          <a:ea typeface="Calibri"/>
                        </a:rPr>
                        <a:t>Steps of performance measurement system in universities</a:t>
                      </a:r>
                      <a:endParaRPr lang="en-US" sz="1600" dirty="0">
                        <a:solidFill>
                          <a:schemeClr val="tx1">
                            <a:lumMod val="10000"/>
                          </a:schemeClr>
                        </a:solidFill>
                        <a:latin typeface="Times New Roman"/>
                        <a:ea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2">
                  <a:txBody>
                    <a:bodyPr/>
                    <a:lstStyle/>
                    <a:p>
                      <a:pPr algn="ctr"/>
                      <a:r>
                        <a:rPr lang="en-US" sz="1600">
                          <a:solidFill>
                            <a:srgbClr val="000000"/>
                          </a:solidFill>
                          <a:latin typeface="Calibri"/>
                          <a:ea typeface="Calibri"/>
                        </a:rPr>
                        <a:t>Mean</a:t>
                      </a:r>
                      <a:endParaRPr lang="en-US" sz="1600">
                        <a:latin typeface="Calibri"/>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84695">
                <a:tc vMerge="1">
                  <a:txBody>
                    <a:bodyPr/>
                    <a:lstStyle/>
                    <a:p>
                      <a:endParaRPr lang="en-US"/>
                    </a:p>
                  </a:txBody>
                  <a:tcPr/>
                </a:tc>
                <a:tc>
                  <a:txBody>
                    <a:bodyPr/>
                    <a:lstStyle/>
                    <a:p>
                      <a:pPr algn="ctr"/>
                      <a:r>
                        <a:rPr lang="en-US" sz="1600">
                          <a:solidFill>
                            <a:srgbClr val="000000"/>
                          </a:solidFill>
                          <a:latin typeface="Calibri"/>
                          <a:ea typeface="Calibri"/>
                        </a:rPr>
                        <a:t>Public University</a:t>
                      </a:r>
                      <a:endParaRPr lang="en-US" sz="1600">
                        <a:latin typeface="Calibri"/>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r>
                        <a:rPr lang="en-US" sz="1600">
                          <a:solidFill>
                            <a:srgbClr val="000000"/>
                          </a:solidFill>
                          <a:latin typeface="Calibri"/>
                          <a:ea typeface="Calibri"/>
                        </a:rPr>
                        <a:t>Private University</a:t>
                      </a:r>
                      <a:endParaRPr lang="en-US" sz="1600">
                        <a:latin typeface="Calibri"/>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84695">
                <a:tc>
                  <a:txBody>
                    <a:bodyPr/>
                    <a:lstStyle/>
                    <a:p>
                      <a:r>
                        <a:rPr lang="en-US" sz="1600" dirty="0">
                          <a:solidFill>
                            <a:srgbClr val="FF0000"/>
                          </a:solidFill>
                          <a:latin typeface="Calibri"/>
                        </a:rPr>
                        <a:t>Clearly define the university’s mission statement.</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600" dirty="0">
                          <a:solidFill>
                            <a:srgbClr val="FF0000"/>
                          </a:solidFill>
                          <a:latin typeface="Calibri"/>
                          <a:ea typeface="Calibri"/>
                        </a:rPr>
                        <a:t>3.7586</a:t>
                      </a:r>
                      <a:endParaRPr lang="en-US" sz="1600" dirty="0">
                        <a:solidFill>
                          <a:srgbClr val="FF0000"/>
                        </a:solidFill>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600" dirty="0">
                          <a:solidFill>
                            <a:srgbClr val="FF0000"/>
                          </a:solidFill>
                          <a:latin typeface="Calibri"/>
                          <a:ea typeface="Calibri"/>
                        </a:rPr>
                        <a:t>3.6071</a:t>
                      </a:r>
                      <a:endParaRPr lang="en-US" sz="16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84695">
                <a:tc>
                  <a:txBody>
                    <a:bodyPr/>
                    <a:lstStyle/>
                    <a:p>
                      <a:r>
                        <a:rPr lang="en-US" sz="1600" dirty="0">
                          <a:solidFill>
                            <a:schemeClr val="tx1">
                              <a:lumMod val="10000"/>
                            </a:schemeClr>
                          </a:solidFill>
                          <a:latin typeface="Calibri"/>
                        </a:rPr>
                        <a:t>Identify the university’s strategic objectives using the mission statement as a guide.</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3.6207</a:t>
                      </a:r>
                      <a:endParaRPr lang="en-US" sz="1600" dirty="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3.4286</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516668">
                <a:tc>
                  <a:txBody>
                    <a:bodyPr/>
                    <a:lstStyle/>
                    <a:p>
                      <a:r>
                        <a:rPr lang="en-US" sz="1600" dirty="0">
                          <a:solidFill>
                            <a:schemeClr val="tx1">
                              <a:lumMod val="10000"/>
                            </a:schemeClr>
                          </a:solidFill>
                          <a:latin typeface="Calibri"/>
                        </a:rPr>
                        <a:t>Develop an understanding of each functional area’s role in achieving the various strategic objectives.</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000000"/>
                          </a:solidFill>
                          <a:latin typeface="Calibri"/>
                          <a:ea typeface="Calibri"/>
                        </a:rPr>
                        <a:t>3.6552</a:t>
                      </a:r>
                      <a:endParaRPr lang="en-US" sz="16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3.4286</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516668">
                <a:tc>
                  <a:txBody>
                    <a:bodyPr/>
                    <a:lstStyle/>
                    <a:p>
                      <a:r>
                        <a:rPr lang="en-US" sz="1600" dirty="0">
                          <a:solidFill>
                            <a:schemeClr val="tx1">
                              <a:lumMod val="10000"/>
                            </a:schemeClr>
                          </a:solidFill>
                          <a:latin typeface="Calibri"/>
                        </a:rPr>
                        <a:t>For each functional area, develop global performance measures capable of defining the university’s overall competitive position to top-management.</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000000"/>
                          </a:solidFill>
                          <a:latin typeface="Calibri"/>
                          <a:ea typeface="Calibri"/>
                        </a:rPr>
                        <a:t>3.1724</a:t>
                      </a:r>
                      <a:endParaRPr lang="en-US" sz="16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3.3571</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516668">
                <a:tc>
                  <a:txBody>
                    <a:bodyPr/>
                    <a:lstStyle/>
                    <a:p>
                      <a:r>
                        <a:rPr lang="en-US" sz="1600" dirty="0">
                          <a:solidFill>
                            <a:schemeClr val="tx1">
                              <a:lumMod val="10000"/>
                            </a:schemeClr>
                          </a:solidFill>
                          <a:latin typeface="Calibri"/>
                        </a:rPr>
                        <a:t>Communicate strategic objectives and performance goals to lower level in the university. Establish more specific performance criteria at each level.</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000000"/>
                          </a:solidFill>
                          <a:latin typeface="Calibri"/>
                          <a:ea typeface="Calibri"/>
                        </a:rPr>
                        <a:t>3.2414</a:t>
                      </a:r>
                      <a:endParaRPr lang="en-US" sz="16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3.2500</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516668">
                <a:tc>
                  <a:txBody>
                    <a:bodyPr/>
                    <a:lstStyle/>
                    <a:p>
                      <a:r>
                        <a:rPr lang="en-US" sz="1600" dirty="0">
                          <a:solidFill>
                            <a:schemeClr val="tx1">
                              <a:lumMod val="10000"/>
                            </a:schemeClr>
                          </a:solidFill>
                          <a:latin typeface="Calibri"/>
                        </a:rPr>
                        <a:t>Assure consistency with strategic objectives among the performance criteria used at each level.</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000000"/>
                          </a:solidFill>
                          <a:latin typeface="Calibri"/>
                          <a:ea typeface="Calibri"/>
                        </a:rPr>
                        <a:t>3.3793</a:t>
                      </a:r>
                      <a:endParaRPr lang="en-US" sz="16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000000"/>
                          </a:solidFill>
                          <a:latin typeface="Calibri"/>
                          <a:ea typeface="Calibri"/>
                        </a:rPr>
                        <a:t>3.2500</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4695">
                <a:tc>
                  <a:txBody>
                    <a:bodyPr/>
                    <a:lstStyle/>
                    <a:p>
                      <a:r>
                        <a:rPr lang="en-US" sz="1600" dirty="0">
                          <a:solidFill>
                            <a:srgbClr val="FF0000"/>
                          </a:solidFill>
                          <a:latin typeface="Calibri"/>
                        </a:rPr>
                        <a:t>Assure the compatibility of performance measures used in all functional areas.</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FF0000"/>
                          </a:solidFill>
                          <a:latin typeface="Calibri"/>
                          <a:ea typeface="Calibri"/>
                        </a:rPr>
                        <a:t>3.5517</a:t>
                      </a:r>
                      <a:endParaRPr lang="en-US" sz="1600">
                        <a:solidFill>
                          <a:srgbClr val="FF0000"/>
                        </a:solidFill>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FF0000"/>
                          </a:solidFill>
                          <a:latin typeface="Calibri"/>
                          <a:ea typeface="Calibri"/>
                        </a:rPr>
                        <a:t>3.1786</a:t>
                      </a:r>
                      <a:endParaRPr lang="en-US" sz="16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4695">
                <a:tc>
                  <a:txBody>
                    <a:bodyPr/>
                    <a:lstStyle/>
                    <a:p>
                      <a:r>
                        <a:rPr lang="en-US" sz="1600" dirty="0">
                          <a:solidFill>
                            <a:srgbClr val="FF0000"/>
                          </a:solidFill>
                          <a:latin typeface="Calibri"/>
                        </a:rPr>
                        <a:t>Use the performance measurement system.</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a:solidFill>
                            <a:srgbClr val="FF0000"/>
                          </a:solidFill>
                          <a:latin typeface="Calibri"/>
                          <a:ea typeface="Calibri"/>
                        </a:rPr>
                        <a:t>3.6552</a:t>
                      </a:r>
                      <a:endParaRPr lang="en-US" sz="1600">
                        <a:solidFill>
                          <a:srgbClr val="FF0000"/>
                        </a:solidFill>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600" dirty="0">
                          <a:solidFill>
                            <a:srgbClr val="FF0000"/>
                          </a:solidFill>
                          <a:latin typeface="Calibri"/>
                          <a:ea typeface="Calibri"/>
                        </a:rPr>
                        <a:t>3.1786</a:t>
                      </a:r>
                      <a:endParaRPr lang="en-US" sz="16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686480">
                <a:tc>
                  <a:txBody>
                    <a:bodyPr/>
                    <a:lstStyle/>
                    <a:p>
                      <a:r>
                        <a:rPr lang="en-US" sz="1600" dirty="0">
                          <a:solidFill>
                            <a:schemeClr val="tx1">
                              <a:lumMod val="10000"/>
                            </a:schemeClr>
                          </a:solidFill>
                          <a:latin typeface="Calibri"/>
                        </a:rPr>
                        <a:t>Periodically re-evaluate the appropriateness of the established performance measurement system in view of the current competitive environment.</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600">
                          <a:solidFill>
                            <a:srgbClr val="000000"/>
                          </a:solidFill>
                          <a:latin typeface="Calibri"/>
                          <a:ea typeface="Calibri"/>
                        </a:rPr>
                        <a:t>3.3793</a:t>
                      </a:r>
                      <a:endParaRPr lang="en-US" sz="16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600" dirty="0">
                          <a:solidFill>
                            <a:srgbClr val="000000"/>
                          </a:solidFill>
                          <a:latin typeface="Calibri"/>
                          <a:ea typeface="Calibri"/>
                        </a:rPr>
                        <a:t>3.0714</a:t>
                      </a:r>
                      <a:endParaRPr lang="en-US" sz="1600" dirty="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796271" cy="1143000"/>
          </a:xfrm>
        </p:spPr>
        <p:txBody>
          <a:bodyPr/>
          <a:lstStyle/>
          <a:p>
            <a:pPr algn="ctr"/>
            <a:r>
              <a:rPr lang="en-US" sz="2400" dirty="0"/>
              <a:t>Table 3: </a:t>
            </a:r>
            <a:r>
              <a:rPr lang="en-US" sz="2400" dirty="0" smtClean="0"/>
              <a:t/>
            </a:r>
            <a:br>
              <a:rPr lang="en-US" sz="2400" dirty="0" smtClean="0"/>
            </a:br>
            <a:r>
              <a:rPr lang="en-US" sz="2400" dirty="0" smtClean="0"/>
              <a:t>Factors </a:t>
            </a:r>
            <a:r>
              <a:rPr lang="en-US" sz="2400" dirty="0"/>
              <a:t>affected performance measurement system in universities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656823" y="1390913"/>
          <a:ext cx="7830353" cy="5280660"/>
        </p:xfrm>
        <a:graphic>
          <a:graphicData uri="http://schemas.openxmlformats.org/drawingml/2006/table">
            <a:tbl>
              <a:tblPr/>
              <a:tblGrid>
                <a:gridCol w="3990398"/>
                <a:gridCol w="944928"/>
                <a:gridCol w="965009"/>
                <a:gridCol w="965009"/>
                <a:gridCol w="965009"/>
              </a:tblGrid>
              <a:tr h="275701">
                <a:tc rowSpan="2">
                  <a:txBody>
                    <a:bodyPr/>
                    <a:lstStyle/>
                    <a:p>
                      <a:pPr algn="ctr"/>
                      <a:endParaRPr lang="en-US" sz="2000" dirty="0">
                        <a:latin typeface="Calibri"/>
                        <a:ea typeface="Calibri"/>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2">
                  <a:txBody>
                    <a:bodyPr/>
                    <a:lstStyle/>
                    <a:p>
                      <a:pPr algn="ctr"/>
                      <a:r>
                        <a:rPr lang="en-US" sz="1800">
                          <a:solidFill>
                            <a:srgbClr val="000000"/>
                          </a:solidFill>
                          <a:latin typeface="Arial"/>
                          <a:ea typeface="Calibri"/>
                        </a:rPr>
                        <a:t>Public University</a:t>
                      </a:r>
                      <a:endParaRPr lang="en-US" sz="1800">
                        <a:latin typeface="Calibri"/>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r>
                        <a:rPr lang="en-US" sz="1800">
                          <a:solidFill>
                            <a:srgbClr val="000000"/>
                          </a:solidFill>
                          <a:latin typeface="Arial"/>
                          <a:ea typeface="Calibri"/>
                        </a:rPr>
                        <a:t>Private University</a:t>
                      </a:r>
                      <a:endParaRPr lang="en-US" sz="1800">
                        <a:latin typeface="Calibri"/>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5701">
                <a:tc vMerge="1">
                  <a:txBody>
                    <a:bodyPr/>
                    <a:lstStyle/>
                    <a:p>
                      <a:endParaRPr lang="en-US"/>
                    </a:p>
                  </a:txBody>
                  <a:tcPr/>
                </a:tc>
                <a:tc>
                  <a:txBody>
                    <a:bodyPr/>
                    <a:lstStyle/>
                    <a:p>
                      <a:pPr algn="ctr"/>
                      <a:r>
                        <a:rPr lang="en-US" sz="1800" dirty="0">
                          <a:solidFill>
                            <a:srgbClr val="000000"/>
                          </a:solidFill>
                          <a:latin typeface="Arial"/>
                          <a:ea typeface="Calibri"/>
                        </a:rPr>
                        <a:t>Mean</a:t>
                      </a:r>
                      <a:endParaRPr lang="en-US" sz="1800" dirty="0">
                        <a:latin typeface="Calibri"/>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r>
                        <a:rPr lang="en-US" sz="1800">
                          <a:solidFill>
                            <a:srgbClr val="000000"/>
                          </a:solidFill>
                          <a:latin typeface="Arial"/>
                          <a:ea typeface="Calibri"/>
                        </a:rPr>
                        <a:t>Rank</a:t>
                      </a:r>
                      <a:endParaRPr lang="en-US" sz="1800">
                        <a:latin typeface="Calibri"/>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r>
                        <a:rPr lang="en-US" sz="1800">
                          <a:solidFill>
                            <a:srgbClr val="000000"/>
                          </a:solidFill>
                          <a:latin typeface="Arial"/>
                          <a:ea typeface="Calibri"/>
                        </a:rPr>
                        <a:t>Mean</a:t>
                      </a:r>
                      <a:endParaRPr lang="en-US" sz="1800">
                        <a:latin typeface="Calibri"/>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r>
                        <a:rPr lang="en-US" sz="1800">
                          <a:solidFill>
                            <a:srgbClr val="000000"/>
                          </a:solidFill>
                          <a:latin typeface="Arial"/>
                          <a:ea typeface="Calibri"/>
                        </a:rPr>
                        <a:t>Rank</a:t>
                      </a:r>
                      <a:endParaRPr lang="en-US" sz="1800">
                        <a:latin typeface="Calibri"/>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99674">
                <a:tc>
                  <a:txBody>
                    <a:bodyPr/>
                    <a:lstStyle/>
                    <a:p>
                      <a:r>
                        <a:rPr lang="en-US" sz="2000" dirty="0">
                          <a:solidFill>
                            <a:srgbClr val="FF0000"/>
                          </a:solidFill>
                          <a:latin typeface="Calibri"/>
                        </a:rPr>
                        <a:t>Use of performance measurement system</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800" dirty="0">
                          <a:solidFill>
                            <a:srgbClr val="FF0000"/>
                          </a:solidFill>
                          <a:latin typeface="Arial"/>
                          <a:ea typeface="Calibri"/>
                        </a:rPr>
                        <a:t>3.7586</a:t>
                      </a:r>
                      <a:endParaRPr lang="en-US" sz="1800" dirty="0">
                        <a:solidFill>
                          <a:srgbClr val="FF0000"/>
                        </a:solidFill>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800" dirty="0">
                          <a:solidFill>
                            <a:srgbClr val="FF0000"/>
                          </a:solidFill>
                          <a:latin typeface="Arial"/>
                          <a:ea typeface="Calibri"/>
                        </a:rPr>
                        <a:t>1</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800" dirty="0">
                          <a:solidFill>
                            <a:srgbClr val="FF0000"/>
                          </a:solidFill>
                          <a:latin typeface="Arial"/>
                          <a:ea typeface="Calibri"/>
                        </a:rPr>
                        <a:t>3.3929</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r>
                        <a:rPr lang="en-US" sz="1800" dirty="0">
                          <a:solidFill>
                            <a:srgbClr val="FF0000"/>
                          </a:solidFill>
                          <a:latin typeface="Arial"/>
                          <a:ea typeface="Calibri"/>
                        </a:rPr>
                        <a:t>4</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99674">
                <a:tc>
                  <a:txBody>
                    <a:bodyPr/>
                    <a:lstStyle/>
                    <a:p>
                      <a:r>
                        <a:rPr lang="en-US" sz="2000" dirty="0">
                          <a:solidFill>
                            <a:schemeClr val="tx1">
                              <a:lumMod val="10000"/>
                            </a:schemeClr>
                          </a:solidFill>
                          <a:latin typeface="Calibri"/>
                        </a:rPr>
                        <a:t>Type of organizational structure</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3.6207</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2</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3.4286</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2</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chemeClr val="tx1">
                              <a:lumMod val="10000"/>
                            </a:schemeClr>
                          </a:solidFill>
                          <a:latin typeface="Calibri"/>
                        </a:rPr>
                        <a:t>Management commitment</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3.5862</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3.4643</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1</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rgbClr val="FF0000"/>
                          </a:solidFill>
                          <a:latin typeface="Calibri"/>
                        </a:rPr>
                        <a:t>Systematic use of quality frameworks</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FF0000"/>
                          </a:solidFill>
                          <a:latin typeface="Arial"/>
                          <a:ea typeface="Calibri"/>
                        </a:rPr>
                        <a:t>3.5517</a:t>
                      </a:r>
                      <a:endParaRPr lang="en-US" sz="1800">
                        <a:solidFill>
                          <a:srgbClr val="FF0000"/>
                        </a:solidFill>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dirty="0">
                          <a:solidFill>
                            <a:srgbClr val="FF0000"/>
                          </a:solidFill>
                          <a:latin typeface="Arial"/>
                          <a:ea typeface="Calibri"/>
                        </a:rPr>
                        <a:t>4</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dirty="0">
                          <a:solidFill>
                            <a:srgbClr val="FF0000"/>
                          </a:solidFill>
                          <a:latin typeface="Arial"/>
                          <a:ea typeface="Calibri"/>
                        </a:rPr>
                        <a:t>3.2143</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dirty="0">
                          <a:solidFill>
                            <a:srgbClr val="FF0000"/>
                          </a:solidFill>
                          <a:latin typeface="Arial"/>
                          <a:ea typeface="Calibri"/>
                        </a:rPr>
                        <a:t>9</a:t>
                      </a:r>
                      <a:endParaRPr lang="en-US" sz="1800" dirty="0">
                        <a:solidFill>
                          <a:srgbClr val="FF0000"/>
                        </a:solidFill>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539415">
                <a:tc>
                  <a:txBody>
                    <a:bodyPr/>
                    <a:lstStyle/>
                    <a:p>
                      <a:r>
                        <a:rPr lang="en-US" sz="2000" dirty="0">
                          <a:solidFill>
                            <a:schemeClr val="tx1">
                              <a:lumMod val="10000"/>
                            </a:schemeClr>
                          </a:solidFill>
                          <a:latin typeface="Calibri"/>
                        </a:rPr>
                        <a:t>Purpose and benefits of using performance measurement system</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3.5517</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5</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3.3571</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5</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539415">
                <a:tc>
                  <a:txBody>
                    <a:bodyPr/>
                    <a:lstStyle/>
                    <a:p>
                      <a:r>
                        <a:rPr lang="en-US" sz="2000" dirty="0">
                          <a:solidFill>
                            <a:schemeClr val="tx1">
                              <a:lumMod val="10000"/>
                            </a:schemeClr>
                          </a:solidFill>
                          <a:latin typeface="Calibri"/>
                        </a:rPr>
                        <a:t>Structured approach to performance measurement design</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3.5172</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6</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3.3214</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7</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chemeClr val="tx1">
                              <a:lumMod val="10000"/>
                            </a:schemeClr>
                          </a:solidFill>
                          <a:latin typeface="Calibri"/>
                        </a:rPr>
                        <a:t>Focus on appraisal and rewards</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3.4483</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7</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3.1786</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10</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chemeClr val="tx1">
                              <a:lumMod val="10000"/>
                            </a:schemeClr>
                          </a:solidFill>
                          <a:latin typeface="Calibri"/>
                        </a:rPr>
                        <a:t>Team maturity</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3.4138</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8</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3.3214</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6</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chemeClr val="tx1">
                              <a:lumMod val="10000"/>
                            </a:schemeClr>
                          </a:solidFill>
                          <a:latin typeface="Calibri"/>
                        </a:rPr>
                        <a:t>Strategy deployment</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3.3103</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9</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3.2857</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8</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r>
                        <a:rPr lang="en-US" sz="2000" dirty="0">
                          <a:solidFill>
                            <a:schemeClr val="tx1">
                              <a:lumMod val="10000"/>
                            </a:schemeClr>
                          </a:solidFill>
                          <a:latin typeface="Calibri"/>
                        </a:rPr>
                        <a:t>Business process view</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3.2069</a:t>
                      </a:r>
                      <a:endParaRPr lang="en-US" sz="1800">
                        <a:latin typeface="Calibri"/>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10</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3.4286</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r>
                        <a:rPr lang="en-US" sz="1800">
                          <a:solidFill>
                            <a:srgbClr val="000000"/>
                          </a:solidFill>
                          <a:latin typeface="Arial"/>
                          <a:ea typeface="Calibri"/>
                        </a:rPr>
                        <a:t>3</a:t>
                      </a:r>
                      <a:endParaRPr lang="en-US" sz="1800">
                        <a:latin typeface="Calibri"/>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99674">
                <a:tc>
                  <a:txBody>
                    <a:bodyPr/>
                    <a:lstStyle/>
                    <a:p>
                      <a:endParaRPr lang="en-US" sz="1800" dirty="0">
                        <a:solidFill>
                          <a:schemeClr val="tx1">
                            <a:lumMod val="10000"/>
                          </a:schemeClr>
                        </a:solidFill>
                        <a:latin typeface="Arial"/>
                        <a:ea typeface="Calibri"/>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endParaRPr lang="en-US" sz="1800">
                        <a:latin typeface="Calibri"/>
                        <a:ea typeface="Calibri"/>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endParaRPr lang="en-US" sz="1800">
                        <a:latin typeface="Calibri"/>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endParaRPr lang="en-US" sz="1800">
                        <a:latin typeface="Calibri"/>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endParaRPr lang="en-US" sz="1800" dirty="0">
                        <a:latin typeface="Calibri"/>
                        <a:ea typeface="Calibri"/>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HYPHOTHESES ( T-TEST)</a:t>
            </a:r>
            <a:endParaRPr lang="en-US" dirty="0"/>
          </a:p>
        </p:txBody>
      </p:sp>
      <p:graphicFrame>
        <p:nvGraphicFramePr>
          <p:cNvPr id="4" name="Content Placeholder 3"/>
          <p:cNvGraphicFramePr>
            <a:graphicFrameLocks noGrp="1"/>
          </p:cNvGraphicFramePr>
          <p:nvPr>
            <p:ph idx="1"/>
          </p:nvPr>
        </p:nvGraphicFramePr>
        <p:xfrm>
          <a:off x="695459" y="1420413"/>
          <a:ext cx="7765960" cy="2743200"/>
        </p:xfrm>
        <a:graphic>
          <a:graphicData uri="http://schemas.openxmlformats.org/drawingml/2006/table">
            <a:tbl>
              <a:tblPr/>
              <a:tblGrid>
                <a:gridCol w="892891"/>
                <a:gridCol w="4284416"/>
                <a:gridCol w="2588653"/>
              </a:tblGrid>
              <a:tr h="0">
                <a:tc>
                  <a:txBody>
                    <a:bodyPr/>
                    <a:lstStyle/>
                    <a:p>
                      <a:pPr algn="ctr"/>
                      <a:r>
                        <a:rPr lang="en-US" sz="2000" b="1" dirty="0">
                          <a:latin typeface="Calibri"/>
                        </a:rPr>
                        <a:t>No</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b="1" dirty="0" err="1">
                          <a:latin typeface="Calibri"/>
                        </a:rPr>
                        <a:t>Hyphotheses</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latin typeface="Calibri"/>
                        </a:rPr>
                        <a:t>Note</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a:latin typeface="Calibri"/>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a:latin typeface="Calibri"/>
                        </a:rPr>
                        <a:t>There is no significant difference on steps of performance measurement system use by public university and private university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dirty="0">
                          <a:latin typeface="Calibri"/>
                        </a:rPr>
                        <a:t>Fail </a:t>
                      </a:r>
                      <a:r>
                        <a:rPr lang="en-US" sz="2000" dirty="0" smtClean="0">
                          <a:latin typeface="Calibri"/>
                        </a:rPr>
                        <a:t>to Reject</a:t>
                      </a:r>
                    </a:p>
                    <a:p>
                      <a:pPr algn="ctr"/>
                      <a:r>
                        <a:rPr lang="en-US" sz="1800" kern="1200" dirty="0" smtClean="0">
                          <a:solidFill>
                            <a:schemeClr val="tx1"/>
                          </a:solidFill>
                          <a:latin typeface="+mn-lt"/>
                          <a:ea typeface="+mn-ea"/>
                          <a:cs typeface="+mn-cs"/>
                        </a:rPr>
                        <a:t>T (55) = .396, </a:t>
                      </a:r>
                    </a:p>
                    <a:p>
                      <a:pPr algn="ctr"/>
                      <a:r>
                        <a:rPr lang="en-US" sz="1800" kern="1200" dirty="0" smtClean="0">
                          <a:solidFill>
                            <a:schemeClr val="tx1"/>
                          </a:solidFill>
                          <a:latin typeface="+mn-lt"/>
                          <a:ea typeface="+mn-ea"/>
                          <a:cs typeface="+mn-cs"/>
                        </a:rPr>
                        <a:t>p &gt; 0.05</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a:latin typeface="Calibri"/>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a:latin typeface="Calibri"/>
                        </a:rPr>
                        <a:t>There is no significant difference on factors affected performance measurement system between public university and private university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dirty="0">
                          <a:latin typeface="Calibri"/>
                        </a:rPr>
                        <a:t>Fail to </a:t>
                      </a:r>
                      <a:r>
                        <a:rPr lang="en-US" sz="2000" dirty="0" smtClean="0">
                          <a:latin typeface="Calibri"/>
                        </a:rPr>
                        <a:t>Reject</a:t>
                      </a:r>
                    </a:p>
                    <a:p>
                      <a:pPr algn="ctr"/>
                      <a:r>
                        <a:rPr lang="en-US" sz="1800" kern="1200" dirty="0" smtClean="0">
                          <a:solidFill>
                            <a:schemeClr val="tx1"/>
                          </a:solidFill>
                          <a:latin typeface="+mn-lt"/>
                          <a:ea typeface="+mn-ea"/>
                          <a:cs typeface="+mn-cs"/>
                        </a:rPr>
                        <a:t>T (55) = .363, </a:t>
                      </a:r>
                    </a:p>
                    <a:p>
                      <a:pPr algn="ctr"/>
                      <a:r>
                        <a:rPr lang="en-US" sz="1800" kern="1200" dirty="0" smtClean="0">
                          <a:solidFill>
                            <a:schemeClr val="tx1"/>
                          </a:solidFill>
                          <a:latin typeface="+mn-lt"/>
                          <a:ea typeface="+mn-ea"/>
                          <a:cs typeface="+mn-cs"/>
                        </a:rPr>
                        <a:t>p &gt; 0.05</a:t>
                      </a:r>
                      <a:endParaRPr lang="en-U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a:xfrm>
            <a:off x="685800" y="1272855"/>
            <a:ext cx="7772400" cy="3886200"/>
          </a:xfrm>
        </p:spPr>
        <p:txBody>
          <a:bodyPr/>
          <a:lstStyle/>
          <a:p>
            <a:r>
              <a:rPr lang="en-US" sz="2000" dirty="0" smtClean="0"/>
              <a:t>This research support the idea for each university to develop its distinguishing characteristics by following its long term plan.</a:t>
            </a:r>
          </a:p>
          <a:p>
            <a:r>
              <a:rPr lang="en-US" sz="2000" dirty="0" smtClean="0"/>
              <a:t>Although there are many higher learning institutions in Malaysia, the different visions and missions should not be barriers to apply the BSC and this “educational business model” should also be helpful for them to enhance their educational quality because the basic educational purposes are the same. The perspectives of the BSC can be developed from five perspectives:</a:t>
            </a:r>
          </a:p>
          <a:p>
            <a:pPr lvl="0">
              <a:buNone/>
            </a:pPr>
            <a:r>
              <a:rPr lang="en-US" sz="2000" dirty="0" smtClean="0"/>
              <a:t>	1. Growth and development	2. scholarship and research</a:t>
            </a:r>
          </a:p>
          <a:p>
            <a:pPr lvl="0">
              <a:buNone/>
            </a:pPr>
            <a:r>
              <a:rPr lang="en-US" sz="2000" dirty="0" smtClean="0"/>
              <a:t>	3. Teaching and learning	4. service and outreach</a:t>
            </a:r>
          </a:p>
          <a:p>
            <a:pPr lvl="0">
              <a:buNone/>
            </a:pPr>
            <a:r>
              <a:rPr lang="en-US" sz="2000" dirty="0" smtClean="0"/>
              <a:t>	5.  Financial resources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685800" y="1519707"/>
            <a:ext cx="7772400" cy="4347693"/>
          </a:xfrm>
        </p:spPr>
        <p:txBody>
          <a:bodyPr/>
          <a:lstStyle/>
          <a:p>
            <a:pPr algn="just"/>
            <a:r>
              <a:rPr lang="en-US" sz="2000" dirty="0" smtClean="0"/>
              <a:t>T</a:t>
            </a:r>
            <a:r>
              <a:rPr lang="en-US" sz="2000" dirty="0" smtClean="0">
                <a:solidFill>
                  <a:schemeClr val="tx1"/>
                </a:solidFill>
                <a:latin typeface="+mn-lt"/>
                <a:ea typeface="+mn-ea"/>
                <a:cs typeface="+mn-cs"/>
              </a:rPr>
              <a:t>he </a:t>
            </a:r>
            <a:r>
              <a:rPr lang="en-US" sz="2000" dirty="0">
                <a:solidFill>
                  <a:schemeClr val="tx1"/>
                </a:solidFill>
                <a:latin typeface="+mn-lt"/>
                <a:ea typeface="+mn-ea"/>
                <a:cs typeface="+mn-cs"/>
              </a:rPr>
              <a:t>higher education capacity in Malaysia has grown from the formation of the country’s first university, </a:t>
            </a:r>
            <a:r>
              <a:rPr lang="en-US" sz="2000" dirty="0" err="1">
                <a:solidFill>
                  <a:schemeClr val="tx1"/>
                </a:solidFill>
                <a:latin typeface="+mn-lt"/>
                <a:ea typeface="+mn-ea"/>
                <a:cs typeface="+mn-cs"/>
              </a:rPr>
              <a:t>Universiti</a:t>
            </a:r>
            <a:r>
              <a:rPr lang="en-US" sz="2000" dirty="0">
                <a:solidFill>
                  <a:schemeClr val="tx1"/>
                </a:solidFill>
                <a:latin typeface="+mn-lt"/>
                <a:ea typeface="+mn-ea"/>
                <a:cs typeface="+mn-cs"/>
              </a:rPr>
              <a:t> Malaya in 1961, to the 2007 enrolment of 942,200 students in 20 public universities, 32 privates’ universities and university colleges, four branches campuses of international universities, 21 polytechnics, 37 public community colleges and 485 private colleges. </a:t>
            </a:r>
            <a:endParaRPr lang="en-US" sz="2000" dirty="0" smtClean="0">
              <a:solidFill>
                <a:schemeClr val="tx1"/>
              </a:solidFill>
              <a:latin typeface="+mn-lt"/>
              <a:ea typeface="+mn-ea"/>
              <a:cs typeface="+mn-cs"/>
            </a:endParaRPr>
          </a:p>
          <a:p>
            <a:r>
              <a:rPr lang="en-US" sz="2000" dirty="0" smtClean="0"/>
              <a:t>As a platform to move forward, The National Higher Education Action Plan 2007-2010 is a stepping stone towards promoting long-term objectives of human capital development contained in the National Higher Education Strategic Plan. The ultimate aim is to empower Malaysian higher education in order to meet the nation’s developmental needs and to build its stature both at home and internationally.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000" dirty="0" smtClean="0"/>
              <a:t>Therefore seven strategic thrusts have been outlined (Malaysia Ministry of Higher Education, 2007):</a:t>
            </a:r>
          </a:p>
          <a:p>
            <a:pPr lvl="0" algn="just"/>
            <a:r>
              <a:rPr lang="en-US" sz="2000" dirty="0" smtClean="0"/>
              <a:t>Widening access and enhancing equity</a:t>
            </a:r>
          </a:p>
          <a:p>
            <a:pPr lvl="0" algn="just"/>
            <a:r>
              <a:rPr lang="en-US" sz="2000" dirty="0" smtClean="0"/>
              <a:t>Improving the quality of teaching and learning</a:t>
            </a:r>
          </a:p>
          <a:p>
            <a:pPr lvl="0" algn="just"/>
            <a:r>
              <a:rPr lang="en-US" sz="2000" dirty="0" smtClean="0"/>
              <a:t>Enhancing research and innovation</a:t>
            </a:r>
          </a:p>
          <a:p>
            <a:pPr lvl="0" algn="just"/>
            <a:r>
              <a:rPr lang="en-US" sz="2000" dirty="0" smtClean="0"/>
              <a:t>Strengthening Institution of higher education</a:t>
            </a:r>
          </a:p>
          <a:p>
            <a:pPr lvl="0" algn="just"/>
            <a:r>
              <a:rPr lang="en-US" sz="2000" dirty="0" smtClean="0"/>
              <a:t>Intensifying Internalization</a:t>
            </a:r>
          </a:p>
          <a:p>
            <a:pPr lvl="0" algn="just"/>
            <a:r>
              <a:rPr lang="en-US" sz="2000" dirty="0" smtClean="0"/>
              <a:t>Enculturation of lifelong learning</a:t>
            </a:r>
          </a:p>
          <a:p>
            <a:pPr lvl="0" algn="just"/>
            <a:r>
              <a:rPr lang="en-US" sz="2000" dirty="0" smtClean="0"/>
              <a:t>Reinforcing the Higher Education Ministry’s delivery system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Statistics of Higher Education of Malaysia 2010</a:t>
            </a:r>
          </a:p>
        </p:txBody>
      </p:sp>
      <p:graphicFrame>
        <p:nvGraphicFramePr>
          <p:cNvPr id="5" name="Table 4"/>
          <p:cNvGraphicFramePr>
            <a:graphicFrameLocks noGrp="1"/>
          </p:cNvGraphicFramePr>
          <p:nvPr/>
        </p:nvGraphicFramePr>
        <p:xfrm>
          <a:off x="682580" y="1996225"/>
          <a:ext cx="8087933" cy="4088612"/>
        </p:xfrm>
        <a:graphic>
          <a:graphicData uri="http://schemas.openxmlformats.org/drawingml/2006/table">
            <a:tbl>
              <a:tblPr/>
              <a:tblGrid>
                <a:gridCol w="1891357"/>
                <a:gridCol w="1507217"/>
                <a:gridCol w="1637932"/>
                <a:gridCol w="1676167"/>
                <a:gridCol w="1375260"/>
              </a:tblGrid>
              <a:tr h="808793">
                <a:tc>
                  <a:txBody>
                    <a:bodyPr/>
                    <a:lstStyle/>
                    <a:p>
                      <a:pPr algn="just"/>
                      <a:r>
                        <a:rPr lang="en-US" sz="2800" b="1" dirty="0">
                          <a:latin typeface="Calibri"/>
                        </a:rPr>
                        <a:t>Level of Study</a:t>
                      </a:r>
                      <a:endParaRPr lang="en-US" sz="2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2800" b="1" dirty="0">
                          <a:latin typeface="Calibri"/>
                        </a:rPr>
                        <a:t>Enrolment Public HEI</a:t>
                      </a:r>
                      <a:endParaRPr lang="en-US" sz="2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r>
                        <a:rPr lang="en-US" sz="2800" b="1">
                          <a:latin typeface="Calibri"/>
                        </a:rPr>
                        <a:t>Enrolment Private HEI</a:t>
                      </a: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08793">
                <a:tc>
                  <a:txBody>
                    <a:bodyPr/>
                    <a:lstStyle/>
                    <a:p>
                      <a:pPr algn="just"/>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i="1">
                          <a:latin typeface="Calibri"/>
                        </a:rPr>
                        <a:t>2009</a:t>
                      </a: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i="1" dirty="0">
                          <a:latin typeface="Calibri"/>
                        </a:rPr>
                        <a:t>2010</a:t>
                      </a:r>
                      <a:endParaRPr lang="en-US" sz="2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i="1" dirty="0">
                          <a:latin typeface="Calibri"/>
                        </a:rPr>
                        <a:t>2009</a:t>
                      </a:r>
                      <a:endParaRPr lang="en-US" sz="2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i="1" dirty="0">
                          <a:latin typeface="Calibri"/>
                        </a:rPr>
                        <a:t>2010</a:t>
                      </a:r>
                      <a:endParaRPr lang="en-US" sz="2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793">
                <a:tc>
                  <a:txBody>
                    <a:bodyPr/>
                    <a:lstStyle/>
                    <a:p>
                      <a:pPr algn="just"/>
                      <a:r>
                        <a:rPr lang="en-US" sz="2800">
                          <a:latin typeface="Calibri"/>
                        </a:rPr>
                        <a:t>PHD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a:latin typeface="Calibri"/>
                        </a:rPr>
                        <a:t>14669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17718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2278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3804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793">
                <a:tc>
                  <a:txBody>
                    <a:bodyPr/>
                    <a:lstStyle/>
                    <a:p>
                      <a:pPr algn="just"/>
                      <a:r>
                        <a:rPr lang="en-US" sz="2800">
                          <a:latin typeface="Calibri"/>
                        </a:rPr>
                        <a:t>Masters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a:latin typeface="Calibri"/>
                        </a:rPr>
                        <a:t>44880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a:latin typeface="Calibri"/>
                        </a:rPr>
                        <a:t>49676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13372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14038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793">
                <a:tc>
                  <a:txBody>
                    <a:bodyPr/>
                    <a:lstStyle/>
                    <a:p>
                      <a:pPr algn="just"/>
                      <a:r>
                        <a:rPr lang="en-US" sz="2800">
                          <a:latin typeface="Calibri"/>
                        </a:rPr>
                        <a:t>Bachelors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a:latin typeface="Calibri"/>
                        </a:rPr>
                        <a:t>272012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a:latin typeface="Calibri"/>
                        </a:rPr>
                        <a:t>274690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198760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dirty="0">
                          <a:latin typeface="Calibri"/>
                        </a:rPr>
                        <a:t>220299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OBJECTIVES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aim of this paper is to highlights the strategic performance measurement setting used by the public and private university in Malaysia. In addition, it also discusses the factors affect strategic performance measurement system among Malaysian universities.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PERFORMANCE MEASUREMENT</a:t>
            </a:r>
            <a:endParaRPr lang="en-US" dirty="0"/>
          </a:p>
        </p:txBody>
      </p:sp>
      <p:sp>
        <p:nvSpPr>
          <p:cNvPr id="3" name="Content Placeholder 2"/>
          <p:cNvSpPr>
            <a:spLocks noGrp="1"/>
          </p:cNvSpPr>
          <p:nvPr>
            <p:ph idx="1"/>
          </p:nvPr>
        </p:nvSpPr>
        <p:spPr/>
        <p:txBody>
          <a:bodyPr/>
          <a:lstStyle/>
          <a:p>
            <a:r>
              <a:rPr lang="en-US" sz="2000" dirty="0" smtClean="0"/>
              <a:t>The last 20 years has witnessed a revolution in performance measurement (Neely &amp; Bourne, 2000).  This reformation has been driven by changes in business environment, which has led to the recognition that conventional measures do not present a complete of organizational performance (Anderson &amp; </a:t>
            </a:r>
            <a:r>
              <a:rPr lang="en-US" sz="2000" dirty="0" err="1" smtClean="0"/>
              <a:t>McAdam</a:t>
            </a:r>
            <a:r>
              <a:rPr lang="en-US" sz="2000" dirty="0" smtClean="0"/>
              <a:t>, 2004).</a:t>
            </a:r>
          </a:p>
          <a:p>
            <a:r>
              <a:rPr lang="en-US" sz="2000" dirty="0" smtClean="0"/>
              <a:t>Non-profit organizations like public university have no survival pressure and external competition is limited. Therefore each university should establish its core competitiveness that based on its mission and vision and also its current resources and competitive conditions. Thus different strategic themes will produce different strategic targets and the resulting.</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94830"/>
            <a:ext cx="7772400" cy="3886200"/>
          </a:xfrm>
        </p:spPr>
        <p:txBody>
          <a:bodyPr/>
          <a:lstStyle/>
          <a:p>
            <a:r>
              <a:rPr lang="en-US" sz="2000" dirty="0" smtClean="0"/>
              <a:t>In their study on performance measurement indicators among Taiwan university, 18 dimensions of performance indicators were used (Chen, Wang, &amp; Yang, 2009). There are:</a:t>
            </a:r>
          </a:p>
          <a:p>
            <a:r>
              <a:rPr lang="en-US" sz="2000" dirty="0" smtClean="0"/>
              <a:t>School reputation                             Development target and    </a:t>
            </a:r>
          </a:p>
          <a:p>
            <a:pPr>
              <a:buNone/>
            </a:pPr>
            <a:r>
              <a:rPr lang="en-US" sz="2000" dirty="0" smtClean="0"/>
              <a:t>                                                            characteristics</a:t>
            </a:r>
          </a:p>
          <a:p>
            <a:r>
              <a:rPr lang="en-US" sz="2000" dirty="0" smtClean="0"/>
              <a:t>Academy exchange			Administration resource</a:t>
            </a:r>
          </a:p>
          <a:p>
            <a:r>
              <a:rPr lang="en-US" sz="2000" dirty="0" smtClean="0"/>
              <a:t>Teaching resources			Curriculum planning</a:t>
            </a:r>
          </a:p>
          <a:p>
            <a:r>
              <a:rPr lang="en-US" sz="2000" dirty="0" smtClean="0"/>
              <a:t>Graduate’s career planning		Research results</a:t>
            </a:r>
          </a:p>
          <a:p>
            <a:r>
              <a:rPr lang="en-US" sz="2000" dirty="0" smtClean="0"/>
              <a:t>Social responsibility			Teaching quality</a:t>
            </a:r>
          </a:p>
          <a:p>
            <a:r>
              <a:rPr lang="en-US" sz="2000" dirty="0" smtClean="0"/>
              <a:t>Student retention rate		Faculty resources</a:t>
            </a:r>
          </a:p>
          <a:p>
            <a:r>
              <a:rPr lang="en-US" sz="2000" dirty="0" smtClean="0"/>
              <a:t>Financial resources			Financial donations</a:t>
            </a:r>
          </a:p>
          <a:p>
            <a:r>
              <a:rPr lang="en-US" sz="2000" dirty="0" smtClean="0"/>
              <a:t>Student quality			Tutorship result</a:t>
            </a:r>
          </a:p>
          <a:p>
            <a:r>
              <a:rPr lang="en-US" sz="2000" dirty="0" smtClean="0"/>
              <a:t>Continuous education services	Students structure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cap="all" dirty="0"/>
              <a:t>Performance Measurement in Higher Education</a:t>
            </a:r>
            <a:r>
              <a:rPr lang="en-US" dirty="0" smtClean="0"/>
              <a:t/>
            </a:r>
            <a:br>
              <a:rPr lang="en-US" dirty="0" smtClean="0"/>
            </a:br>
            <a:endParaRPr lang="en-US" dirty="0"/>
          </a:p>
        </p:txBody>
      </p:sp>
      <p:sp>
        <p:nvSpPr>
          <p:cNvPr id="3" name="Content Placeholder 2"/>
          <p:cNvSpPr>
            <a:spLocks noGrp="1"/>
          </p:cNvSpPr>
          <p:nvPr>
            <p:ph idx="1"/>
          </p:nvPr>
        </p:nvSpPr>
        <p:spPr>
          <a:xfrm>
            <a:off x="685800" y="1262130"/>
            <a:ext cx="7772400" cy="4605270"/>
          </a:xfrm>
        </p:spPr>
        <p:txBody>
          <a:bodyPr/>
          <a:lstStyle/>
          <a:p>
            <a:pPr algn="just"/>
            <a:r>
              <a:rPr lang="en-US" sz="2000" dirty="0">
                <a:solidFill>
                  <a:schemeClr val="tx1"/>
                </a:solidFill>
                <a:latin typeface="+mn-lt"/>
                <a:ea typeface="+mn-ea"/>
                <a:cs typeface="+mn-cs"/>
              </a:rPr>
              <a:t>Performance Measure System (PMS) </a:t>
            </a:r>
            <a:r>
              <a:rPr lang="en-US" sz="2000" dirty="0" smtClean="0">
                <a:solidFill>
                  <a:schemeClr val="tx1"/>
                </a:solidFill>
                <a:latin typeface="+mn-lt"/>
                <a:ea typeface="+mn-ea"/>
                <a:cs typeface="+mn-cs"/>
              </a:rPr>
              <a:t>plays </a:t>
            </a:r>
            <a:r>
              <a:rPr lang="en-US" sz="2000" dirty="0">
                <a:solidFill>
                  <a:schemeClr val="tx1"/>
                </a:solidFill>
                <a:latin typeface="+mn-lt"/>
                <a:ea typeface="+mn-ea"/>
                <a:cs typeface="+mn-cs"/>
              </a:rPr>
              <a:t>an important role in developing corporate strategy and performance evaluation (</a:t>
            </a:r>
            <a:r>
              <a:rPr lang="en-US" sz="2000" dirty="0" err="1">
                <a:solidFill>
                  <a:schemeClr val="tx1"/>
                </a:solidFill>
                <a:latin typeface="+mn-lt"/>
                <a:ea typeface="+mn-ea"/>
                <a:cs typeface="+mn-cs"/>
              </a:rPr>
              <a:t>Ukko</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Tenhunen</a:t>
            </a:r>
            <a:r>
              <a:rPr lang="en-US" sz="2000" dirty="0">
                <a:solidFill>
                  <a:schemeClr val="tx1"/>
                </a:solidFill>
                <a:latin typeface="+mn-lt"/>
                <a:ea typeface="+mn-ea"/>
                <a:cs typeface="+mn-cs"/>
              </a:rPr>
              <a:t>, &amp; </a:t>
            </a:r>
            <a:r>
              <a:rPr lang="en-US" sz="2000" dirty="0" err="1">
                <a:solidFill>
                  <a:schemeClr val="tx1"/>
                </a:solidFill>
                <a:latin typeface="+mn-lt"/>
                <a:ea typeface="+mn-ea"/>
                <a:cs typeface="+mn-cs"/>
              </a:rPr>
              <a:t>Rntanen</a:t>
            </a:r>
            <a:r>
              <a:rPr lang="en-US" sz="2000" dirty="0">
                <a:solidFill>
                  <a:schemeClr val="tx1"/>
                </a:solidFill>
                <a:latin typeface="+mn-lt"/>
                <a:ea typeface="+mn-ea"/>
                <a:cs typeface="+mn-cs"/>
              </a:rPr>
              <a:t>, 2007) in order for the organization to be more competitive in the global economy and this reflect higher education </a:t>
            </a:r>
            <a:r>
              <a:rPr lang="en-US" sz="2000" dirty="0" smtClean="0">
                <a:solidFill>
                  <a:schemeClr val="tx1"/>
                </a:solidFill>
                <a:latin typeface="+mn-lt"/>
                <a:ea typeface="+mn-ea"/>
                <a:cs typeface="+mn-cs"/>
              </a:rPr>
              <a:t>industry</a:t>
            </a:r>
          </a:p>
          <a:p>
            <a:pPr algn="just"/>
            <a:r>
              <a:rPr lang="en-US" sz="2000" dirty="0" smtClean="0"/>
              <a:t>According to Tang &amp; </a:t>
            </a:r>
            <a:r>
              <a:rPr lang="en-US" sz="2000" dirty="0" err="1" smtClean="0"/>
              <a:t>Zairi</a:t>
            </a:r>
            <a:r>
              <a:rPr lang="en-US" sz="2000" dirty="0" smtClean="0"/>
              <a:t> (1998), the core functions of a university are basically teaching, research and scholarship. These core functions must be stated in university’s daily operational and performance measurement indicator should have the following functions:</a:t>
            </a:r>
          </a:p>
          <a:p>
            <a:pPr marL="857250" lvl="1" indent="-457200" algn="just">
              <a:buFont typeface="+mj-lt"/>
              <a:buAutoNum type="arabicPeriod"/>
            </a:pPr>
            <a:r>
              <a:rPr lang="en-US" sz="1700" dirty="0" smtClean="0"/>
              <a:t>Control and measure education quality;</a:t>
            </a:r>
          </a:p>
          <a:p>
            <a:pPr marL="857250" lvl="1" indent="-457200" algn="just">
              <a:buFont typeface="+mj-lt"/>
              <a:buAutoNum type="arabicPeriod"/>
            </a:pPr>
            <a:r>
              <a:rPr lang="en-US" sz="1700" dirty="0" smtClean="0"/>
              <a:t>Provide information to education policy decision makers;</a:t>
            </a:r>
          </a:p>
          <a:p>
            <a:pPr marL="857250" lvl="1" indent="-457200" algn="just">
              <a:buFont typeface="+mj-lt"/>
              <a:buAutoNum type="arabicPeriod"/>
            </a:pPr>
            <a:r>
              <a:rPr lang="en-US" sz="1700" dirty="0" smtClean="0"/>
              <a:t>Provide references for education resources management and allocation; and </a:t>
            </a:r>
          </a:p>
          <a:p>
            <a:pPr marL="857250" lvl="1" indent="-457200" algn="just">
              <a:buFont typeface="+mj-lt"/>
              <a:buAutoNum type="arabicPeriod"/>
            </a:pPr>
            <a:r>
              <a:rPr lang="en-US" sz="1700" dirty="0" smtClean="0"/>
              <a:t>Provide each department with indicators of performance management</a:t>
            </a:r>
          </a:p>
          <a:p>
            <a:pPr algn="just"/>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000" dirty="0" smtClean="0"/>
              <a:t>Basically there are two primary objectives of measurement: to assist in universities in improving education quality; and to help universities meet customer demands and achieve their responsibilities. </a:t>
            </a:r>
          </a:p>
          <a:p>
            <a:pPr algn="just"/>
            <a:r>
              <a:rPr lang="en-US" sz="2000" dirty="0" err="1" smtClean="0"/>
              <a:t>Johnes</a:t>
            </a:r>
            <a:r>
              <a:rPr lang="en-US" sz="2000" dirty="0" smtClean="0"/>
              <a:t> (1996) believed that university’s performance can be measured through four categories of output:</a:t>
            </a:r>
          </a:p>
          <a:p>
            <a:pPr marL="857250" lvl="1" indent="-457200" algn="just">
              <a:buFont typeface="+mj-lt"/>
              <a:buAutoNum type="arabicPeriod"/>
            </a:pPr>
            <a:r>
              <a:rPr lang="en-US" sz="1700" dirty="0" smtClean="0"/>
              <a:t>output from teaching activities       </a:t>
            </a:r>
          </a:p>
          <a:p>
            <a:pPr marL="857250" lvl="1" indent="-457200" algn="just">
              <a:buFont typeface="+mj-lt"/>
              <a:buAutoNum type="arabicPeriod"/>
            </a:pPr>
            <a:r>
              <a:rPr lang="en-US" sz="1700" dirty="0" smtClean="0"/>
              <a:t>output from research activities</a:t>
            </a:r>
          </a:p>
          <a:p>
            <a:pPr marL="857250" lvl="1" indent="-457200" algn="just">
              <a:buFont typeface="+mj-lt"/>
              <a:buAutoNum type="arabicPeriod"/>
            </a:pPr>
            <a:r>
              <a:rPr lang="en-US" sz="1700" dirty="0" smtClean="0"/>
              <a:t>output from consulting services      </a:t>
            </a:r>
          </a:p>
          <a:p>
            <a:pPr marL="857250" lvl="1" indent="-457200" algn="just">
              <a:buFont typeface="+mj-lt"/>
              <a:buAutoNum type="arabicPeriod"/>
            </a:pPr>
            <a:r>
              <a:rPr lang="en-US" sz="1700" dirty="0" smtClean="0"/>
              <a:t>output of cultural and social activities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siness2">
  <a:themeElements>
    <a:clrScheme name="">
      <a:dk1>
        <a:srgbClr val="FFFF99"/>
      </a:dk1>
      <a:lt1>
        <a:srgbClr val="FFFFFF"/>
      </a:lt1>
      <a:dk2>
        <a:srgbClr val="FFFF66"/>
      </a:dk2>
      <a:lt2>
        <a:srgbClr val="808080"/>
      </a:lt2>
      <a:accent1>
        <a:srgbClr val="FFFFCC"/>
      </a:accent1>
      <a:accent2>
        <a:srgbClr val="99FF99"/>
      </a:accent2>
      <a:accent3>
        <a:srgbClr val="FFFFFF"/>
      </a:accent3>
      <a:accent4>
        <a:srgbClr val="DADA82"/>
      </a:accent4>
      <a:accent5>
        <a:srgbClr val="FFFFE2"/>
      </a:accent5>
      <a:accent6>
        <a:srgbClr val="8AE78A"/>
      </a:accent6>
      <a:hlink>
        <a:srgbClr val="FFFF99"/>
      </a:hlink>
      <a:folHlink>
        <a:srgbClr val="CCCCFF"/>
      </a:folHlink>
    </a:clrScheme>
    <a:fontScheme name="business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2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business2</Template>
  <TotalTime>233</TotalTime>
  <Words>1135</Words>
  <Application>Microsoft PowerPoint</Application>
  <PresentationFormat>On-screen Show (4:3)</PresentationFormat>
  <Paragraphs>209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business2</vt:lpstr>
      <vt:lpstr>PERFORMANCE MEASUREMENT SETTING AMONG PUBLIC AND PRIVATE UNIVERSITIES IN MALAYSIA: A LESSON TO LEARN </vt:lpstr>
      <vt:lpstr>Introduction</vt:lpstr>
      <vt:lpstr>Slide 3</vt:lpstr>
      <vt:lpstr>Statistics of Higher Education of Malaysia 2010</vt:lpstr>
      <vt:lpstr>RESEARCH OBJECTIVES </vt:lpstr>
      <vt:lpstr>PERFORMANCE MEASUREMENT</vt:lpstr>
      <vt:lpstr>Slide 7</vt:lpstr>
      <vt:lpstr>Performance Measurement in Higher Education </vt:lpstr>
      <vt:lpstr>Slide 9</vt:lpstr>
      <vt:lpstr>FINDINGS</vt:lpstr>
      <vt:lpstr>Table 2:  Steps of performance measurement system in universities </vt:lpstr>
      <vt:lpstr>Table 3:  Factors affected performance measurement system in universities </vt:lpstr>
      <vt:lpstr>HYPHOTHESES ( T-TEST)</vt:lpstr>
      <vt:lpstr>CONCLUSIONS</vt:lpstr>
    </vt:vector>
  </TitlesOfParts>
  <Company>Clearly Presented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Shahrul</cp:lastModifiedBy>
  <cp:revision>19</cp:revision>
  <dcterms:created xsi:type="dcterms:W3CDTF">2005-01-17T10:29:55Z</dcterms:created>
  <dcterms:modified xsi:type="dcterms:W3CDTF">2011-06-15T08:11:07Z</dcterms:modified>
</cp:coreProperties>
</file>