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5E997-27CE-47BB-9863-38B428E12DEA}" type="datetimeFigureOut">
              <a:rPr lang="en-US" smtClean="0"/>
              <a:t>6/15/2011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E997-27CE-47BB-9863-38B428E12DEA}" type="datetimeFigureOut">
              <a:rPr lang="en-US" smtClean="0"/>
              <a:t>6/15/2011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E997-27CE-47BB-9863-38B428E12DEA}" type="datetimeFigureOut">
              <a:rPr lang="en-US" smtClean="0"/>
              <a:t>6/15/2011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E997-27CE-47BB-9863-38B428E12DEA}" type="datetimeFigureOut">
              <a:rPr lang="en-US" smtClean="0"/>
              <a:t>6/15/2011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5E997-27CE-47BB-9863-38B428E12DEA}" type="datetimeFigureOut">
              <a:rPr lang="en-US" smtClean="0"/>
              <a:t>6/15/2011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5E997-27CE-47BB-9863-38B428E12DEA}" type="datetimeFigureOut">
              <a:rPr lang="en-US" smtClean="0"/>
              <a:t>6/15/2011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5E997-27CE-47BB-9863-38B428E12DEA}" type="datetimeFigureOut">
              <a:rPr lang="en-US" smtClean="0"/>
              <a:t>6/15/2011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5E997-27CE-47BB-9863-38B428E12DEA}" type="datetimeFigureOut">
              <a:rPr lang="en-US" smtClean="0"/>
              <a:t>6/15/2011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5E997-27CE-47BB-9863-38B428E12DEA}" type="datetimeFigureOut">
              <a:rPr lang="en-US" smtClean="0"/>
              <a:t>6/15/2011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5E997-27CE-47BB-9863-38B428E12DEA}" type="datetimeFigureOut">
              <a:rPr lang="en-US" smtClean="0"/>
              <a:t>6/15/2011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5E997-27CE-47BB-9863-38B428E12DEA}" type="datetimeFigureOut">
              <a:rPr lang="en-US" smtClean="0"/>
              <a:t>6/15/2011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45F26-227A-4402-A15C-740AE52C55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5E997-27CE-47BB-9863-38B428E12DEA}" type="datetimeFigureOut">
              <a:rPr lang="en-US" smtClean="0"/>
              <a:t>6/15/2011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45F26-227A-4402-A15C-740AE52C55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LEARNING AND EXPECTATIONS OF INTERNATIONAL POSTGRADUATE STUDENTS IN MALAYSIA.</a:t>
            </a:r>
            <a:r>
              <a:rPr lang="en-US" dirty="0"/>
              <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r>
              <a:rPr lang="en-US" dirty="0" err="1"/>
              <a:t>Siti</a:t>
            </a:r>
            <a:r>
              <a:rPr lang="en-US" dirty="0"/>
              <a:t> </a:t>
            </a:r>
            <a:r>
              <a:rPr lang="en-US" dirty="0" err="1"/>
              <a:t>Hamin</a:t>
            </a:r>
            <a:r>
              <a:rPr lang="en-US" dirty="0"/>
              <a:t> </a:t>
            </a:r>
            <a:r>
              <a:rPr lang="en-US" dirty="0" err="1"/>
              <a:t>Stapa</a:t>
            </a:r>
            <a:endParaRPr lang="en-US" dirty="0"/>
          </a:p>
          <a:p>
            <a:r>
              <a:rPr lang="en-US" dirty="0" err="1"/>
              <a:t>Tengku</a:t>
            </a:r>
            <a:r>
              <a:rPr lang="en-US" dirty="0"/>
              <a:t> Nor </a:t>
            </a:r>
            <a:r>
              <a:rPr lang="en-US" dirty="0" err="1"/>
              <a:t>Rizan</a:t>
            </a:r>
            <a:r>
              <a:rPr lang="en-US" dirty="0"/>
              <a:t> </a:t>
            </a:r>
            <a:r>
              <a:rPr lang="en-US" dirty="0" err="1"/>
              <a:t>Tengku</a:t>
            </a:r>
            <a:r>
              <a:rPr lang="en-US" dirty="0"/>
              <a:t> </a:t>
            </a:r>
            <a:r>
              <a:rPr lang="en-US" dirty="0" err="1"/>
              <a:t>Mohd</a:t>
            </a:r>
            <a:r>
              <a:rPr lang="en-US" dirty="0"/>
              <a:t> </a:t>
            </a:r>
            <a:r>
              <a:rPr lang="en-US" dirty="0" err="1"/>
              <a:t>Maasum</a:t>
            </a:r>
            <a:endParaRPr lang="en-US" dirty="0"/>
          </a:p>
          <a:p>
            <a:r>
              <a:rPr lang="en-US" dirty="0" err="1"/>
              <a:t>Jamilah</a:t>
            </a:r>
            <a:r>
              <a:rPr lang="en-US" dirty="0"/>
              <a:t> Mustafa</a:t>
            </a:r>
          </a:p>
          <a:p>
            <a:r>
              <a:rPr lang="en-US" dirty="0"/>
              <a:t>National University of Malaysia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ms-MY" dirty="0"/>
              <a:t>The general aim of the study is  to investigate the problems of adaptations of international postgraduates students to the academic culture of UKM. </a:t>
            </a:r>
            <a:endParaRPr lang="ms-MY" dirty="0" smtClean="0"/>
          </a:p>
          <a:p>
            <a:pPr>
              <a:buNone/>
            </a:pPr>
            <a:r>
              <a:rPr lang="ms-MY" dirty="0" smtClean="0"/>
              <a:t>Specifically </a:t>
            </a:r>
            <a:r>
              <a:rPr lang="ms-MY" dirty="0"/>
              <a:t>the study will</a:t>
            </a:r>
            <a:r>
              <a:rPr lang="ms-MY" dirty="0" smtClean="0"/>
              <a:t>:</a:t>
            </a:r>
            <a:r>
              <a:rPr lang="ms-MY" b="1" dirty="0"/>
              <a:t> </a:t>
            </a:r>
            <a:endParaRPr lang="en-US" dirty="0"/>
          </a:p>
          <a:p>
            <a:pPr lvl="0"/>
            <a:r>
              <a:rPr lang="ms-MY" dirty="0"/>
              <a:t>Identify the academic culture of the international postgraduates students.</a:t>
            </a:r>
            <a:endParaRPr lang="en-US" dirty="0"/>
          </a:p>
          <a:p>
            <a:pPr lvl="0"/>
            <a:r>
              <a:rPr lang="ms-MY" dirty="0"/>
              <a:t>Examine the cultural gaps between the students and the host.</a:t>
            </a:r>
            <a:endParaRPr lang="en-US" dirty="0"/>
          </a:p>
          <a:p>
            <a:pPr lvl="0"/>
            <a:r>
              <a:rPr lang="ms-MY" dirty="0"/>
              <a:t>Suggest ways to bridge the difficulties of different academic cultures to enhance teaching and learning processes.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b="1" dirty="0" smtClean="0"/>
              <a:t>The Study</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study employs a quantitative research designs. The instruments used will be a set of self report questionnaire which was administered to 54 international postgraduate students enrolled in UKM.  Out of 54 respondents, 37 are male and 13 are female.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bwMode="auto">
          <a:xfrm>
            <a:off x="2322000" y="1613181"/>
            <a:ext cx="4500000" cy="4500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bwMode="auto">
          <a:xfrm>
            <a:off x="2322000" y="1613181"/>
            <a:ext cx="4500000" cy="4500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bwMode="auto">
          <a:xfrm>
            <a:off x="2322000" y="1613181"/>
            <a:ext cx="4500000" cy="4500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p:cNvPicPr>
          <p:nvPr>
            <p:ph idx="1"/>
          </p:nvPr>
        </p:nvPicPr>
        <p:blipFill>
          <a:blip r:embed="rId2"/>
          <a:srcRect/>
          <a:stretch>
            <a:fillRect/>
          </a:stretch>
        </p:blipFill>
        <p:spPr bwMode="auto">
          <a:xfrm>
            <a:off x="838200" y="1295400"/>
            <a:ext cx="7162800" cy="4876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nvPr>
        </p:nvGraphicFramePr>
        <p:xfrm>
          <a:off x="838199" y="1828800"/>
          <a:ext cx="6705600" cy="4072763"/>
        </p:xfrm>
        <a:graphic>
          <a:graphicData uri="http://schemas.openxmlformats.org/drawingml/2006/table">
            <a:tbl>
              <a:tblPr/>
              <a:tblGrid>
                <a:gridCol w="415949"/>
                <a:gridCol w="2999874"/>
                <a:gridCol w="913127"/>
                <a:gridCol w="869712"/>
                <a:gridCol w="753469"/>
                <a:gridCol w="753469"/>
              </a:tblGrid>
              <a:tr h="495300">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imes New Roman"/>
                          <a:ea typeface="Times New Roman"/>
                          <a:cs typeface="Calibri"/>
                        </a:rPr>
                        <a:t>Punctuality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85900">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Attending lectures/tutorials/lab</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11.1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88.9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92.6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Appointment with lectures/tutors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16.7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83.3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92.6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ctr">
                        <a:lnSpc>
                          <a:spcPct val="115000"/>
                        </a:lnSpc>
                        <a:spcBef>
                          <a:spcPts val="0"/>
                        </a:spcBef>
                        <a:spcAft>
                          <a:spcPts val="0"/>
                        </a:spcAft>
                      </a:pPr>
                      <a:r>
                        <a:rPr lang="en-US" sz="1800" dirty="0">
                          <a:latin typeface="Times New Roman"/>
                          <a:ea typeface="Times New Roman"/>
                          <a:cs typeface="Calibri"/>
                        </a:rPr>
                        <a:t>3</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Appointment with university administrators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29.7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70.4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81.5</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2 </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Punctuality</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1066800"/>
          <a:ext cx="7162800" cy="4941311"/>
        </p:xfrm>
        <a:graphic>
          <a:graphicData uri="http://schemas.openxmlformats.org/drawingml/2006/table">
            <a:tbl>
              <a:tblPr/>
              <a:tblGrid>
                <a:gridCol w="444309"/>
                <a:gridCol w="3204410"/>
                <a:gridCol w="975385"/>
                <a:gridCol w="929010"/>
                <a:gridCol w="804843"/>
                <a:gridCol w="804843"/>
              </a:tblGrid>
              <a:tr h="448752">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Group collaboration</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0883">
                <a:tc>
                  <a:txBody>
                    <a:bodyPr/>
                    <a:lstStyle/>
                    <a:p>
                      <a:pPr marL="0" marR="0">
                        <a:lnSpc>
                          <a:spcPct val="115000"/>
                        </a:lnSpc>
                        <a:spcBef>
                          <a:spcPts val="0"/>
                        </a:spcBef>
                        <a:spcAft>
                          <a:spcPts val="0"/>
                        </a:spcAft>
                      </a:pPr>
                      <a:endParaRPr lang="en-US" sz="12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52">
                <a:tc>
                  <a:txBody>
                    <a:bodyPr/>
                    <a:lstStyle/>
                    <a:p>
                      <a:pPr marL="0" marR="0" algn="ctr">
                        <a:lnSpc>
                          <a:spcPct val="115000"/>
                        </a:lnSpc>
                        <a:spcBef>
                          <a:spcPts val="0"/>
                        </a:spcBef>
                        <a:spcAft>
                          <a:spcPts val="0"/>
                        </a:spcAft>
                      </a:pPr>
                      <a:r>
                        <a:rPr lang="en-US" sz="1200">
                          <a:latin typeface="Times New Roman"/>
                          <a:ea typeface="Times New Roman"/>
                          <a:cs typeface="Calibri"/>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Contribution of ideas in group project</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16.7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83.3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52">
                <a:tc>
                  <a:txBody>
                    <a:bodyPr/>
                    <a:lstStyle/>
                    <a:p>
                      <a:pPr marL="0" marR="0" algn="ctr">
                        <a:lnSpc>
                          <a:spcPct val="115000"/>
                        </a:lnSpc>
                        <a:spcBef>
                          <a:spcPts val="0"/>
                        </a:spcBef>
                        <a:spcAft>
                          <a:spcPts val="0"/>
                        </a:spcAft>
                      </a:pPr>
                      <a:r>
                        <a:rPr lang="en-US" sz="1200">
                          <a:latin typeface="Times New Roman"/>
                          <a:ea typeface="Times New Roman"/>
                          <a:cs typeface="Calibri"/>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Respect ideas from group members</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13.0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87.0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47">
                <a:tc>
                  <a:txBody>
                    <a:bodyPr/>
                    <a:lstStyle/>
                    <a:p>
                      <a:pPr marL="0" marR="0" algn="ctr">
                        <a:lnSpc>
                          <a:spcPct val="115000"/>
                        </a:lnSpc>
                        <a:spcBef>
                          <a:spcPts val="0"/>
                        </a:spcBef>
                        <a:spcAft>
                          <a:spcPts val="0"/>
                        </a:spcAft>
                      </a:pPr>
                      <a:r>
                        <a:rPr lang="en-US" sz="1200">
                          <a:latin typeface="Times New Roman"/>
                          <a:ea typeface="Times New Roman"/>
                          <a:cs typeface="Calibri"/>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Use polite language in group discussion</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13.0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87.0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94.4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6255">
                <a:tc>
                  <a:txBody>
                    <a:bodyPr/>
                    <a:lstStyle/>
                    <a:p>
                      <a:pPr marL="0" marR="0" algn="ctr">
                        <a:lnSpc>
                          <a:spcPct val="115000"/>
                        </a:lnSpc>
                        <a:spcBef>
                          <a:spcPts val="0"/>
                        </a:spcBef>
                        <a:spcAft>
                          <a:spcPts val="0"/>
                        </a:spcAft>
                      </a:pPr>
                      <a:r>
                        <a:rPr lang="en-US" sz="1200">
                          <a:latin typeface="Times New Roman"/>
                          <a:ea typeface="Times New Roman"/>
                          <a:cs typeface="Calibri"/>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Times New Roman"/>
                          <a:cs typeface="Calibri"/>
                        </a:rPr>
                        <a:t>Use appropriate non-verbal language (gestures, facial expression, body language etc).</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25.9</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74.1</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18.5</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81.5</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1" y="838200"/>
          <a:ext cx="7010399" cy="5127244"/>
        </p:xfrm>
        <a:graphic>
          <a:graphicData uri="http://schemas.openxmlformats.org/drawingml/2006/table">
            <a:tbl>
              <a:tblPr/>
              <a:tblGrid>
                <a:gridCol w="425338"/>
                <a:gridCol w="3035936"/>
                <a:gridCol w="949508"/>
                <a:gridCol w="906316"/>
                <a:gridCol w="841892"/>
                <a:gridCol w="851409"/>
              </a:tblGrid>
              <a:tr h="400050">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Oral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200150">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Adhere to specified topic of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14.8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85.2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0150">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Use appropriate language of introduction (self, topic) during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94.4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100">
                <a:tc>
                  <a:txBody>
                    <a:bodyPr/>
                    <a:lstStyle/>
                    <a:p>
                      <a:pPr marL="0" marR="0" algn="ctr">
                        <a:lnSpc>
                          <a:spcPct val="115000"/>
                        </a:lnSpc>
                        <a:spcBef>
                          <a:spcPts val="0"/>
                        </a:spcBef>
                        <a:spcAft>
                          <a:spcPts val="0"/>
                        </a:spcAft>
                      </a:pPr>
                      <a:r>
                        <a:rPr lang="en-US" sz="1800">
                          <a:latin typeface="Times New Roman"/>
                          <a:ea typeface="Times New Roman"/>
                          <a:cs typeface="Calibri"/>
                        </a:rPr>
                        <a:t>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Use appropriate body language during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13.0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87.0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100">
                <a:tc>
                  <a:txBody>
                    <a:bodyPr/>
                    <a:lstStyle/>
                    <a:p>
                      <a:pPr marL="0" marR="0" algn="ctr">
                        <a:lnSpc>
                          <a:spcPct val="115000"/>
                        </a:lnSpc>
                        <a:spcBef>
                          <a:spcPts val="0"/>
                        </a:spcBef>
                        <a:spcAft>
                          <a:spcPts val="0"/>
                        </a:spcAft>
                      </a:pPr>
                      <a:r>
                        <a:rPr lang="en-US" sz="1800">
                          <a:latin typeface="Times New Roman"/>
                          <a:ea typeface="Times New Roman"/>
                          <a:cs typeface="Calibri"/>
                        </a:rPr>
                        <a:t>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Make use of audio visual aids e.g powerpoint during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90.7</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4 Rules in presentation of assignments – oral presentation</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1371600"/>
          <a:ext cx="6934201" cy="3886200"/>
        </p:xfrm>
        <a:graphic>
          <a:graphicData uri="http://schemas.openxmlformats.org/drawingml/2006/table">
            <a:tbl>
              <a:tblPr/>
              <a:tblGrid>
                <a:gridCol w="420716"/>
                <a:gridCol w="3002937"/>
                <a:gridCol w="939188"/>
                <a:gridCol w="896464"/>
                <a:gridCol w="832741"/>
                <a:gridCol w="842155"/>
              </a:tblGrid>
              <a:tr h="571500">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Written  Presentation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028700">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Adhere to the convention of written essay/assignment/report (intro, body, conclusion).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20.4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79.6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94.4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Use proper citation procedures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22.2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77.8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solidFill>
                            <a:srgbClr val="000000"/>
                          </a:solidFill>
                          <a:latin typeface="Times New Roman"/>
                          <a:ea typeface="Times New Roman"/>
                          <a:cs typeface="Calibri"/>
                        </a:rPr>
                        <a:t>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Calibri"/>
                        </a:rPr>
                        <a:t>94.4</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5 Rules in presentation of assignments – written presentation</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An academic culture can be understood in terms of the social, political and ideological factors that shape academic pursuits within a given discipline, and the different commitments and careers that scholars develop given these factors (Lu, 1998: 23).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38200" y="1447799"/>
          <a:ext cx="7239001" cy="4038602"/>
        </p:xfrm>
        <a:graphic>
          <a:graphicData uri="http://schemas.openxmlformats.org/drawingml/2006/table">
            <a:tbl>
              <a:tblPr/>
              <a:tblGrid>
                <a:gridCol w="439209"/>
                <a:gridCol w="3134934"/>
                <a:gridCol w="980471"/>
                <a:gridCol w="935870"/>
                <a:gridCol w="869345"/>
                <a:gridCol w="879172"/>
              </a:tblGrid>
              <a:tr h="654575">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Methodology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20304">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575">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Doing research-based is compulsory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11.1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88.9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9148">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Following/Planning a proper research procedure is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13.0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87.0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92.6</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6 Methodology in doing research</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201" y="990600"/>
          <a:ext cx="6629399" cy="4495801"/>
        </p:xfrm>
        <a:graphic>
          <a:graphicData uri="http://schemas.openxmlformats.org/drawingml/2006/table">
            <a:tbl>
              <a:tblPr/>
              <a:tblGrid>
                <a:gridCol w="402222"/>
                <a:gridCol w="2870940"/>
                <a:gridCol w="897904"/>
                <a:gridCol w="857059"/>
                <a:gridCol w="796137"/>
                <a:gridCol w="805137"/>
              </a:tblGrid>
              <a:tr h="701180">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Critical Thinking</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278622">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Not important</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18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Synthesising ideas </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94.4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639">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Voicing your opinion in the literature review</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29.6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70.4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180">
                <a:tc>
                  <a:txBody>
                    <a:bodyPr/>
                    <a:lstStyle/>
                    <a:p>
                      <a:pPr marL="0" marR="0" algn="ctr">
                        <a:lnSpc>
                          <a:spcPct val="115000"/>
                        </a:lnSpc>
                        <a:spcBef>
                          <a:spcPts val="0"/>
                        </a:spcBef>
                        <a:spcAft>
                          <a:spcPts val="0"/>
                        </a:spcAft>
                      </a:pPr>
                      <a:r>
                        <a:rPr lang="en-US" sz="1800">
                          <a:latin typeface="Times New Roman"/>
                          <a:ea typeface="Times New Roman"/>
                          <a:cs typeface="Calibri"/>
                        </a:rPr>
                        <a:t>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Presenting arguments critically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13.0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87.0</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7 Critical thinking</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19201" y="838200"/>
          <a:ext cx="6934199" cy="4267201"/>
        </p:xfrm>
        <a:graphic>
          <a:graphicData uri="http://schemas.openxmlformats.org/drawingml/2006/table">
            <a:tbl>
              <a:tblPr/>
              <a:tblGrid>
                <a:gridCol w="406845"/>
                <a:gridCol w="2641154"/>
                <a:gridCol w="1066800"/>
                <a:gridCol w="762000"/>
                <a:gridCol w="1014408"/>
                <a:gridCol w="1042992"/>
              </a:tblGrid>
              <a:tr h="1704757">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Plagiarism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54148">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Agree</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148">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Using people’s work as your own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70.4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29.6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148">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Paraphrasing ideas from original sources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33.3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66.7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75.9</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8 Plagiarism</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799" y="1066800"/>
          <a:ext cx="7162801" cy="4495800"/>
        </p:xfrm>
        <a:graphic>
          <a:graphicData uri="http://schemas.openxmlformats.org/drawingml/2006/table">
            <a:tbl>
              <a:tblPr/>
              <a:tblGrid>
                <a:gridCol w="434585"/>
                <a:gridCol w="3101935"/>
                <a:gridCol w="970150"/>
                <a:gridCol w="825039"/>
                <a:gridCol w="961174"/>
                <a:gridCol w="869918"/>
              </a:tblGrid>
              <a:tr h="561975">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Ethics in Academic Writing</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61975">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Asking someone to edit your essay/assignment/thesis is acceptable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51.9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48.1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44.4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55.6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Taking work previously written by your seniors as your own is acceptable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66.7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33.3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3950">
                <a:tc>
                  <a:txBody>
                    <a:bodyPr/>
                    <a:lstStyle/>
                    <a:p>
                      <a:pPr marL="0" marR="0" algn="ctr">
                        <a:lnSpc>
                          <a:spcPct val="115000"/>
                        </a:lnSpc>
                        <a:spcBef>
                          <a:spcPts val="0"/>
                        </a:spcBef>
                        <a:spcAft>
                          <a:spcPts val="0"/>
                        </a:spcAft>
                      </a:pPr>
                      <a:r>
                        <a:rPr lang="en-US" sz="1800">
                          <a:latin typeface="Times New Roman"/>
                          <a:ea typeface="Times New Roman"/>
                          <a:cs typeface="Calibri"/>
                        </a:rPr>
                        <a:t>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Adhering to specific writing style is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9.3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90.7</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9 </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Ethics in Academic Writing</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38199" y="990600"/>
          <a:ext cx="7162802" cy="4572000"/>
        </p:xfrm>
        <a:graphic>
          <a:graphicData uri="http://schemas.openxmlformats.org/drawingml/2006/table">
            <a:tbl>
              <a:tblPr/>
              <a:tblGrid>
                <a:gridCol w="434586"/>
                <a:gridCol w="3101935"/>
                <a:gridCol w="970150"/>
                <a:gridCol w="825039"/>
                <a:gridCol w="961174"/>
                <a:gridCol w="869918"/>
              </a:tblGrid>
              <a:tr h="571500">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Penalties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71500">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Disagree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Agree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You should be expelled for cheating in examinations</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27.8</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72.2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You should fail if you are found to plagiarise</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29.6</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70.4</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gn="ctr">
                        <a:lnSpc>
                          <a:spcPct val="115000"/>
                        </a:lnSpc>
                        <a:spcBef>
                          <a:spcPts val="0"/>
                        </a:spcBef>
                        <a:spcAft>
                          <a:spcPts val="0"/>
                        </a:spcAft>
                      </a:pPr>
                      <a:r>
                        <a:rPr lang="en-US" sz="1800">
                          <a:latin typeface="Times New Roman"/>
                          <a:ea typeface="Times New Roman"/>
                          <a:cs typeface="Calibri"/>
                        </a:rPr>
                        <a:t>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You should be penalized if you are found to have cheated/plagiarised</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50.0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50.0</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51.9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48.1</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10</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 Penalties</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1" y="1219200"/>
          <a:ext cx="7238999" cy="4305470"/>
        </p:xfrm>
        <a:graphic>
          <a:graphicData uri="http://schemas.openxmlformats.org/drawingml/2006/table">
            <a:tbl>
              <a:tblPr/>
              <a:tblGrid>
                <a:gridCol w="439208"/>
                <a:gridCol w="2913591"/>
                <a:gridCol w="1201813"/>
                <a:gridCol w="935869"/>
                <a:gridCol w="869345"/>
                <a:gridCol w="879173"/>
              </a:tblGrid>
              <a:tr h="499533">
                <a:tc>
                  <a:txBody>
                    <a:bodyPr/>
                    <a:lstStyle/>
                    <a:p>
                      <a:pPr marL="0" marR="0">
                        <a:lnSpc>
                          <a:spcPct val="115000"/>
                        </a:lnSpc>
                        <a:spcBef>
                          <a:spcPts val="0"/>
                        </a:spcBef>
                        <a:spcAft>
                          <a:spcPts val="0"/>
                        </a:spcAft>
                      </a:pPr>
                      <a:endParaRPr lang="en-US" sz="1800" dirty="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Ethics in examination</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Own country</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UKM</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176867">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a:latin typeface="Times New Roman"/>
                        <a:ea typeface="Times New Roman"/>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Not 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Important</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533">
                <a:tc>
                  <a:txBody>
                    <a:bodyPr/>
                    <a:lstStyle/>
                    <a:p>
                      <a:pPr marL="0" marR="0" algn="ctr">
                        <a:lnSpc>
                          <a:spcPct val="115000"/>
                        </a:lnSpc>
                        <a:spcBef>
                          <a:spcPts val="0"/>
                        </a:spcBef>
                        <a:spcAft>
                          <a:spcPts val="0"/>
                        </a:spcAft>
                      </a:pPr>
                      <a:r>
                        <a:rPr lang="en-US" sz="1800">
                          <a:latin typeface="Times New Roman"/>
                          <a:ea typeface="Times New Roman"/>
                          <a:cs typeface="Calibri"/>
                        </a:rPr>
                        <a:t>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Cheating in exams is not allowed</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18.5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81.5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9067">
                <a:tc>
                  <a:txBody>
                    <a:bodyPr/>
                    <a:lstStyle/>
                    <a:p>
                      <a:pPr marL="0" marR="0" algn="ctr">
                        <a:lnSpc>
                          <a:spcPct val="115000"/>
                        </a:lnSpc>
                        <a:spcBef>
                          <a:spcPts val="0"/>
                        </a:spcBef>
                        <a:spcAft>
                          <a:spcPts val="0"/>
                        </a:spcAft>
                      </a:pPr>
                      <a:r>
                        <a:rPr lang="en-US" sz="1800">
                          <a:latin typeface="Times New Roman"/>
                          <a:ea typeface="Times New Roman"/>
                          <a:cs typeface="Calibri"/>
                        </a:rPr>
                        <a:t>2</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Bringing notes to the examination hall is prohibited</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25.9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74.1</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imes New Roman"/>
                          <a:ea typeface="Times New Roman"/>
                          <a:cs typeface="Calibri"/>
                        </a:rPr>
                        <a:t>33.3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imes New Roman"/>
                          <a:ea typeface="Times New Roman"/>
                          <a:cs typeface="Calibri"/>
                        </a:rPr>
                        <a:t>66.7</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9067">
                <a:tc>
                  <a:txBody>
                    <a:bodyPr/>
                    <a:lstStyle/>
                    <a:p>
                      <a:pPr marL="0" marR="0" algn="ctr">
                        <a:lnSpc>
                          <a:spcPct val="115000"/>
                        </a:lnSpc>
                        <a:spcBef>
                          <a:spcPts val="0"/>
                        </a:spcBef>
                        <a:spcAft>
                          <a:spcPts val="0"/>
                        </a:spcAft>
                      </a:pPr>
                      <a:r>
                        <a:rPr lang="en-US" sz="1800">
                          <a:latin typeface="Times New Roman"/>
                          <a:ea typeface="Times New Roman"/>
                          <a:cs typeface="Calibri"/>
                        </a:rPr>
                        <a:t>3</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Times New Roman"/>
                          <a:cs typeface="Calibri"/>
                        </a:rPr>
                        <a:t>Sharing answers with another candidate is not allowed</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31.5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68.5</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latin typeface="Times New Roman"/>
                          <a:ea typeface="Times New Roman"/>
                          <a:cs typeface="Calibri"/>
                        </a:rPr>
                        <a:t>38.9</a:t>
                      </a:r>
                      <a:endParaRPr lang="en-US"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latin typeface="Times New Roman"/>
                          <a:ea typeface="Times New Roman"/>
                          <a:cs typeface="Calibri"/>
                        </a:rPr>
                        <a:t>61.1</a:t>
                      </a:r>
                      <a:endParaRPr lang="en-US"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7150" algn="l"/>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Table 11</a:t>
            </a:r>
            <a:r>
              <a:rPr kumimoji="0" lang="en-US" sz="1200" b="0" i="0" u="none" strike="noStrike" cap="none" normalizeH="0" baseline="0" smtClean="0">
                <a:ln>
                  <a:noFill/>
                </a:ln>
                <a:solidFill>
                  <a:schemeClr val="tx1"/>
                </a:solidFill>
                <a:effectLst/>
                <a:latin typeface="Arial" pitchFamily="34" charset="0"/>
                <a:ea typeface="Times New Roman" pitchFamily="18" charset="0"/>
                <a:cs typeface="Calibri" pitchFamily="34" charset="0"/>
              </a:rPr>
              <a:t> Ethics in examination</a:t>
            </a:r>
            <a:endParaRPr kumimoji="0" lang="en-US"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findings reveal that there are structural difference between the style of teaching and learning in UKM and their home countries. </a:t>
            </a:r>
            <a:endParaRPr lang="en-US" dirty="0" smtClean="0"/>
          </a:p>
          <a:p>
            <a:r>
              <a:rPr lang="en-US" dirty="0" smtClean="0"/>
              <a:t>In </a:t>
            </a:r>
            <a:r>
              <a:rPr lang="en-US" dirty="0"/>
              <a:t>order to bridge these differences, it is suggested that </a:t>
            </a:r>
            <a:r>
              <a:rPr lang="en-US" dirty="0" err="1"/>
              <a:t>Universiti</a:t>
            </a:r>
            <a:r>
              <a:rPr lang="en-US" dirty="0"/>
              <a:t> </a:t>
            </a:r>
            <a:r>
              <a:rPr lang="en-US" dirty="0" err="1"/>
              <a:t>Kebangsaan</a:t>
            </a:r>
            <a:r>
              <a:rPr lang="en-US" dirty="0"/>
              <a:t> Malaysia should provide some kind of support to ensure that the postgraduate international students able to adapt to the new academic culture.   </a:t>
            </a:r>
            <a:endParaRPr lang="en-US" dirty="0" smtClean="0"/>
          </a:p>
          <a:p>
            <a:r>
              <a:rPr lang="en-US" dirty="0" smtClean="0"/>
              <a:t>offer </a:t>
            </a:r>
            <a:r>
              <a:rPr lang="en-US" dirty="0"/>
              <a:t>courses to create awareness about the new academic </a:t>
            </a:r>
            <a:r>
              <a:rPr lang="en-US" dirty="0" smtClean="0"/>
              <a:t>culture - cultural </a:t>
            </a:r>
            <a:r>
              <a:rPr lang="en-US" dirty="0"/>
              <a:t>awareness of the local context, </a:t>
            </a:r>
            <a:r>
              <a:rPr lang="en-US" dirty="0" smtClean="0"/>
              <a:t>academic </a:t>
            </a:r>
            <a:r>
              <a:rPr lang="en-US" dirty="0"/>
              <a:t>skills such as academic research and academic writing. </a:t>
            </a:r>
            <a:endParaRPr lang="en-US" dirty="0" smtClean="0"/>
          </a:p>
          <a:p>
            <a:r>
              <a:rPr lang="en-US" dirty="0" smtClean="0"/>
              <a:t>offer </a:t>
            </a:r>
            <a:r>
              <a:rPr lang="en-US" dirty="0"/>
              <a:t>basic study skills, language support and professional skills development courses.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Understanding the host’s academic culture is paramount to overcome major problems faced by international students. </a:t>
            </a:r>
          </a:p>
          <a:p>
            <a:r>
              <a:rPr lang="en-US" dirty="0" smtClean="0"/>
              <a:t>In order to achieve cultural competence and cultural performance, students should learn the host language and perhaps some host non-verbal </a:t>
            </a:r>
            <a:r>
              <a:rPr lang="en-US" dirty="0" err="1" smtClean="0"/>
              <a:t>behaviour</a:t>
            </a:r>
            <a:r>
              <a:rPr lang="en-US" dirty="0" smtClean="0"/>
              <a:t> so that he or she could be understood and accepted.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reported that the number of international students have increased between 2006 and 2008 (The Star, March 9, 2008).  The increase is up to 30% with a total number of foreign students to 65,000 enrolled in both the private and public higher institutions in Malaysia.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None/>
            </a:pPr>
            <a:r>
              <a:rPr lang="ms-MY" dirty="0" smtClean="0"/>
              <a:t>     One </a:t>
            </a:r>
            <a:r>
              <a:rPr lang="ms-MY" dirty="0"/>
              <a:t>of the major problems faced by international students is how to gain understanding of the host academic culture. </a:t>
            </a:r>
            <a:r>
              <a:rPr lang="ms-MY" dirty="0" smtClean="0"/>
              <a:t>Why? </a:t>
            </a:r>
            <a:r>
              <a:rPr lang="ms-MY" dirty="0"/>
              <a:t>T</a:t>
            </a:r>
            <a:r>
              <a:rPr lang="ms-MY" dirty="0" smtClean="0"/>
              <a:t>heir </a:t>
            </a:r>
            <a:r>
              <a:rPr lang="ms-MY" dirty="0"/>
              <a:t>patterns of academic expectations were based on their previous learning experiences. Although they have left their home country, they still retain, wherever they are, the common system of standards of perceiving, evaluating and acting (Kramsch 1998).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This research</a:t>
            </a:r>
            <a:endParaRPr lang="en-US" b="1" dirty="0"/>
          </a:p>
        </p:txBody>
      </p:sp>
      <p:sp>
        <p:nvSpPr>
          <p:cNvPr id="3" name="Content Placeholder 2"/>
          <p:cNvSpPr>
            <a:spLocks noGrp="1"/>
          </p:cNvSpPr>
          <p:nvPr>
            <p:ph idx="1"/>
          </p:nvPr>
        </p:nvSpPr>
        <p:spPr/>
        <p:txBody>
          <a:bodyPr>
            <a:normAutofit/>
          </a:bodyPr>
          <a:lstStyle/>
          <a:p>
            <a:r>
              <a:rPr lang="ms-MY" dirty="0"/>
              <a:t>This research embarks on the issues that when students come to a different learning culture which values creativity and independence (especially at the postgraduate level), they may face the challenge of relying on themselves.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ms-MY" dirty="0" smtClean="0"/>
              <a:t>It is important, then, to know that these differences in expectations  in different learning cultures may result in failure for students if they are not aware of the differences. </a:t>
            </a:r>
          </a:p>
          <a:p>
            <a:r>
              <a:rPr lang="ms-MY" dirty="0" smtClean="0"/>
              <a:t>Different learning culture might lead to academic problems because of different expectations from both sides when the foreign postgraduate students pursue their education outside their own countries (Chen, 2006).</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Johnston </a:t>
            </a:r>
            <a:r>
              <a:rPr lang="en-GB" dirty="0"/>
              <a:t>and Hawke (2002</a:t>
            </a:r>
            <a:r>
              <a:rPr lang="en-GB" dirty="0" smtClean="0"/>
              <a:t>) - </a:t>
            </a:r>
            <a:r>
              <a:rPr lang="en-GB" dirty="0"/>
              <a:t>learning culture </a:t>
            </a:r>
            <a:r>
              <a:rPr lang="en-GB" dirty="0" smtClean="0"/>
              <a:t>is the </a:t>
            </a:r>
            <a:r>
              <a:rPr lang="en-GB" dirty="0"/>
              <a:t>existence of a set of attitudes, values and practices within an organization which support and encourage a continuing process of learning for the students as well as staff.  </a:t>
            </a:r>
            <a:endParaRPr lang="en-GB" dirty="0" smtClean="0"/>
          </a:p>
          <a:p>
            <a:r>
              <a:rPr lang="en-GB" dirty="0" smtClean="0"/>
              <a:t>A </a:t>
            </a:r>
            <a:r>
              <a:rPr lang="en-GB" dirty="0"/>
              <a:t>learning culture is said to exist in an environment where teamwork, collaboration, creativity, and knowledge processes exist that have a collective meaning and value.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Researchers seem to agree with each other that when there is less cultural dissonance, there is more learning taking place (Bennett, 1995). </a:t>
            </a:r>
            <a:endParaRPr lang="en-US" dirty="0" smtClean="0"/>
          </a:p>
          <a:p>
            <a:r>
              <a:rPr lang="en-GB" dirty="0" smtClean="0"/>
              <a:t>The </a:t>
            </a:r>
            <a:r>
              <a:rPr lang="en-GB" dirty="0"/>
              <a:t>shorter their transition from their home learning style, and the quicker their adaptation to the new overseas setting, the better their success in their study overseas.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TotalTime>
  <Words>1146</Words>
  <Application>Microsoft Office PowerPoint</Application>
  <PresentationFormat>On-screen Show (4:3)</PresentationFormat>
  <Paragraphs>285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LEARNING AND EXPECTATIONS OF INTERNATIONAL POSTGRADUATE STUDENTS IN MALAYSIA. </vt:lpstr>
      <vt:lpstr>Introduction </vt:lpstr>
      <vt:lpstr>Slide 3</vt:lpstr>
      <vt:lpstr>Slide 4</vt:lpstr>
      <vt:lpstr>Slide 5</vt:lpstr>
      <vt:lpstr>This research</vt:lpstr>
      <vt:lpstr>Slide 7</vt:lpstr>
      <vt:lpstr>Slide 8</vt:lpstr>
      <vt:lpstr>Slide 9</vt:lpstr>
      <vt:lpstr>Slide 10</vt:lpstr>
      <vt:lpstr>The Study </vt:lpstr>
      <vt:lpstr>Slide 12</vt:lpstr>
      <vt:lpstr>Slide 13</vt:lpstr>
      <vt:lpstr>Slide 14</vt:lpstr>
      <vt:lpstr>Slide 15</vt:lpstr>
      <vt:lpstr>Findings</vt:lpstr>
      <vt:lpstr>Slide 17</vt:lpstr>
      <vt:lpstr>Slide 18</vt:lpstr>
      <vt:lpstr>Slide 19</vt:lpstr>
      <vt:lpstr>Slide 20</vt:lpstr>
      <vt:lpstr>Slide 21</vt:lpstr>
      <vt:lpstr>Slide 22</vt:lpstr>
      <vt:lpstr>Slide 23</vt:lpstr>
      <vt:lpstr>Slide 24</vt:lpstr>
      <vt:lpstr>Slide 25</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AND EXPECTATIONS OF INTERNATIONAL POSTGRADUATE STUDENTS IN MALAYSIA. </dc:title>
  <dc:creator>UKM</dc:creator>
  <cp:lastModifiedBy>UKM</cp:lastModifiedBy>
  <cp:revision>22</cp:revision>
  <dcterms:created xsi:type="dcterms:W3CDTF">2011-06-15T03:27:44Z</dcterms:created>
  <dcterms:modified xsi:type="dcterms:W3CDTF">2011-06-15T04:04:45Z</dcterms:modified>
</cp:coreProperties>
</file>