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4" r:id="rId26"/>
    <p:sldId id="281"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194"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476F64-1A28-40BD-846C-0C819DBD3139}"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770CF71C-39C9-42E0-9B19-6FB06D6BF642}">
      <dgm:prSet phldrT="[Text]"/>
      <dgm:spPr/>
      <dgm:t>
        <a:bodyPr/>
        <a:lstStyle/>
        <a:p>
          <a:r>
            <a:rPr lang="en-US" b="1" dirty="0" smtClean="0"/>
            <a:t>Training quality </a:t>
          </a:r>
          <a:r>
            <a:rPr lang="en-US" b="1" dirty="0" err="1" smtClean="0"/>
            <a:t>managment</a:t>
          </a:r>
          <a:endParaRPr lang="en-US" b="1" dirty="0"/>
        </a:p>
      </dgm:t>
    </dgm:pt>
    <dgm:pt modelId="{E0BA5D2B-4D0B-4614-9FCC-12C0396594C1}" type="parTrans" cxnId="{B1441E65-1134-4B7B-88A8-996379AD2221}">
      <dgm:prSet/>
      <dgm:spPr/>
      <dgm:t>
        <a:bodyPr/>
        <a:lstStyle/>
        <a:p>
          <a:endParaRPr lang="en-US"/>
        </a:p>
      </dgm:t>
    </dgm:pt>
    <dgm:pt modelId="{0B6E1526-F7C4-42C3-BDCC-0E6B8CC49A94}" type="sibTrans" cxnId="{B1441E65-1134-4B7B-88A8-996379AD2221}">
      <dgm:prSet/>
      <dgm:spPr/>
      <dgm:t>
        <a:bodyPr/>
        <a:lstStyle/>
        <a:p>
          <a:endParaRPr lang="en-US"/>
        </a:p>
      </dgm:t>
    </dgm:pt>
    <dgm:pt modelId="{7259AFD5-44FE-4DB5-982A-778A6200CD04}">
      <dgm:prSet phldrT="[Text]"/>
      <dgm:spPr/>
      <dgm:t>
        <a:bodyPr/>
        <a:lstStyle/>
        <a:p>
          <a:r>
            <a:rPr lang="en-US" b="1" dirty="0" smtClean="0"/>
            <a:t>Teaching staff</a:t>
          </a:r>
          <a:endParaRPr lang="en-US" b="1" dirty="0"/>
        </a:p>
      </dgm:t>
    </dgm:pt>
    <dgm:pt modelId="{8AD89034-BCF2-4B84-88E0-B6DC7BFFB37F}" type="parTrans" cxnId="{01021998-A691-4BF5-B083-A1A84B1CB624}">
      <dgm:prSet/>
      <dgm:spPr/>
      <dgm:t>
        <a:bodyPr/>
        <a:lstStyle/>
        <a:p>
          <a:endParaRPr lang="en-US"/>
        </a:p>
      </dgm:t>
    </dgm:pt>
    <dgm:pt modelId="{187D6006-66A5-4770-9F06-DC90CFD4D82D}" type="sibTrans" cxnId="{01021998-A691-4BF5-B083-A1A84B1CB624}">
      <dgm:prSet/>
      <dgm:spPr/>
      <dgm:t>
        <a:bodyPr/>
        <a:lstStyle/>
        <a:p>
          <a:endParaRPr lang="en-US"/>
        </a:p>
      </dgm:t>
    </dgm:pt>
    <dgm:pt modelId="{38F42161-EE18-4332-BD45-2F66829E4743}">
      <dgm:prSet phldrT="[Text]" custT="1"/>
      <dgm:spPr/>
      <dgm:t>
        <a:bodyPr/>
        <a:lstStyle/>
        <a:p>
          <a:r>
            <a:rPr lang="en-US" sz="1400" b="1" dirty="0" smtClean="0"/>
            <a:t>Learners</a:t>
          </a:r>
          <a:endParaRPr lang="en-US" sz="1400" b="1" dirty="0"/>
        </a:p>
      </dgm:t>
    </dgm:pt>
    <dgm:pt modelId="{4FA0323F-E3F4-4554-BD09-53EB619C20A5}" type="parTrans" cxnId="{5739E1FD-663F-4279-AB92-2ED7987CBD36}">
      <dgm:prSet/>
      <dgm:spPr/>
      <dgm:t>
        <a:bodyPr/>
        <a:lstStyle/>
        <a:p>
          <a:endParaRPr lang="en-US"/>
        </a:p>
      </dgm:t>
    </dgm:pt>
    <dgm:pt modelId="{C5CE2DC0-17F0-4033-8EA6-2CDCF50FD88E}" type="sibTrans" cxnId="{5739E1FD-663F-4279-AB92-2ED7987CBD36}">
      <dgm:prSet/>
      <dgm:spPr/>
      <dgm:t>
        <a:bodyPr/>
        <a:lstStyle/>
        <a:p>
          <a:endParaRPr lang="en-US"/>
        </a:p>
      </dgm:t>
    </dgm:pt>
    <dgm:pt modelId="{CBC5D980-6394-4762-A910-A9247D199DFF}">
      <dgm:prSet phldrT="[Text]" custT="1"/>
      <dgm:spPr/>
      <dgm:t>
        <a:bodyPr/>
        <a:lstStyle/>
        <a:p>
          <a:r>
            <a:rPr lang="en-US" sz="1200" b="1" dirty="0" smtClean="0"/>
            <a:t>Employers</a:t>
          </a:r>
          <a:endParaRPr lang="en-US" sz="1200" b="1" dirty="0"/>
        </a:p>
      </dgm:t>
    </dgm:pt>
    <dgm:pt modelId="{5E4CAB74-9D43-4DC3-8084-5DD015D37708}" type="parTrans" cxnId="{4620BF23-1D0C-4DB6-A681-228A81DC4E18}">
      <dgm:prSet/>
      <dgm:spPr/>
      <dgm:t>
        <a:bodyPr/>
        <a:lstStyle/>
        <a:p>
          <a:endParaRPr lang="en-US"/>
        </a:p>
      </dgm:t>
    </dgm:pt>
    <dgm:pt modelId="{9986B125-C8EB-4334-A16C-5138650679BE}" type="sibTrans" cxnId="{4620BF23-1D0C-4DB6-A681-228A81DC4E18}">
      <dgm:prSet/>
      <dgm:spPr/>
      <dgm:t>
        <a:bodyPr/>
        <a:lstStyle/>
        <a:p>
          <a:endParaRPr lang="en-US"/>
        </a:p>
      </dgm:t>
    </dgm:pt>
    <dgm:pt modelId="{A9B9931C-DC61-48BB-96EE-3849CE22F57E}">
      <dgm:prSet phldrT="[Text]" custT="1"/>
      <dgm:spPr/>
      <dgm:t>
        <a:bodyPr/>
        <a:lstStyle/>
        <a:p>
          <a:r>
            <a:rPr lang="en-US" sz="1100" b="1" dirty="0" smtClean="0"/>
            <a:t>Universities</a:t>
          </a:r>
          <a:endParaRPr lang="en-US" sz="1100" b="1" dirty="0"/>
        </a:p>
      </dgm:t>
    </dgm:pt>
    <dgm:pt modelId="{3BCE71DA-7937-4CE8-B5C8-2411576A31B3}" type="parTrans" cxnId="{1D0C05CA-F988-4A0D-AE6C-A6FCA535CCB6}">
      <dgm:prSet/>
      <dgm:spPr/>
      <dgm:t>
        <a:bodyPr/>
        <a:lstStyle/>
        <a:p>
          <a:endParaRPr lang="en-US"/>
        </a:p>
      </dgm:t>
    </dgm:pt>
    <dgm:pt modelId="{38F41727-0DF7-437A-8799-F7ED208E4DC1}" type="sibTrans" cxnId="{1D0C05CA-F988-4A0D-AE6C-A6FCA535CCB6}">
      <dgm:prSet/>
      <dgm:spPr/>
      <dgm:t>
        <a:bodyPr/>
        <a:lstStyle/>
        <a:p>
          <a:endParaRPr lang="en-US"/>
        </a:p>
      </dgm:t>
    </dgm:pt>
    <dgm:pt modelId="{8ECC827B-566D-4D7A-A881-8BD8EFE7C8A1}" type="pres">
      <dgm:prSet presAssocID="{BB476F64-1A28-40BD-846C-0C819DBD3139}" presName="Name0" presStyleCnt="0">
        <dgm:presLayoutVars>
          <dgm:chMax val="1"/>
          <dgm:dir/>
          <dgm:animLvl val="ctr"/>
          <dgm:resizeHandles val="exact"/>
        </dgm:presLayoutVars>
      </dgm:prSet>
      <dgm:spPr/>
      <dgm:t>
        <a:bodyPr/>
        <a:lstStyle/>
        <a:p>
          <a:endParaRPr lang="vi-VN"/>
        </a:p>
      </dgm:t>
    </dgm:pt>
    <dgm:pt modelId="{F71A1CBF-6FD7-4411-A2F3-30FE2978DDEE}" type="pres">
      <dgm:prSet presAssocID="{770CF71C-39C9-42E0-9B19-6FB06D6BF642}" presName="centerShape" presStyleLbl="node0" presStyleIdx="0" presStyleCnt="1" custScaleX="108226" custScaleY="102688"/>
      <dgm:spPr/>
      <dgm:t>
        <a:bodyPr/>
        <a:lstStyle/>
        <a:p>
          <a:endParaRPr lang="en-US"/>
        </a:p>
      </dgm:t>
    </dgm:pt>
    <dgm:pt modelId="{1D8ECC2C-B10C-4D98-9264-7837D73714CA}" type="pres">
      <dgm:prSet presAssocID="{8AD89034-BCF2-4B84-88E0-B6DC7BFFB37F}" presName="parTrans" presStyleLbl="sibTrans2D1" presStyleIdx="0" presStyleCnt="4"/>
      <dgm:spPr/>
      <dgm:t>
        <a:bodyPr/>
        <a:lstStyle/>
        <a:p>
          <a:endParaRPr lang="vi-VN"/>
        </a:p>
      </dgm:t>
    </dgm:pt>
    <dgm:pt modelId="{0957A476-B0DD-44AA-929C-D6A071272797}" type="pres">
      <dgm:prSet presAssocID="{8AD89034-BCF2-4B84-88E0-B6DC7BFFB37F}" presName="connectorText" presStyleLbl="sibTrans2D1" presStyleIdx="0" presStyleCnt="4"/>
      <dgm:spPr/>
      <dgm:t>
        <a:bodyPr/>
        <a:lstStyle/>
        <a:p>
          <a:endParaRPr lang="vi-VN"/>
        </a:p>
      </dgm:t>
    </dgm:pt>
    <dgm:pt modelId="{6EF99191-75A4-4D76-B99C-12C326B2C755}" type="pres">
      <dgm:prSet presAssocID="{7259AFD5-44FE-4DB5-982A-778A6200CD04}" presName="node" presStyleLbl="node1" presStyleIdx="0" presStyleCnt="4">
        <dgm:presLayoutVars>
          <dgm:bulletEnabled val="1"/>
        </dgm:presLayoutVars>
      </dgm:prSet>
      <dgm:spPr/>
      <dgm:t>
        <a:bodyPr/>
        <a:lstStyle/>
        <a:p>
          <a:endParaRPr lang="en-US"/>
        </a:p>
      </dgm:t>
    </dgm:pt>
    <dgm:pt modelId="{1552F6AF-C62C-47D7-83EC-CDB90ABC97CF}" type="pres">
      <dgm:prSet presAssocID="{4FA0323F-E3F4-4554-BD09-53EB619C20A5}" presName="parTrans" presStyleLbl="sibTrans2D1" presStyleIdx="1" presStyleCnt="4"/>
      <dgm:spPr/>
      <dgm:t>
        <a:bodyPr/>
        <a:lstStyle/>
        <a:p>
          <a:endParaRPr lang="vi-VN"/>
        </a:p>
      </dgm:t>
    </dgm:pt>
    <dgm:pt modelId="{9C9EEEB6-34BB-44E1-828A-C9E1A77DF99C}" type="pres">
      <dgm:prSet presAssocID="{4FA0323F-E3F4-4554-BD09-53EB619C20A5}" presName="connectorText" presStyleLbl="sibTrans2D1" presStyleIdx="1" presStyleCnt="4"/>
      <dgm:spPr/>
      <dgm:t>
        <a:bodyPr/>
        <a:lstStyle/>
        <a:p>
          <a:endParaRPr lang="vi-VN"/>
        </a:p>
      </dgm:t>
    </dgm:pt>
    <dgm:pt modelId="{5635555C-35F1-4731-A5F6-033D80246CE2}" type="pres">
      <dgm:prSet presAssocID="{38F42161-EE18-4332-BD45-2F66829E4743}" presName="node" presStyleLbl="node1" presStyleIdx="1" presStyleCnt="4">
        <dgm:presLayoutVars>
          <dgm:bulletEnabled val="1"/>
        </dgm:presLayoutVars>
      </dgm:prSet>
      <dgm:spPr/>
      <dgm:t>
        <a:bodyPr/>
        <a:lstStyle/>
        <a:p>
          <a:endParaRPr lang="en-US"/>
        </a:p>
      </dgm:t>
    </dgm:pt>
    <dgm:pt modelId="{1599125A-C0E1-470E-99D5-A97BB5D56C09}" type="pres">
      <dgm:prSet presAssocID="{5E4CAB74-9D43-4DC3-8084-5DD015D37708}" presName="parTrans" presStyleLbl="sibTrans2D1" presStyleIdx="2" presStyleCnt="4"/>
      <dgm:spPr/>
      <dgm:t>
        <a:bodyPr/>
        <a:lstStyle/>
        <a:p>
          <a:endParaRPr lang="vi-VN"/>
        </a:p>
      </dgm:t>
    </dgm:pt>
    <dgm:pt modelId="{CFF226F5-BFFC-4ADB-A4FB-855E553D5D4F}" type="pres">
      <dgm:prSet presAssocID="{5E4CAB74-9D43-4DC3-8084-5DD015D37708}" presName="connectorText" presStyleLbl="sibTrans2D1" presStyleIdx="2" presStyleCnt="4"/>
      <dgm:spPr/>
      <dgm:t>
        <a:bodyPr/>
        <a:lstStyle/>
        <a:p>
          <a:endParaRPr lang="vi-VN"/>
        </a:p>
      </dgm:t>
    </dgm:pt>
    <dgm:pt modelId="{568DBE47-B745-40AA-B401-606B968E0283}" type="pres">
      <dgm:prSet presAssocID="{CBC5D980-6394-4762-A910-A9247D199DFF}" presName="node" presStyleLbl="node1" presStyleIdx="2" presStyleCnt="4">
        <dgm:presLayoutVars>
          <dgm:bulletEnabled val="1"/>
        </dgm:presLayoutVars>
      </dgm:prSet>
      <dgm:spPr/>
      <dgm:t>
        <a:bodyPr/>
        <a:lstStyle/>
        <a:p>
          <a:endParaRPr lang="en-US"/>
        </a:p>
      </dgm:t>
    </dgm:pt>
    <dgm:pt modelId="{08AE4D20-BEC4-4FCA-B832-AB22D09447D2}" type="pres">
      <dgm:prSet presAssocID="{3BCE71DA-7937-4CE8-B5C8-2411576A31B3}" presName="parTrans" presStyleLbl="sibTrans2D1" presStyleIdx="3" presStyleCnt="4"/>
      <dgm:spPr/>
      <dgm:t>
        <a:bodyPr/>
        <a:lstStyle/>
        <a:p>
          <a:endParaRPr lang="vi-VN"/>
        </a:p>
      </dgm:t>
    </dgm:pt>
    <dgm:pt modelId="{A4168777-9510-43ED-BD30-0E6AFA6D9F32}" type="pres">
      <dgm:prSet presAssocID="{3BCE71DA-7937-4CE8-B5C8-2411576A31B3}" presName="connectorText" presStyleLbl="sibTrans2D1" presStyleIdx="3" presStyleCnt="4"/>
      <dgm:spPr/>
      <dgm:t>
        <a:bodyPr/>
        <a:lstStyle/>
        <a:p>
          <a:endParaRPr lang="vi-VN"/>
        </a:p>
      </dgm:t>
    </dgm:pt>
    <dgm:pt modelId="{FED975B5-7220-491C-8CA3-C86C2DEB6D34}" type="pres">
      <dgm:prSet presAssocID="{A9B9931C-DC61-48BB-96EE-3849CE22F57E}" presName="node" presStyleLbl="node1" presStyleIdx="3" presStyleCnt="4">
        <dgm:presLayoutVars>
          <dgm:bulletEnabled val="1"/>
        </dgm:presLayoutVars>
      </dgm:prSet>
      <dgm:spPr/>
      <dgm:t>
        <a:bodyPr/>
        <a:lstStyle/>
        <a:p>
          <a:endParaRPr lang="en-US"/>
        </a:p>
      </dgm:t>
    </dgm:pt>
  </dgm:ptLst>
  <dgm:cxnLst>
    <dgm:cxn modelId="{5739E1FD-663F-4279-AB92-2ED7987CBD36}" srcId="{770CF71C-39C9-42E0-9B19-6FB06D6BF642}" destId="{38F42161-EE18-4332-BD45-2F66829E4743}" srcOrd="1" destOrd="0" parTransId="{4FA0323F-E3F4-4554-BD09-53EB619C20A5}" sibTransId="{C5CE2DC0-17F0-4033-8EA6-2CDCF50FD88E}"/>
    <dgm:cxn modelId="{1B8ACDF2-E1C4-4B87-83E1-AF7719BBF044}" type="presOf" srcId="{770CF71C-39C9-42E0-9B19-6FB06D6BF642}" destId="{F71A1CBF-6FD7-4411-A2F3-30FE2978DDEE}" srcOrd="0" destOrd="0" presId="urn:microsoft.com/office/officeart/2005/8/layout/radial5"/>
    <dgm:cxn modelId="{9567F5CA-FBB0-49B6-87A4-FF4D056E0DF7}" type="presOf" srcId="{4FA0323F-E3F4-4554-BD09-53EB619C20A5}" destId="{1552F6AF-C62C-47D7-83EC-CDB90ABC97CF}" srcOrd="0" destOrd="0" presId="urn:microsoft.com/office/officeart/2005/8/layout/radial5"/>
    <dgm:cxn modelId="{859BE987-1C0A-4E42-9742-46AE26041777}" type="presOf" srcId="{7259AFD5-44FE-4DB5-982A-778A6200CD04}" destId="{6EF99191-75A4-4D76-B99C-12C326B2C755}" srcOrd="0" destOrd="0" presId="urn:microsoft.com/office/officeart/2005/8/layout/radial5"/>
    <dgm:cxn modelId="{01021998-A691-4BF5-B083-A1A84B1CB624}" srcId="{770CF71C-39C9-42E0-9B19-6FB06D6BF642}" destId="{7259AFD5-44FE-4DB5-982A-778A6200CD04}" srcOrd="0" destOrd="0" parTransId="{8AD89034-BCF2-4B84-88E0-B6DC7BFFB37F}" sibTransId="{187D6006-66A5-4770-9F06-DC90CFD4D82D}"/>
    <dgm:cxn modelId="{C21399F3-6EA9-4639-BE87-5735E14B12D6}" type="presOf" srcId="{5E4CAB74-9D43-4DC3-8084-5DD015D37708}" destId="{1599125A-C0E1-470E-99D5-A97BB5D56C09}" srcOrd="0" destOrd="0" presId="urn:microsoft.com/office/officeart/2005/8/layout/radial5"/>
    <dgm:cxn modelId="{BDF441E5-A19D-445C-8651-696854CA23C7}" type="presOf" srcId="{8AD89034-BCF2-4B84-88E0-B6DC7BFFB37F}" destId="{1D8ECC2C-B10C-4D98-9264-7837D73714CA}" srcOrd="0" destOrd="0" presId="urn:microsoft.com/office/officeart/2005/8/layout/radial5"/>
    <dgm:cxn modelId="{707F273A-0311-4934-8A59-81722D82BA56}" type="presOf" srcId="{4FA0323F-E3F4-4554-BD09-53EB619C20A5}" destId="{9C9EEEB6-34BB-44E1-828A-C9E1A77DF99C}" srcOrd="1" destOrd="0" presId="urn:microsoft.com/office/officeart/2005/8/layout/radial5"/>
    <dgm:cxn modelId="{BAC53353-528B-430E-9562-1EEEC69FC0B7}" type="presOf" srcId="{CBC5D980-6394-4762-A910-A9247D199DFF}" destId="{568DBE47-B745-40AA-B401-606B968E0283}" srcOrd="0" destOrd="0" presId="urn:microsoft.com/office/officeart/2005/8/layout/radial5"/>
    <dgm:cxn modelId="{442691A4-8AF4-43BC-9ED3-1F4272764B4A}" type="presOf" srcId="{BB476F64-1A28-40BD-846C-0C819DBD3139}" destId="{8ECC827B-566D-4D7A-A881-8BD8EFE7C8A1}" srcOrd="0" destOrd="0" presId="urn:microsoft.com/office/officeart/2005/8/layout/radial5"/>
    <dgm:cxn modelId="{AF6BC39F-D4CC-4260-BF96-D45A5EF62390}" type="presOf" srcId="{38F42161-EE18-4332-BD45-2F66829E4743}" destId="{5635555C-35F1-4731-A5F6-033D80246CE2}" srcOrd="0" destOrd="0" presId="urn:microsoft.com/office/officeart/2005/8/layout/radial5"/>
    <dgm:cxn modelId="{B1441E65-1134-4B7B-88A8-996379AD2221}" srcId="{BB476F64-1A28-40BD-846C-0C819DBD3139}" destId="{770CF71C-39C9-42E0-9B19-6FB06D6BF642}" srcOrd="0" destOrd="0" parTransId="{E0BA5D2B-4D0B-4614-9FCC-12C0396594C1}" sibTransId="{0B6E1526-F7C4-42C3-BDCC-0E6B8CC49A94}"/>
    <dgm:cxn modelId="{1D0C05CA-F988-4A0D-AE6C-A6FCA535CCB6}" srcId="{770CF71C-39C9-42E0-9B19-6FB06D6BF642}" destId="{A9B9931C-DC61-48BB-96EE-3849CE22F57E}" srcOrd="3" destOrd="0" parTransId="{3BCE71DA-7937-4CE8-B5C8-2411576A31B3}" sibTransId="{38F41727-0DF7-437A-8799-F7ED208E4DC1}"/>
    <dgm:cxn modelId="{44181EDC-4D63-44DB-8111-E556C4CAEAA0}" type="presOf" srcId="{5E4CAB74-9D43-4DC3-8084-5DD015D37708}" destId="{CFF226F5-BFFC-4ADB-A4FB-855E553D5D4F}" srcOrd="1" destOrd="0" presId="urn:microsoft.com/office/officeart/2005/8/layout/radial5"/>
    <dgm:cxn modelId="{4620BF23-1D0C-4DB6-A681-228A81DC4E18}" srcId="{770CF71C-39C9-42E0-9B19-6FB06D6BF642}" destId="{CBC5D980-6394-4762-A910-A9247D199DFF}" srcOrd="2" destOrd="0" parTransId="{5E4CAB74-9D43-4DC3-8084-5DD015D37708}" sibTransId="{9986B125-C8EB-4334-A16C-5138650679BE}"/>
    <dgm:cxn modelId="{3BB6D2C0-2FEB-4D0A-8995-3D9DCD7632A4}" type="presOf" srcId="{A9B9931C-DC61-48BB-96EE-3849CE22F57E}" destId="{FED975B5-7220-491C-8CA3-C86C2DEB6D34}" srcOrd="0" destOrd="0" presId="urn:microsoft.com/office/officeart/2005/8/layout/radial5"/>
    <dgm:cxn modelId="{44019EDA-DA1D-4011-A1D8-2F678A0662BA}" type="presOf" srcId="{3BCE71DA-7937-4CE8-B5C8-2411576A31B3}" destId="{08AE4D20-BEC4-4FCA-B832-AB22D09447D2}" srcOrd="0" destOrd="0" presId="urn:microsoft.com/office/officeart/2005/8/layout/radial5"/>
    <dgm:cxn modelId="{F7A90502-0051-41D3-B54A-710C71A2EA37}" type="presOf" srcId="{8AD89034-BCF2-4B84-88E0-B6DC7BFFB37F}" destId="{0957A476-B0DD-44AA-929C-D6A071272797}" srcOrd="1" destOrd="0" presId="urn:microsoft.com/office/officeart/2005/8/layout/radial5"/>
    <dgm:cxn modelId="{B90752E6-5B82-4BCC-9D14-039279AFDB82}" type="presOf" srcId="{3BCE71DA-7937-4CE8-B5C8-2411576A31B3}" destId="{A4168777-9510-43ED-BD30-0E6AFA6D9F32}" srcOrd="1" destOrd="0" presId="urn:microsoft.com/office/officeart/2005/8/layout/radial5"/>
    <dgm:cxn modelId="{4DCC7D6F-F810-4C73-94F7-78D1F1F1A825}" type="presParOf" srcId="{8ECC827B-566D-4D7A-A881-8BD8EFE7C8A1}" destId="{F71A1CBF-6FD7-4411-A2F3-30FE2978DDEE}" srcOrd="0" destOrd="0" presId="urn:microsoft.com/office/officeart/2005/8/layout/radial5"/>
    <dgm:cxn modelId="{86BA3376-9062-48C2-8A54-1EF40C083BEC}" type="presParOf" srcId="{8ECC827B-566D-4D7A-A881-8BD8EFE7C8A1}" destId="{1D8ECC2C-B10C-4D98-9264-7837D73714CA}" srcOrd="1" destOrd="0" presId="urn:microsoft.com/office/officeart/2005/8/layout/radial5"/>
    <dgm:cxn modelId="{BCE3C12D-A382-4706-BA78-2452910683DD}" type="presParOf" srcId="{1D8ECC2C-B10C-4D98-9264-7837D73714CA}" destId="{0957A476-B0DD-44AA-929C-D6A071272797}" srcOrd="0" destOrd="0" presId="urn:microsoft.com/office/officeart/2005/8/layout/radial5"/>
    <dgm:cxn modelId="{EEFA150D-A408-43AE-83E9-BA03388423CD}" type="presParOf" srcId="{8ECC827B-566D-4D7A-A881-8BD8EFE7C8A1}" destId="{6EF99191-75A4-4D76-B99C-12C326B2C755}" srcOrd="2" destOrd="0" presId="urn:microsoft.com/office/officeart/2005/8/layout/radial5"/>
    <dgm:cxn modelId="{6A1F3C52-EF92-4613-9555-B7C78BD76343}" type="presParOf" srcId="{8ECC827B-566D-4D7A-A881-8BD8EFE7C8A1}" destId="{1552F6AF-C62C-47D7-83EC-CDB90ABC97CF}" srcOrd="3" destOrd="0" presId="urn:microsoft.com/office/officeart/2005/8/layout/radial5"/>
    <dgm:cxn modelId="{D4B652BB-BED1-4294-83F6-77C2C77BB819}" type="presParOf" srcId="{1552F6AF-C62C-47D7-83EC-CDB90ABC97CF}" destId="{9C9EEEB6-34BB-44E1-828A-C9E1A77DF99C}" srcOrd="0" destOrd="0" presId="urn:microsoft.com/office/officeart/2005/8/layout/radial5"/>
    <dgm:cxn modelId="{49BFDF07-E018-4D3A-B560-6FE1CD16BFFA}" type="presParOf" srcId="{8ECC827B-566D-4D7A-A881-8BD8EFE7C8A1}" destId="{5635555C-35F1-4731-A5F6-033D80246CE2}" srcOrd="4" destOrd="0" presId="urn:microsoft.com/office/officeart/2005/8/layout/radial5"/>
    <dgm:cxn modelId="{9F735061-9753-4F1C-8A04-6A29578191DD}" type="presParOf" srcId="{8ECC827B-566D-4D7A-A881-8BD8EFE7C8A1}" destId="{1599125A-C0E1-470E-99D5-A97BB5D56C09}" srcOrd="5" destOrd="0" presId="urn:microsoft.com/office/officeart/2005/8/layout/radial5"/>
    <dgm:cxn modelId="{47A9EEB0-6044-4220-82CA-98FD34715E6F}" type="presParOf" srcId="{1599125A-C0E1-470E-99D5-A97BB5D56C09}" destId="{CFF226F5-BFFC-4ADB-A4FB-855E553D5D4F}" srcOrd="0" destOrd="0" presId="urn:microsoft.com/office/officeart/2005/8/layout/radial5"/>
    <dgm:cxn modelId="{FE191BCA-833E-47A2-A129-E87F336215BA}" type="presParOf" srcId="{8ECC827B-566D-4D7A-A881-8BD8EFE7C8A1}" destId="{568DBE47-B745-40AA-B401-606B968E0283}" srcOrd="6" destOrd="0" presId="urn:microsoft.com/office/officeart/2005/8/layout/radial5"/>
    <dgm:cxn modelId="{A8D3389B-6F69-404B-9B38-1DCC3B7C88FD}" type="presParOf" srcId="{8ECC827B-566D-4D7A-A881-8BD8EFE7C8A1}" destId="{08AE4D20-BEC4-4FCA-B832-AB22D09447D2}" srcOrd="7" destOrd="0" presId="urn:microsoft.com/office/officeart/2005/8/layout/radial5"/>
    <dgm:cxn modelId="{962477AB-EB33-4FFC-A296-245FF3E097BC}" type="presParOf" srcId="{08AE4D20-BEC4-4FCA-B832-AB22D09447D2}" destId="{A4168777-9510-43ED-BD30-0E6AFA6D9F32}" srcOrd="0" destOrd="0" presId="urn:microsoft.com/office/officeart/2005/8/layout/radial5"/>
    <dgm:cxn modelId="{A995F17C-7850-4D99-897C-368E843351F2}" type="presParOf" srcId="{8ECC827B-566D-4D7A-A881-8BD8EFE7C8A1}" destId="{FED975B5-7220-491C-8CA3-C86C2DEB6D34}" srcOrd="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3B6CE-4D68-483F-B51D-D663AA3E336B}" type="datetimeFigureOut">
              <a:rPr lang="en-US" smtClean="0"/>
              <a:t>7/11/2011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C72BF-FAE8-4CCE-A672-AD5106A9B3B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7C72BF-FAE8-4CCE-A672-AD5106A9B3B2}"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BCA652CC-23C5-4E31-B723-0406CD195850}" type="datetimeFigureOut">
              <a:rPr lang="en-US"/>
              <a:pPr>
                <a:defRPr/>
              </a:pPr>
              <a:t>7/11/2011</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77C20933-9A30-474A-8A8E-312421D08DC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04693A8-377E-4FB6-B164-AFB934BD02FB}" type="datetimeFigureOut">
              <a:rPr lang="en-US"/>
              <a:pPr>
                <a:defRPr/>
              </a:pPr>
              <a:t>7/11/2011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C176EAB-1912-4199-B1A6-23AA9D7B1D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0FDB12A-6B8C-4892-AC92-B02D2698C0BD}" type="datetimeFigureOut">
              <a:rPr lang="en-US"/>
              <a:pPr>
                <a:defRPr/>
              </a:pPr>
              <a:t>7/11/2011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3C38E80-D424-453B-9296-4CF7A3DB86C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1635732-6680-4C04-94EC-5B1BC66FFA23}" type="datetimeFigureOut">
              <a:rPr lang="en-US"/>
              <a:pPr>
                <a:defRPr/>
              </a:pPr>
              <a:t>7/11/2011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7B416B4-750B-42BC-9FAB-D75A8E9358F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2B72C89C-301F-4DDC-950A-1E07973C9155}" type="datetimeFigureOut">
              <a:rPr lang="en-US"/>
              <a:pPr>
                <a:defRPr/>
              </a:pPr>
              <a:t>7/11/2011</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10171896-94A4-470A-8831-2EACA3CB12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0F57B2DC-0957-4E96-8776-859F2EDC076E}" type="datetimeFigureOut">
              <a:rPr lang="en-US"/>
              <a:pPr>
                <a:defRPr/>
              </a:pPr>
              <a:t>7/11/2011</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AD649F70-372A-4ECC-8170-C04981362A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33C4C13-A05C-4B33-97A8-5346C7036196}" type="datetimeFigureOut">
              <a:rPr lang="en-US"/>
              <a:pPr>
                <a:defRPr/>
              </a:pPr>
              <a:t>7/11/2011</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7D586E04-44E1-445D-87CB-3DC827695A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CCCD8FBE-16C3-46F2-B4FE-AEC489D8190C}" type="datetimeFigureOut">
              <a:rPr lang="en-US"/>
              <a:pPr>
                <a:defRPr/>
              </a:pPr>
              <a:t>7/11/2011</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5C75A4B-0978-4CD4-900E-366CE3A8BF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04BE491E-8419-4E96-9A20-8F7220DAAA33}" type="datetimeFigureOut">
              <a:rPr lang="en-US"/>
              <a:pPr>
                <a:defRPr/>
              </a:pPr>
              <a:t>7/11/2011</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45C7D019-F4EC-46A8-A70B-6028AD2B5C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1AFFC68-A2F3-49DF-AB30-1F09B2FE8180}" type="datetimeFigureOut">
              <a:rPr lang="en-US"/>
              <a:pPr>
                <a:defRPr/>
              </a:pPr>
              <a:t>7/11/2011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7FD3EF2-790F-404D-9D58-5FBC7CF4FD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D4F0F11D-6291-4FB7-9A4A-58B0C58E739D}" type="datetimeFigureOut">
              <a:rPr lang="en-US"/>
              <a:pPr>
                <a:defRPr/>
              </a:pPr>
              <a:t>7/11/2011</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1534E45E-458C-44A7-A095-281E1350C6F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2057"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5C212DDF-BD55-4BD0-8166-EF99BECA59FE}" type="datetimeFigureOut">
              <a:rPr lang="en-US"/>
              <a:pPr>
                <a:defRPr/>
              </a:pPr>
              <a:t>7/11/2011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D1CCF75A-9CC9-4BAF-A1E8-AA8FEC4095C8}"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21" r:id="rId1"/>
    <p:sldLayoutId id="2147483816" r:id="rId2"/>
    <p:sldLayoutId id="2147483822" r:id="rId3"/>
    <p:sldLayoutId id="2147483817" r:id="rId4"/>
    <p:sldLayoutId id="2147483823" r:id="rId5"/>
    <p:sldLayoutId id="2147483818" r:id="rId6"/>
    <p:sldLayoutId id="2147483824" r:id="rId7"/>
    <p:sldLayoutId id="2147483825" r:id="rId8"/>
    <p:sldLayoutId id="2147483826" r:id="rId9"/>
    <p:sldLayoutId id="2147483819" r:id="rId10"/>
    <p:sldLayoutId id="2147483820"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609600"/>
            <a:ext cx="7407275" cy="3124200"/>
          </a:xfrm>
        </p:spPr>
        <p:txBody>
          <a:bodyPr>
            <a:normAutofit fontScale="90000"/>
          </a:bodyPr>
          <a:lstStyle/>
          <a:p>
            <a:pPr>
              <a:defRPr/>
            </a:pPr>
            <a:r>
              <a:rPr lang="en-US" b="1" dirty="0" smtClean="0"/>
              <a:t>The Indispensable Trend in Enhancing the Training Quality of the Banking Department at University of Economics Ho Chi Minh City </a:t>
            </a:r>
            <a:endParaRPr lang="en-US" dirty="0"/>
          </a:p>
        </p:txBody>
      </p:sp>
      <p:sp>
        <p:nvSpPr>
          <p:cNvPr id="9219" name="Subtitle 2"/>
          <p:cNvSpPr>
            <a:spLocks noGrp="1"/>
          </p:cNvSpPr>
          <p:nvPr>
            <p:ph type="subTitle" idx="1"/>
          </p:nvPr>
        </p:nvSpPr>
        <p:spPr>
          <a:xfrm>
            <a:off x="609600" y="5486400"/>
            <a:ext cx="8534400" cy="762000"/>
          </a:xfrm>
        </p:spPr>
        <p:txBody>
          <a:bodyPr/>
          <a:lstStyle/>
          <a:p>
            <a:pPr marL="26988" algn="ctr" eaLnBrk="1" hangingPunct="1">
              <a:lnSpc>
                <a:spcPct val="90000"/>
              </a:lnSpc>
            </a:pPr>
            <a:r>
              <a:rPr lang="en-US" sz="2400" b="1" i="1" smtClean="0">
                <a:solidFill>
                  <a:srgbClr val="320E04"/>
                </a:solidFill>
              </a:rPr>
              <a:t>Dr Than Thị Thu Thuy - Associate Professor, Dr. Tran Huy Hoang, University of Economics, HCMC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1143000" y="1447800"/>
            <a:ext cx="8001000" cy="5410200"/>
          </a:xfrm>
        </p:spPr>
        <p:txBody>
          <a:bodyPr/>
          <a:lstStyle/>
          <a:p>
            <a:pPr eaLnBrk="1" hangingPunct="1">
              <a:lnSpc>
                <a:spcPct val="80000"/>
              </a:lnSpc>
              <a:buFont typeface="Wingdings 2" pitchFamily="18" charset="2"/>
              <a:buNone/>
            </a:pPr>
            <a:r>
              <a:rPr lang="en-US" sz="2700" dirty="0" smtClean="0">
                <a:latin typeface="Times New Roman" pitchFamily="18" charset="0"/>
                <a:cs typeface="Times New Roman" pitchFamily="18" charset="0"/>
              </a:rPr>
              <a:t>Training quality management models that are currently implemented:</a:t>
            </a:r>
          </a:p>
          <a:p>
            <a:pPr eaLnBrk="1" hangingPunct="1">
              <a:lnSpc>
                <a:spcPct val="80000"/>
              </a:lnSpc>
            </a:pPr>
            <a:r>
              <a:rPr lang="en-US" sz="2700" dirty="0" smtClean="0">
                <a:latin typeface="Times New Roman" pitchFamily="18" charset="0"/>
                <a:cs typeface="Times New Roman" pitchFamily="18" charset="0"/>
              </a:rPr>
              <a:t>(1) </a:t>
            </a:r>
            <a:r>
              <a:rPr lang="en-US" sz="2700" dirty="0" err="1" smtClean="0">
                <a:latin typeface="Times New Roman" pitchFamily="18" charset="0"/>
                <a:cs typeface="Times New Roman" pitchFamily="18" charset="0"/>
              </a:rPr>
              <a:t>Baldrige</a:t>
            </a:r>
            <a:r>
              <a:rPr lang="en-US" sz="2700" dirty="0" smtClean="0">
                <a:latin typeface="Times New Roman" pitchFamily="18" charset="0"/>
                <a:cs typeface="Times New Roman" pitchFamily="18" charset="0"/>
              </a:rPr>
              <a:t> Model of </a:t>
            </a:r>
            <a:r>
              <a:rPr lang="en-US" sz="2700" dirty="0" smtClean="0">
                <a:latin typeface="Times New Roman" pitchFamily="18" charset="0"/>
                <a:cs typeface="Times New Roman" pitchFamily="18" charset="0"/>
              </a:rPr>
              <a:t>the U.S: implemented in </a:t>
            </a:r>
            <a:r>
              <a:rPr lang="en-US" sz="2700" dirty="0" smtClean="0">
                <a:latin typeface="Times New Roman" pitchFamily="18" charset="0"/>
                <a:cs typeface="Times New Roman" pitchFamily="18" charset="0"/>
              </a:rPr>
              <a:t>1987, </a:t>
            </a:r>
          </a:p>
          <a:p>
            <a:pPr eaLnBrk="1" hangingPunct="1">
              <a:lnSpc>
                <a:spcPct val="80000"/>
              </a:lnSpc>
            </a:pPr>
            <a:r>
              <a:rPr lang="en-US" sz="2700" dirty="0" smtClean="0">
                <a:latin typeface="Times New Roman" pitchFamily="18" charset="0"/>
                <a:cs typeface="Times New Roman" pitchFamily="18" charset="0"/>
              </a:rPr>
              <a:t>(2</a:t>
            </a:r>
            <a:r>
              <a:rPr lang="en-US" sz="2700" dirty="0" smtClean="0">
                <a:latin typeface="Times New Roman" pitchFamily="18" charset="0"/>
                <a:cs typeface="Times New Roman" pitchFamily="18" charset="0"/>
              </a:rPr>
              <a:t>) Training quality management </a:t>
            </a:r>
            <a:r>
              <a:rPr lang="en-US" sz="2700" dirty="0" smtClean="0">
                <a:latin typeface="Times New Roman" pitchFamily="18" charset="0"/>
                <a:cs typeface="Times New Roman" pitchFamily="18" charset="0"/>
              </a:rPr>
              <a:t>according to </a:t>
            </a:r>
            <a:r>
              <a:rPr lang="en-US" sz="2700" dirty="0" smtClean="0">
                <a:latin typeface="Times New Roman" pitchFamily="18" charset="0"/>
                <a:cs typeface="Times New Roman" pitchFamily="18" charset="0"/>
              </a:rPr>
              <a:t>ISO 9000</a:t>
            </a:r>
            <a:r>
              <a:rPr lang="en-US" sz="2700" dirty="0" smtClean="0">
                <a:latin typeface="Times New Roman" pitchFamily="18" charset="0"/>
                <a:cs typeface="Times New Roman" pitchFamily="18" charset="0"/>
              </a:rPr>
              <a:t>: implemented </a:t>
            </a:r>
            <a:r>
              <a:rPr lang="en-US" sz="2700" dirty="0" smtClean="0">
                <a:latin typeface="Times New Roman" pitchFamily="18" charset="0"/>
                <a:cs typeface="Times New Roman" pitchFamily="18" charset="0"/>
              </a:rPr>
              <a:t> since 1990s</a:t>
            </a:r>
            <a:r>
              <a:rPr lang="en-US" sz="2700" dirty="0" smtClean="0">
                <a:latin typeface="Times New Roman" pitchFamily="18" charset="0"/>
                <a:cs typeface="Times New Roman" pitchFamily="18" charset="0"/>
              </a:rPr>
              <a:t>, </a:t>
            </a:r>
          </a:p>
          <a:p>
            <a:pPr eaLnBrk="1" hangingPunct="1">
              <a:lnSpc>
                <a:spcPct val="80000"/>
              </a:lnSpc>
            </a:pPr>
            <a:r>
              <a:rPr lang="en-US" sz="2700" dirty="0" smtClean="0">
                <a:latin typeface="Times New Roman" pitchFamily="18" charset="0"/>
                <a:cs typeface="Times New Roman" pitchFamily="18" charset="0"/>
              </a:rPr>
              <a:t>(3) The </a:t>
            </a:r>
            <a:r>
              <a:rPr lang="en-US" sz="2700" dirty="0" smtClean="0">
                <a:latin typeface="Times New Roman" pitchFamily="18" charset="0"/>
                <a:cs typeface="Times New Roman" pitchFamily="18" charset="0"/>
              </a:rPr>
              <a:t>balanced Scorecard: implemented </a:t>
            </a:r>
            <a:r>
              <a:rPr lang="en-US" sz="2700" dirty="0" smtClean="0">
                <a:latin typeface="Times New Roman" pitchFamily="18" charset="0"/>
                <a:cs typeface="Times New Roman" pitchFamily="18" charset="0"/>
              </a:rPr>
              <a:t> in1992</a:t>
            </a:r>
            <a:r>
              <a:rPr lang="en-US" sz="2700" dirty="0" smtClean="0">
                <a:latin typeface="Times New Roman" pitchFamily="18" charset="0"/>
                <a:cs typeface="Times New Roman" pitchFamily="18" charset="0"/>
              </a:rPr>
              <a:t>, </a:t>
            </a:r>
          </a:p>
          <a:p>
            <a:pPr eaLnBrk="1" hangingPunct="1">
              <a:lnSpc>
                <a:spcPct val="80000"/>
              </a:lnSpc>
            </a:pPr>
            <a:r>
              <a:rPr lang="en-US" sz="2700" dirty="0" smtClean="0">
                <a:latin typeface="Times New Roman" pitchFamily="18" charset="0"/>
                <a:cs typeface="Times New Roman" pitchFamily="18" charset="0"/>
              </a:rPr>
              <a:t>(4) AUQA of Australia, </a:t>
            </a:r>
          </a:p>
          <a:p>
            <a:pPr eaLnBrk="1" hangingPunct="1">
              <a:lnSpc>
                <a:spcPct val="80000"/>
              </a:lnSpc>
            </a:pPr>
            <a:r>
              <a:rPr lang="en-US" sz="2700" dirty="0" smtClean="0">
                <a:latin typeface="Times New Roman" pitchFamily="18" charset="0"/>
                <a:cs typeface="Times New Roman" pitchFamily="18" charset="0"/>
              </a:rPr>
              <a:t>(5) QAAHE of British, </a:t>
            </a:r>
          </a:p>
          <a:p>
            <a:pPr eaLnBrk="1" hangingPunct="1">
              <a:lnSpc>
                <a:spcPct val="80000"/>
              </a:lnSpc>
            </a:pPr>
            <a:r>
              <a:rPr lang="en-US" sz="2700" dirty="0" smtClean="0">
                <a:latin typeface="Times New Roman" pitchFamily="18" charset="0"/>
                <a:cs typeface="Times New Roman" pitchFamily="18" charset="0"/>
              </a:rPr>
              <a:t>(</a:t>
            </a:r>
            <a:r>
              <a:rPr lang="en-US" sz="2700" dirty="0" smtClean="0">
                <a:latin typeface="Times New Roman" pitchFamily="18" charset="0"/>
                <a:cs typeface="Times New Roman" pitchFamily="18" charset="0"/>
              </a:rPr>
              <a:t>6) CHEA </a:t>
            </a:r>
            <a:r>
              <a:rPr lang="en-US" sz="2700" dirty="0" smtClean="0">
                <a:latin typeface="Times New Roman" pitchFamily="18" charset="0"/>
                <a:cs typeface="Times New Roman" pitchFamily="18" charset="0"/>
              </a:rPr>
              <a:t>of the U.S, </a:t>
            </a:r>
            <a:endParaRPr lang="en-US" sz="2700" dirty="0" smtClean="0">
              <a:latin typeface="Times New Roman" pitchFamily="18" charset="0"/>
              <a:cs typeface="Times New Roman" pitchFamily="18" charset="0"/>
            </a:endParaRPr>
          </a:p>
          <a:p>
            <a:pPr eaLnBrk="1" hangingPunct="1">
              <a:lnSpc>
                <a:spcPct val="80000"/>
              </a:lnSpc>
            </a:pPr>
            <a:r>
              <a:rPr lang="en-US" sz="2700" dirty="0" smtClean="0">
                <a:latin typeface="Times New Roman" pitchFamily="18" charset="0"/>
                <a:cs typeface="Times New Roman" pitchFamily="18" charset="0"/>
              </a:rPr>
              <a:t>(7) Asia-Pacific Quality Network, </a:t>
            </a:r>
          </a:p>
          <a:p>
            <a:pPr eaLnBrk="1" hangingPunct="1">
              <a:lnSpc>
                <a:spcPct val="80000"/>
              </a:lnSpc>
            </a:pPr>
            <a:r>
              <a:rPr lang="en-US" sz="2700" dirty="0" smtClean="0">
                <a:latin typeface="Times New Roman" pitchFamily="18" charset="0"/>
                <a:cs typeface="Times New Roman" pitchFamily="18" charset="0"/>
              </a:rPr>
              <a:t>(8) EAQAHE </a:t>
            </a:r>
            <a:r>
              <a:rPr lang="en-US" sz="2700" dirty="0" smtClean="0">
                <a:latin typeface="Times New Roman" pitchFamily="18" charset="0"/>
                <a:cs typeface="Times New Roman" pitchFamily="18" charset="0"/>
              </a:rPr>
              <a:t>of Europe,…</a:t>
            </a:r>
            <a:endParaRPr lang="en-US" sz="2700" dirty="0" smtClean="0">
              <a:latin typeface="Times New Roman" pitchFamily="18" charset="0"/>
              <a:cs typeface="Times New Roman" pitchFamily="18" charset="0"/>
            </a:endParaRPr>
          </a:p>
          <a:p>
            <a:pPr eaLnBrk="1" hangingPunct="1">
              <a:lnSpc>
                <a:spcPct val="80000"/>
              </a:lnSpc>
            </a:pPr>
            <a:endParaRPr lang="en-US" sz="2700" dirty="0" smtClean="0">
              <a:latin typeface="Times New Roman" pitchFamily="18" charset="0"/>
              <a:cs typeface="Times New Roman" pitchFamily="18" charset="0"/>
            </a:endParaRPr>
          </a:p>
        </p:txBody>
      </p:sp>
      <p:sp>
        <p:nvSpPr>
          <p:cNvPr id="7" name="Title 1"/>
          <p:cNvSpPr>
            <a:spLocks noGrp="1"/>
          </p:cNvSpPr>
          <p:nvPr>
            <p:ph type="title"/>
          </p:nvPr>
        </p:nvSpPr>
        <p:spPr>
          <a:xfrm>
            <a:off x="1447800" y="304800"/>
            <a:ext cx="7499350" cy="1143000"/>
          </a:xfrm>
        </p:spPr>
        <p:txBody>
          <a:bodyPr/>
          <a:lstStyle/>
          <a:p>
            <a:pPr eaLnBrk="1" fontAlgn="auto" hangingPunct="1">
              <a:spcAft>
                <a:spcPts val="0"/>
              </a:spcAft>
              <a:defRPr/>
            </a:pPr>
            <a:r>
              <a:rPr lang="en-US" sz="3200" b="1" dirty="0" smtClean="0">
                <a:solidFill>
                  <a:srgbClr val="4F271C">
                    <a:satMod val="130000"/>
                  </a:srgbClr>
                </a:solidFill>
              </a:rPr>
              <a:t>2. Training quality and Training quality management</a:t>
            </a:r>
            <a:endParaRPr lang="en-US"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990600"/>
            <a:ext cx="7499350" cy="427038"/>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US" sz="3200" b="1" dirty="0" smtClean="0">
                <a:effectLst>
                  <a:outerShdw blurRad="38100" dist="38100" dir="2700000" algn="tl">
                    <a:srgbClr val="C0C0C0"/>
                  </a:outerShdw>
                </a:effectLst>
              </a:rPr>
              <a:t>3. </a:t>
            </a:r>
            <a:r>
              <a:rPr lang="en-US" sz="2700" b="1" dirty="0" smtClean="0">
                <a:effectLst>
                  <a:outerShdw blurRad="38100" dist="38100" dir="2700000" algn="tl">
                    <a:srgbClr val="C0C0C0"/>
                  </a:outerShdw>
                </a:effectLst>
              </a:rPr>
              <a:t>The situation of training quality of the </a:t>
            </a:r>
            <a:r>
              <a:rPr lang="en-US" sz="2700" b="1" dirty="0" smtClean="0">
                <a:effectLst>
                  <a:outerShdw blurRad="38100" dist="38100" dir="2700000" algn="tl">
                    <a:srgbClr val="C0C0C0"/>
                  </a:outerShdw>
                </a:effectLst>
              </a:rPr>
              <a:t>Banking Department at University of Economics HCMC </a:t>
            </a:r>
            <a:r>
              <a:rPr lang="en-US" sz="3200" b="1" dirty="0" smtClean="0">
                <a:effectLst>
                  <a:outerShdw blurRad="38100" dist="38100" dir="2700000" algn="tl">
                    <a:srgbClr val="C0C0C0"/>
                  </a:outerShdw>
                </a:effectLst>
              </a:rPr>
              <a:t/>
            </a:r>
            <a:br>
              <a:rPr lang="en-US" sz="3200" b="1" dirty="0" smtClean="0">
                <a:effectLst>
                  <a:outerShdw blurRad="38100" dist="38100" dir="2700000" algn="tl">
                    <a:srgbClr val="C0C0C0"/>
                  </a:outerShdw>
                </a:effectLst>
              </a:rPr>
            </a:br>
            <a:r>
              <a:rPr lang="en-US" sz="2000" b="1" dirty="0" smtClean="0">
                <a:effectLst>
                  <a:outerShdw blurRad="38100" dist="38100" dir="2700000" algn="tl">
                    <a:srgbClr val="C0C0C0"/>
                  </a:outerShdw>
                </a:effectLst>
              </a:rPr>
              <a:t>Table </a:t>
            </a:r>
            <a:r>
              <a:rPr lang="en-US" sz="2000" b="1" dirty="0" smtClean="0">
                <a:effectLst>
                  <a:outerShdw blurRad="38100" dist="38100" dir="2700000" algn="tl">
                    <a:srgbClr val="C0C0C0"/>
                  </a:outerShdw>
                </a:effectLst>
              </a:rPr>
              <a:t>1: </a:t>
            </a:r>
            <a:r>
              <a:rPr lang="en-US" sz="2000" b="1" dirty="0" smtClean="0">
                <a:effectLst>
                  <a:outerShdw blurRad="38100" dist="38100" dir="2700000" algn="tl">
                    <a:srgbClr val="C0C0C0"/>
                  </a:outerShdw>
                </a:effectLst>
              </a:rPr>
              <a:t>Full-</a:t>
            </a:r>
            <a:r>
              <a:rPr lang="en-US" sz="2000" b="1" dirty="0" smtClean="0">
                <a:effectLst>
                  <a:outerShdw blurRad="38100" dist="38100" dir="2700000" algn="tl">
                    <a:srgbClr val="C0C0C0"/>
                  </a:outerShdw>
                </a:effectLst>
              </a:rPr>
              <a:t>time bachelor training program in the year-based program</a:t>
            </a:r>
            <a:r>
              <a:rPr lang="en-US" sz="2000" dirty="0" smtClean="0">
                <a:effectLst>
                  <a:outerShdw blurRad="38100" dist="38100" dir="2700000" algn="tl">
                    <a:srgbClr val="C0C0C0"/>
                  </a:outerShdw>
                </a:effectLst>
              </a:rPr>
              <a:t/>
            </a:r>
            <a:br>
              <a:rPr lang="en-US" sz="2000" dirty="0" smtClean="0">
                <a:effectLst>
                  <a:outerShdw blurRad="38100" dist="38100" dir="2700000" algn="tl">
                    <a:srgbClr val="C0C0C0"/>
                  </a:outerShdw>
                </a:effectLst>
              </a:rPr>
            </a:br>
            <a:r>
              <a:rPr lang="en-US" sz="3900" dirty="0" smtClean="0">
                <a:effectLst>
                  <a:outerShdw blurRad="38100" dist="38100" dir="2700000" algn="tl">
                    <a:srgbClr val="C0C0C0"/>
                  </a:outerShdw>
                </a:effectLst>
              </a:rPr>
              <a:t/>
            </a:r>
            <a:br>
              <a:rPr lang="en-US" sz="3900" dirty="0" smtClean="0">
                <a:effectLst>
                  <a:outerShdw blurRad="38100" dist="38100" dir="2700000" algn="tl">
                    <a:srgbClr val="C0C0C0"/>
                  </a:outerShdw>
                </a:effectLst>
              </a:rPr>
            </a:br>
            <a:endParaRPr lang="en-US" sz="3900" dirty="0" smtClean="0">
              <a:effectLst>
                <a:outerShdw blurRad="38100" dist="38100" dir="2700000" algn="tl">
                  <a:srgbClr val="C0C0C0"/>
                </a:outerShdw>
              </a:effectLst>
            </a:endParaRPr>
          </a:p>
        </p:txBody>
      </p:sp>
      <p:sp>
        <p:nvSpPr>
          <p:cNvPr id="19459" name="Content Placeholder 6"/>
          <p:cNvSpPr>
            <a:spLocks noGrp="1"/>
          </p:cNvSpPr>
          <p:nvPr>
            <p:ph idx="1"/>
          </p:nvPr>
        </p:nvSpPr>
        <p:spPr>
          <a:xfrm>
            <a:off x="1435100" y="1447800"/>
            <a:ext cx="7499350" cy="5410200"/>
          </a:xfrm>
        </p:spPr>
        <p:txBody>
          <a:bodyPr/>
          <a:lstStyle/>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r>
              <a:rPr lang="en-US" sz="1800" dirty="0" smtClean="0"/>
              <a:t>Source: Science Council of the Banking Department</a:t>
            </a:r>
            <a:endParaRPr lang="en-US" sz="1800" dirty="0" smtClean="0"/>
          </a:p>
          <a:p>
            <a:pPr eaLnBrk="1" hangingPunct="1">
              <a:lnSpc>
                <a:spcPct val="90000"/>
              </a:lnSpc>
            </a:pPr>
            <a:endParaRPr lang="en-US" sz="1800" dirty="0" smtClean="0"/>
          </a:p>
        </p:txBody>
      </p:sp>
      <p:graphicFrame>
        <p:nvGraphicFramePr>
          <p:cNvPr id="18485" name="Group 53"/>
          <p:cNvGraphicFramePr>
            <a:graphicFrameLocks noGrp="1"/>
          </p:cNvGraphicFramePr>
          <p:nvPr/>
        </p:nvGraphicFramePr>
        <p:xfrm>
          <a:off x="1676400" y="1447800"/>
          <a:ext cx="7162800" cy="4794886"/>
        </p:xfrm>
        <a:graphic>
          <a:graphicData uri="http://schemas.openxmlformats.org/drawingml/2006/table">
            <a:tbl>
              <a:tblPr/>
              <a:tblGrid>
                <a:gridCol w="685800"/>
                <a:gridCol w="4089400"/>
                <a:gridCol w="2387600"/>
              </a:tblGrid>
              <a:tr h="4445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No</a:t>
                      </a:r>
                      <a:endParaRPr kumimoji="0" lang="en-US" sz="18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c</a:t>
                      </a:r>
                      <a:endParaRPr kumimoji="0" lang="en-US" sz="18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Units</a:t>
                      </a:r>
                      <a:endParaRPr kumimoji="0" lang="en-US" sz="18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41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General education knowledge </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64</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667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Professional education knowledge</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541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2.1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Basic knowledge of the sector </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4445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2.2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Basic knowledge of  the major</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269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Profession knowledge</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269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2.4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Supplementary knowledge</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4445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Specialized knowledge</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8890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2.6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Internship and thesis or graduation exam</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269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vi-VN" sz="1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Sum</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180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499350" cy="304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US" sz="2700" b="1" dirty="0" smtClean="0">
                <a:effectLst>
                  <a:outerShdw blurRad="38100" dist="38100" dir="2700000" algn="tl">
                    <a:srgbClr val="C0C0C0"/>
                  </a:outerShdw>
                </a:effectLst>
              </a:rPr>
              <a:t/>
            </a:r>
            <a:br>
              <a:rPr lang="en-US" sz="2700" b="1" dirty="0" smtClean="0">
                <a:effectLst>
                  <a:outerShdw blurRad="38100" dist="38100" dir="2700000" algn="tl">
                    <a:srgbClr val="C0C0C0"/>
                  </a:outerShdw>
                </a:effectLst>
              </a:rPr>
            </a:br>
            <a:r>
              <a:rPr lang="en-US" sz="2700" b="1" dirty="0" smtClean="0">
                <a:effectLst>
                  <a:outerShdw blurRad="38100" dist="38100" dir="2700000" algn="tl">
                    <a:srgbClr val="C0C0C0"/>
                  </a:outerShdw>
                </a:effectLst>
              </a:rPr>
              <a:t/>
            </a:r>
            <a:br>
              <a:rPr lang="en-US" sz="2700" b="1" dirty="0" smtClean="0">
                <a:effectLst>
                  <a:outerShdw blurRad="38100" dist="38100" dir="2700000" algn="tl">
                    <a:srgbClr val="C0C0C0"/>
                  </a:outerShdw>
                </a:effectLst>
              </a:rPr>
            </a:br>
            <a:r>
              <a:rPr lang="en-US" sz="2700" b="1" dirty="0" smtClean="0">
                <a:effectLst>
                  <a:outerShdw blurRad="38100" dist="38100" dir="2700000" algn="tl">
                    <a:srgbClr val="C0C0C0"/>
                  </a:outerShdw>
                </a:effectLst>
              </a:rPr>
              <a:t>3</a:t>
            </a:r>
            <a:r>
              <a:rPr lang="en-US" sz="2700" b="1" dirty="0" smtClean="0">
                <a:effectLst>
                  <a:outerShdw blurRad="38100" dist="38100" dir="2700000" algn="tl">
                    <a:srgbClr val="C0C0C0"/>
                  </a:outerShdw>
                </a:effectLst>
              </a:rPr>
              <a:t>. The situation of training quality of the Banking Department at University of Economics HCMC </a:t>
            </a:r>
            <a:r>
              <a:rPr lang="en-US" sz="3600" b="1" dirty="0" smtClean="0">
                <a:effectLst>
                  <a:outerShdw blurRad="38100" dist="38100" dir="2700000" algn="tl">
                    <a:srgbClr val="C0C0C0"/>
                  </a:outerShdw>
                </a:effectLst>
              </a:rPr>
              <a:t/>
            </a:r>
            <a:br>
              <a:rPr lang="en-US" sz="3600" b="1" dirty="0" smtClean="0">
                <a:effectLst>
                  <a:outerShdw blurRad="38100" dist="38100" dir="2700000" algn="tl">
                    <a:srgbClr val="C0C0C0"/>
                  </a:outerShdw>
                </a:effectLst>
              </a:rPr>
            </a:br>
            <a:r>
              <a:rPr lang="en-US" sz="3200" b="1" dirty="0" smtClean="0">
                <a:effectLst>
                  <a:outerShdw blurRad="38100" dist="38100" dir="2700000" algn="tl">
                    <a:srgbClr val="C0C0C0"/>
                  </a:outerShdw>
                </a:effectLst>
              </a:rPr>
              <a:t/>
            </a:r>
            <a:br>
              <a:rPr lang="en-US" sz="3200" b="1" dirty="0" smtClean="0">
                <a:effectLst>
                  <a:outerShdw blurRad="38100" dist="38100" dir="2700000" algn="tl">
                    <a:srgbClr val="C0C0C0"/>
                  </a:outerShdw>
                </a:effectLst>
              </a:rPr>
            </a:br>
            <a:r>
              <a:rPr lang="en-US" sz="2000" b="1" dirty="0" smtClean="0">
                <a:effectLst>
                  <a:outerShdw blurRad="38100" dist="38100" dir="2700000" algn="tl">
                    <a:srgbClr val="C0C0C0"/>
                  </a:outerShdw>
                </a:effectLst>
              </a:rPr>
              <a:t> Table 2</a:t>
            </a:r>
            <a:r>
              <a:rPr lang="en-US" sz="2000" b="1" dirty="0" smtClean="0">
                <a:effectLst>
                  <a:outerShdw blurRad="38100" dist="38100" dir="2700000" algn="tl">
                    <a:srgbClr val="C0C0C0"/>
                  </a:outerShdw>
                </a:effectLst>
              </a:rPr>
              <a:t>: F</a:t>
            </a:r>
            <a:r>
              <a:rPr lang="en-US" sz="2000" b="1" dirty="0" smtClean="0">
                <a:effectLst>
                  <a:outerShdw blurRad="38100" dist="38100" dir="2700000" algn="tl">
                    <a:srgbClr val="C0C0C0"/>
                  </a:outerShdw>
                </a:effectLst>
              </a:rPr>
              <a:t>ull-time </a:t>
            </a:r>
            <a:r>
              <a:rPr lang="en-US" sz="2000" b="1" dirty="0" smtClean="0">
                <a:effectLst>
                  <a:outerShdw blurRad="38100" dist="38100" dir="2700000" algn="tl">
                    <a:srgbClr val="C0C0C0"/>
                  </a:outerShdw>
                </a:effectLst>
              </a:rPr>
              <a:t>bachelor </a:t>
            </a:r>
            <a:r>
              <a:rPr lang="en-US" sz="2000" b="1" dirty="0" smtClean="0">
                <a:effectLst>
                  <a:outerShdw blurRad="38100" dist="38100" dir="2700000" algn="tl">
                    <a:srgbClr val="C0C0C0"/>
                  </a:outerShdw>
                </a:effectLst>
              </a:rPr>
              <a:t>training program </a:t>
            </a:r>
            <a:r>
              <a:rPr lang="en-US" sz="2000" b="1" dirty="0" smtClean="0">
                <a:effectLst>
                  <a:outerShdw blurRad="38100" dist="38100" dir="2700000" algn="tl">
                    <a:srgbClr val="C0C0C0"/>
                  </a:outerShdw>
                </a:effectLst>
              </a:rPr>
              <a:t>in the </a:t>
            </a:r>
            <a:r>
              <a:rPr lang="en-US" sz="2000" b="1" dirty="0" smtClean="0">
                <a:effectLst>
                  <a:outerShdw blurRad="38100" dist="38100" dir="2700000" algn="tl">
                    <a:srgbClr val="C0C0C0"/>
                  </a:outerShdw>
                </a:effectLst>
              </a:rPr>
              <a:t>credit-based </a:t>
            </a:r>
            <a:r>
              <a:rPr lang="en-US" sz="2000" b="1" dirty="0" smtClean="0">
                <a:effectLst>
                  <a:outerShdw blurRad="38100" dist="38100" dir="2700000" algn="tl">
                    <a:srgbClr val="C0C0C0"/>
                  </a:outerShdw>
                </a:effectLst>
              </a:rPr>
              <a:t>program </a:t>
            </a:r>
            <a:r>
              <a:rPr lang="en-US" sz="2000" dirty="0" smtClean="0">
                <a:effectLst>
                  <a:outerShdw blurRad="38100" dist="38100" dir="2700000" algn="tl">
                    <a:srgbClr val="C0C0C0"/>
                  </a:outerShdw>
                </a:effectLst>
              </a:rPr>
              <a:t/>
            </a:r>
            <a:br>
              <a:rPr lang="en-US" sz="2000" dirty="0" smtClean="0">
                <a:effectLst>
                  <a:outerShdw blurRad="38100" dist="38100" dir="2700000" algn="tl">
                    <a:srgbClr val="C0C0C0"/>
                  </a:outerShdw>
                </a:effectLst>
              </a:rPr>
            </a:br>
            <a:endParaRPr lang="en-US" sz="2000" dirty="0" smtClean="0">
              <a:effectLst>
                <a:outerShdw blurRad="38100" dist="38100" dir="2700000" algn="tl">
                  <a:srgbClr val="C0C0C0"/>
                </a:outerShdw>
              </a:effectLst>
            </a:endParaRPr>
          </a:p>
        </p:txBody>
      </p:sp>
      <p:sp>
        <p:nvSpPr>
          <p:cNvPr id="20483" name="Content Placeholder 2"/>
          <p:cNvSpPr>
            <a:spLocks noGrp="1"/>
          </p:cNvSpPr>
          <p:nvPr>
            <p:ph idx="1"/>
          </p:nvPr>
        </p:nvSpPr>
        <p:spPr>
          <a:xfrm>
            <a:off x="1435100" y="1752600"/>
            <a:ext cx="7499350" cy="5181600"/>
          </a:xfrm>
        </p:spPr>
        <p:txBody>
          <a:bodyPr/>
          <a:lstStyle/>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algn="just" eaLnBrk="1" hangingPunct="1">
              <a:lnSpc>
                <a:spcPct val="90000"/>
              </a:lnSpc>
              <a:spcBef>
                <a:spcPct val="0"/>
              </a:spcBef>
            </a:pPr>
            <a:endParaRPr lang="en-US" sz="2400" dirty="0" smtClean="0">
              <a:latin typeface="Times New Roman" pitchFamily="18" charset="0"/>
              <a:cs typeface="Times New Roman" pitchFamily="18" charset="0"/>
            </a:endParaRPr>
          </a:p>
          <a:p>
            <a:pPr algn="just" eaLnBrk="1" hangingPunct="1">
              <a:lnSpc>
                <a:spcPct val="90000"/>
              </a:lnSpc>
              <a:spcBef>
                <a:spcPct val="0"/>
              </a:spcBef>
            </a:pPr>
            <a:endParaRPr lang="en-US" sz="2400" dirty="0" smtClean="0">
              <a:latin typeface="Times New Roman" pitchFamily="18" charset="0"/>
              <a:cs typeface="Times New Roman" pitchFamily="18" charset="0"/>
            </a:endParaRPr>
          </a:p>
          <a:p>
            <a:pPr algn="just" eaLnBrk="1" hangingPunct="1">
              <a:lnSpc>
                <a:spcPct val="90000"/>
              </a:lnSpc>
              <a:spcBef>
                <a:spcPct val="0"/>
              </a:spcBef>
            </a:pPr>
            <a:r>
              <a:rPr lang="en-US" sz="1800" dirty="0" smtClean="0">
                <a:latin typeface="Times New Roman" pitchFamily="18" charset="0"/>
                <a:cs typeface="Times New Roman" pitchFamily="18" charset="0"/>
              </a:rPr>
              <a:t>Source: 1999/2009/QĐ-ĐHKT Decision</a:t>
            </a:r>
            <a:endParaRPr lang="en-US" sz="1800" dirty="0" smtClean="0">
              <a:latin typeface="Times New Roman" pitchFamily="18" charset="0"/>
              <a:cs typeface="Times New Roman" pitchFamily="18" charset="0"/>
            </a:endParaRPr>
          </a:p>
          <a:p>
            <a:pPr eaLnBrk="1" hangingPunct="1">
              <a:lnSpc>
                <a:spcPct val="90000"/>
              </a:lnSpc>
            </a:pPr>
            <a:endParaRPr lang="en-US" sz="1800" dirty="0" smtClean="0"/>
          </a:p>
        </p:txBody>
      </p:sp>
      <p:graphicFrame>
        <p:nvGraphicFramePr>
          <p:cNvPr id="19508" name="Group 52"/>
          <p:cNvGraphicFramePr>
            <a:graphicFrameLocks noGrp="1"/>
          </p:cNvGraphicFramePr>
          <p:nvPr/>
        </p:nvGraphicFramePr>
        <p:xfrm>
          <a:off x="1447800" y="1701800"/>
          <a:ext cx="7391400" cy="4546602"/>
        </p:xfrm>
        <a:graphic>
          <a:graphicData uri="http://schemas.openxmlformats.org/drawingml/2006/table">
            <a:tbl>
              <a:tblPr/>
              <a:tblGrid>
                <a:gridCol w="609600"/>
                <a:gridCol w="4318000"/>
                <a:gridCol w="2463800"/>
              </a:tblGrid>
              <a:tr h="4540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No</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Subjects</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Units</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556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General education knowledge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4540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Professional education knowledge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4556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Basic knowledge of the sector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4540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4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Basic knowledge of  the major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4540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Profession knowledge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20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4556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Supplementary knowledge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4540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Specialized knowledge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4556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Internship and thesis or graduation exam</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4540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vi-VN"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Sum</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120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150" y="411162"/>
            <a:ext cx="7791450" cy="1036638"/>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US" sz="2200" b="1" dirty="0" smtClean="0">
                <a:effectLst>
                  <a:outerShdw blurRad="38100" dist="38100" dir="2700000" algn="tl">
                    <a:srgbClr val="C0C0C0"/>
                  </a:outerShdw>
                </a:effectLst>
              </a:rPr>
              <a:t>3. The situation of training quality of the Banking Department at University of Economics HCMC </a:t>
            </a:r>
            <a:r>
              <a:rPr lang="en-US" sz="3200" b="1" dirty="0" smtClean="0">
                <a:effectLst>
                  <a:outerShdw blurRad="38100" dist="38100" dir="2700000" algn="tl">
                    <a:srgbClr val="C0C0C0"/>
                  </a:outerShdw>
                </a:effectLst>
              </a:rPr>
              <a:t/>
            </a:r>
            <a:br>
              <a:rPr lang="en-US" sz="3200" b="1" dirty="0" smtClean="0">
                <a:effectLst>
                  <a:outerShdw blurRad="38100" dist="38100" dir="2700000" algn="tl">
                    <a:srgbClr val="C0C0C0"/>
                  </a:outerShdw>
                </a:effectLst>
              </a:rPr>
            </a:br>
            <a:r>
              <a:rPr lang="en-US" sz="2000" b="1" dirty="0" smtClean="0">
                <a:effectLst>
                  <a:outerShdw blurRad="38100" dist="38100" dir="2700000" algn="tl">
                    <a:srgbClr val="C0C0C0"/>
                  </a:outerShdw>
                </a:effectLst>
              </a:rPr>
              <a:t>Table </a:t>
            </a:r>
            <a:r>
              <a:rPr lang="en-US" sz="2000" b="1" dirty="0" smtClean="0">
                <a:effectLst>
                  <a:outerShdw blurRad="38100" dist="38100" dir="2700000" algn="tl">
                    <a:srgbClr val="C0C0C0"/>
                  </a:outerShdw>
                </a:effectLst>
              </a:rPr>
              <a:t>3</a:t>
            </a:r>
            <a:r>
              <a:rPr lang="en-US" sz="2000" b="1" dirty="0" smtClean="0">
                <a:effectLst>
                  <a:outerShdw blurRad="38100" dist="38100" dir="2700000" algn="tl">
                    <a:srgbClr val="C0C0C0"/>
                  </a:outerShdw>
                </a:effectLst>
              </a:rPr>
              <a:t>: Master Program in the credit-based trainin</a:t>
            </a:r>
            <a:r>
              <a:rPr lang="en-US" sz="2000" b="1" dirty="0" smtClean="0">
                <a:effectLst>
                  <a:outerShdw blurRad="38100" dist="38100" dir="2700000" algn="tl">
                    <a:srgbClr val="C0C0C0"/>
                  </a:outerShdw>
                </a:effectLst>
              </a:rPr>
              <a:t>g program </a:t>
            </a:r>
            <a:endParaRPr lang="en-US" sz="2000" dirty="0" smtClean="0">
              <a:effectLst>
                <a:outerShdw blurRad="38100" dist="38100" dir="2700000" algn="tl">
                  <a:srgbClr val="C0C0C0"/>
                </a:outerShdw>
              </a:effectLst>
            </a:endParaRPr>
          </a:p>
        </p:txBody>
      </p:sp>
      <p:sp>
        <p:nvSpPr>
          <p:cNvPr id="21507" name="Content Placeholder 2"/>
          <p:cNvSpPr>
            <a:spLocks noGrp="1"/>
          </p:cNvSpPr>
          <p:nvPr>
            <p:ph idx="1"/>
          </p:nvPr>
        </p:nvSpPr>
        <p:spPr>
          <a:xfrm>
            <a:off x="1435100" y="1905000"/>
            <a:ext cx="7499350" cy="5105400"/>
          </a:xfrm>
        </p:spPr>
        <p:txBody>
          <a:bodyPr/>
          <a:lstStyle/>
          <a:p>
            <a:pPr eaLnBrk="1" hangingPunct="1">
              <a:lnSpc>
                <a:spcPct val="80000"/>
              </a:lnSpc>
            </a:pPr>
            <a:endParaRPr lang="en-US" sz="2700" dirty="0" smtClean="0"/>
          </a:p>
          <a:p>
            <a:pPr eaLnBrk="1" hangingPunct="1">
              <a:lnSpc>
                <a:spcPct val="80000"/>
              </a:lnSpc>
            </a:pPr>
            <a:endParaRPr lang="en-US" sz="2700" dirty="0" smtClean="0"/>
          </a:p>
          <a:p>
            <a:pPr eaLnBrk="1" hangingPunct="1">
              <a:lnSpc>
                <a:spcPct val="80000"/>
              </a:lnSpc>
            </a:pPr>
            <a:endParaRPr lang="en-US" sz="2700" dirty="0" smtClean="0"/>
          </a:p>
          <a:p>
            <a:pPr eaLnBrk="1" hangingPunct="1">
              <a:lnSpc>
                <a:spcPct val="80000"/>
              </a:lnSpc>
            </a:pPr>
            <a:endParaRPr lang="en-US" sz="2700" dirty="0" smtClean="0"/>
          </a:p>
          <a:p>
            <a:pPr eaLnBrk="1" hangingPunct="1">
              <a:lnSpc>
                <a:spcPct val="80000"/>
              </a:lnSpc>
            </a:pPr>
            <a:endParaRPr lang="en-US" sz="2700" dirty="0" smtClean="0"/>
          </a:p>
          <a:p>
            <a:pPr eaLnBrk="1" hangingPunct="1">
              <a:lnSpc>
                <a:spcPct val="80000"/>
              </a:lnSpc>
            </a:pPr>
            <a:endParaRPr lang="en-US" sz="2700" dirty="0" smtClean="0"/>
          </a:p>
          <a:p>
            <a:pPr eaLnBrk="1" hangingPunct="1">
              <a:lnSpc>
                <a:spcPct val="80000"/>
              </a:lnSpc>
            </a:pPr>
            <a:endParaRPr lang="en-US" sz="2700" dirty="0" smtClean="0"/>
          </a:p>
          <a:p>
            <a:pPr eaLnBrk="1" hangingPunct="1">
              <a:lnSpc>
                <a:spcPct val="80000"/>
              </a:lnSpc>
            </a:pPr>
            <a:endParaRPr lang="en-US" sz="2700" dirty="0" smtClean="0"/>
          </a:p>
          <a:p>
            <a:pPr eaLnBrk="1" hangingPunct="1">
              <a:lnSpc>
                <a:spcPct val="80000"/>
              </a:lnSpc>
            </a:pPr>
            <a:endParaRPr lang="en-US" sz="2700" dirty="0" smtClean="0">
              <a:latin typeface="Times New Roman" pitchFamily="18" charset="0"/>
              <a:cs typeface="Times New Roman" pitchFamily="18" charset="0"/>
            </a:endParaRPr>
          </a:p>
          <a:p>
            <a:pPr eaLnBrk="1" hangingPunct="1">
              <a:lnSpc>
                <a:spcPct val="80000"/>
              </a:lnSpc>
            </a:pPr>
            <a:endParaRPr lang="en-US" sz="2700" dirty="0" smtClean="0">
              <a:latin typeface="Times New Roman" pitchFamily="18" charset="0"/>
              <a:cs typeface="Times New Roman" pitchFamily="18" charset="0"/>
            </a:endParaRPr>
          </a:p>
          <a:p>
            <a:pPr eaLnBrk="1" hangingPunct="1">
              <a:lnSpc>
                <a:spcPct val="80000"/>
              </a:lnSpc>
            </a:pPr>
            <a:endParaRPr lang="en-US" sz="2700" dirty="0" smtClean="0">
              <a:latin typeface="Times New Roman" pitchFamily="18" charset="0"/>
              <a:cs typeface="Times New Roman" pitchFamily="18" charset="0"/>
            </a:endParaRPr>
          </a:p>
          <a:p>
            <a:pPr eaLnBrk="1" hangingPunct="1">
              <a:lnSpc>
                <a:spcPct val="80000"/>
              </a:lnSpc>
            </a:pPr>
            <a:r>
              <a:rPr lang="en-US" sz="1800" dirty="0" smtClean="0">
                <a:latin typeface="Times New Roman" pitchFamily="18" charset="0"/>
                <a:cs typeface="Times New Roman" pitchFamily="18" charset="0"/>
              </a:rPr>
              <a:t>Source: 1246/2009/QĐ-ĐHKT</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Decision</a:t>
            </a:r>
            <a:endParaRPr lang="en-US" sz="1800" dirty="0" smtClean="0"/>
          </a:p>
        </p:txBody>
      </p:sp>
      <p:graphicFrame>
        <p:nvGraphicFramePr>
          <p:cNvPr id="20527" name="Group 47"/>
          <p:cNvGraphicFramePr>
            <a:graphicFrameLocks noGrp="1"/>
          </p:cNvGraphicFramePr>
          <p:nvPr/>
        </p:nvGraphicFramePr>
        <p:xfrm>
          <a:off x="1524000" y="1600200"/>
          <a:ext cx="7239000" cy="4622801"/>
        </p:xfrm>
        <a:graphic>
          <a:graphicData uri="http://schemas.openxmlformats.org/drawingml/2006/table">
            <a:tbl>
              <a:tblPr/>
              <a:tblGrid>
                <a:gridCol w="609600"/>
                <a:gridCol w="4216400"/>
                <a:gridCol w="2413000"/>
              </a:tblGrid>
              <a:tr h="514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No</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Subject</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Units</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127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General knowledge</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18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14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Compulsory modules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514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Selective modules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11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2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Professional knowledge</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20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514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2.1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Basic knowledge modules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14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Selective modules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5127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Thesis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14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Sum</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Content Placeholder 3"/>
          <p:cNvGraphicFramePr>
            <a:graphicFrameLocks noGrp="1"/>
          </p:cNvGraphicFramePr>
          <p:nvPr>
            <p:ph idx="1"/>
          </p:nvPr>
        </p:nvGraphicFramePr>
        <p:xfrm>
          <a:off x="1066800" y="1447800"/>
          <a:ext cx="8077200" cy="5334000"/>
        </p:xfrm>
        <a:graphic>
          <a:graphicData uri="http://schemas.openxmlformats.org/presentationml/2006/ole">
            <p:oleObj spid="_x0000_s1026" name="Worksheet" r:id="rId3" imgW="8077200" imgH="5334000" progId="Excel.Sheet.8">
              <p:embed/>
            </p:oleObj>
          </a:graphicData>
        </a:graphic>
      </p:graphicFrame>
      <p:sp>
        <p:nvSpPr>
          <p:cNvPr id="6" name="Title 1"/>
          <p:cNvSpPr>
            <a:spLocks noGrp="1"/>
          </p:cNvSpPr>
          <p:nvPr>
            <p:ph type="title"/>
          </p:nvPr>
        </p:nvSpPr>
        <p:spPr>
          <a:xfrm>
            <a:off x="1200150" y="411162"/>
            <a:ext cx="7791450" cy="1036638"/>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US" sz="2200" b="1" dirty="0" smtClean="0">
                <a:effectLst>
                  <a:outerShdw blurRad="38100" dist="38100" dir="2700000" algn="tl">
                    <a:srgbClr val="C0C0C0"/>
                  </a:outerShdw>
                </a:effectLst>
              </a:rPr>
              <a:t>3. The situation of training quality of the Banking Department at University of Economics HCMC </a:t>
            </a:r>
            <a:r>
              <a:rPr lang="en-US" sz="3200" b="1" dirty="0" smtClean="0">
                <a:effectLst>
                  <a:outerShdw blurRad="38100" dist="38100" dir="2700000" algn="tl">
                    <a:srgbClr val="C0C0C0"/>
                  </a:outerShdw>
                </a:effectLst>
              </a:rPr>
              <a:t/>
            </a:r>
            <a:br>
              <a:rPr lang="en-US" sz="3200" b="1" dirty="0" smtClean="0">
                <a:effectLst>
                  <a:outerShdw blurRad="38100" dist="38100" dir="2700000" algn="tl">
                    <a:srgbClr val="C0C0C0"/>
                  </a:outerShdw>
                </a:effectLst>
              </a:rPr>
            </a:br>
            <a:r>
              <a:rPr lang="en-US" sz="2000" b="1" dirty="0" smtClean="0">
                <a:effectLst>
                  <a:outerShdw blurRad="38100" dist="38100" dir="2700000" algn="tl">
                    <a:srgbClr val="C0C0C0"/>
                  </a:outerShdw>
                </a:effectLst>
              </a:rPr>
              <a:t>Table </a:t>
            </a:r>
            <a:r>
              <a:rPr lang="en-US" sz="2000" b="1" dirty="0" smtClean="0">
                <a:effectLst>
                  <a:outerShdw blurRad="38100" dist="38100" dir="2700000" algn="tl">
                    <a:srgbClr val="C0C0C0"/>
                  </a:outerShdw>
                </a:effectLst>
              </a:rPr>
              <a:t>3</a:t>
            </a:r>
            <a:r>
              <a:rPr lang="en-US" sz="2000" b="1" dirty="0" smtClean="0">
                <a:effectLst>
                  <a:outerShdw blurRad="38100" dist="38100" dir="2700000" algn="tl">
                    <a:srgbClr val="C0C0C0"/>
                  </a:outerShdw>
                </a:effectLst>
              </a:rPr>
              <a:t>: Master Program in the credit-based trainin</a:t>
            </a:r>
            <a:r>
              <a:rPr lang="en-US" sz="2000" b="1" dirty="0" smtClean="0">
                <a:effectLst>
                  <a:outerShdw blurRad="38100" dist="38100" dir="2700000" algn="tl">
                    <a:srgbClr val="C0C0C0"/>
                  </a:outerShdw>
                </a:effectLst>
              </a:rPr>
              <a:t>g program </a:t>
            </a:r>
            <a:endParaRPr lang="en-US" sz="2000" dirty="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417638"/>
          </a:xfrm>
        </p:spPr>
        <p:txBody>
          <a:bodyPr vert="horz" wrap="square" lIns="91440" tIns="45720" rIns="91440" bIns="45720" numCol="1" anchorCtr="0" compatLnSpc="1">
            <a:prstTxWarp prst="textNoShape">
              <a:avLst/>
            </a:prstTxWarp>
            <a:normAutofit/>
          </a:bodyPr>
          <a:lstStyle/>
          <a:p>
            <a:pPr algn="ctr" eaLnBrk="1" hangingPunct="1">
              <a:defRPr/>
            </a:pPr>
            <a:r>
              <a:rPr lang="en-US" sz="2200" b="1" dirty="0" smtClean="0">
                <a:effectLst>
                  <a:outerShdw blurRad="38100" dist="38100" dir="2700000" algn="tl">
                    <a:srgbClr val="C0C0C0"/>
                  </a:outerShdw>
                </a:effectLst>
              </a:rPr>
              <a:t> </a:t>
            </a:r>
            <a:r>
              <a:rPr lang="en-US" sz="2200" b="1" dirty="0" smtClean="0">
                <a:effectLst>
                  <a:outerShdw blurRad="38100" dist="38100" dir="2700000" algn="tl">
                    <a:srgbClr val="C0C0C0"/>
                  </a:outerShdw>
                </a:effectLst>
              </a:rPr>
              <a:t>3. The situation of training quality of the Banking Department at University of Economics HCMC </a:t>
            </a:r>
            <a:r>
              <a:rPr lang="en-US" sz="3200" b="1" dirty="0" smtClean="0">
                <a:effectLst>
                  <a:outerShdw blurRad="38100" dist="38100" dir="2700000" algn="tl">
                    <a:srgbClr val="C0C0C0"/>
                  </a:outerShdw>
                </a:effectLst>
              </a:rPr>
              <a:t/>
            </a:r>
            <a:br>
              <a:rPr lang="en-US" sz="3200" b="1" dirty="0" smtClean="0">
                <a:effectLst>
                  <a:outerShdw blurRad="38100" dist="38100" dir="2700000" algn="tl">
                    <a:srgbClr val="C0C0C0"/>
                  </a:outerShdw>
                </a:effectLst>
              </a:rPr>
            </a:br>
            <a:r>
              <a:rPr lang="en-US" sz="2000" b="1" dirty="0" smtClean="0">
                <a:effectLst>
                  <a:outerShdw blurRad="38100" dist="38100" dir="2700000" algn="tl">
                    <a:srgbClr val="C0C0C0"/>
                  </a:outerShdw>
                </a:effectLst>
              </a:rPr>
              <a:t>Table 4</a:t>
            </a:r>
            <a:r>
              <a:rPr lang="en-US" sz="2000" b="1" dirty="0" smtClean="0">
                <a:effectLst>
                  <a:outerShdw blurRad="38100" dist="38100" dir="2700000" algn="tl">
                    <a:srgbClr val="C0C0C0"/>
                  </a:outerShdw>
                </a:effectLst>
              </a:rPr>
              <a:t>: </a:t>
            </a:r>
            <a:r>
              <a:rPr lang="en-US" sz="2000" b="1" dirty="0" smtClean="0">
                <a:effectLst>
                  <a:outerShdw blurRad="38100" dist="38100" dir="2700000" algn="tl">
                    <a:srgbClr val="C0C0C0"/>
                  </a:outerShdw>
                </a:effectLst>
              </a:rPr>
              <a:t>Teaching methods employed at the Banking Department, UE HCMC</a:t>
            </a:r>
            <a:endParaRPr lang="en-US" sz="3900" dirty="0" smtClean="0">
              <a:effectLst>
                <a:outerShdw blurRad="38100" dist="38100" dir="2700000" algn="tl">
                  <a:srgbClr val="C0C0C0"/>
                </a:outerShdw>
              </a:effectLst>
            </a:endParaRPr>
          </a:p>
        </p:txBody>
      </p:sp>
      <p:sp>
        <p:nvSpPr>
          <p:cNvPr id="22531" name="Content Placeholder 2"/>
          <p:cNvSpPr>
            <a:spLocks noGrp="1"/>
          </p:cNvSpPr>
          <p:nvPr>
            <p:ph idx="1"/>
          </p:nvPr>
        </p:nvSpPr>
        <p:spPr>
          <a:xfrm>
            <a:off x="1435100" y="1447800"/>
            <a:ext cx="7499350" cy="5105400"/>
          </a:xfrm>
        </p:spPr>
        <p:txBody>
          <a:bodyPr/>
          <a:lstStyle/>
          <a:p>
            <a:pPr eaLnBrk="1" hangingPunct="1">
              <a:lnSpc>
                <a:spcPct val="80000"/>
              </a:lnSpc>
            </a:pPr>
            <a:endParaRPr lang="en-US" sz="2500" smtClean="0"/>
          </a:p>
          <a:p>
            <a:pPr eaLnBrk="1" hangingPunct="1">
              <a:lnSpc>
                <a:spcPct val="80000"/>
              </a:lnSpc>
            </a:pPr>
            <a:endParaRPr lang="en-US" sz="2500" smtClean="0"/>
          </a:p>
          <a:p>
            <a:pPr eaLnBrk="1" hangingPunct="1">
              <a:lnSpc>
                <a:spcPct val="80000"/>
              </a:lnSpc>
            </a:pPr>
            <a:endParaRPr lang="en-US" sz="2500" smtClean="0"/>
          </a:p>
          <a:p>
            <a:pPr eaLnBrk="1" hangingPunct="1">
              <a:lnSpc>
                <a:spcPct val="80000"/>
              </a:lnSpc>
            </a:pPr>
            <a:endParaRPr lang="en-US" sz="2500" smtClean="0"/>
          </a:p>
          <a:p>
            <a:pPr eaLnBrk="1" hangingPunct="1">
              <a:lnSpc>
                <a:spcPct val="80000"/>
              </a:lnSpc>
            </a:pPr>
            <a:endParaRPr lang="en-US" sz="2500" smtClean="0"/>
          </a:p>
          <a:p>
            <a:pPr eaLnBrk="1" hangingPunct="1">
              <a:lnSpc>
                <a:spcPct val="80000"/>
              </a:lnSpc>
            </a:pPr>
            <a:endParaRPr lang="en-US" sz="2500" smtClean="0"/>
          </a:p>
          <a:p>
            <a:pPr eaLnBrk="1" hangingPunct="1">
              <a:lnSpc>
                <a:spcPct val="80000"/>
              </a:lnSpc>
            </a:pPr>
            <a:endParaRPr lang="en-US" sz="2500" smtClean="0"/>
          </a:p>
          <a:p>
            <a:pPr eaLnBrk="1" hangingPunct="1">
              <a:lnSpc>
                <a:spcPct val="80000"/>
              </a:lnSpc>
            </a:pPr>
            <a:endParaRPr lang="en-US" sz="2500" smtClean="0"/>
          </a:p>
          <a:p>
            <a:pPr eaLnBrk="1" hangingPunct="1">
              <a:lnSpc>
                <a:spcPct val="80000"/>
              </a:lnSpc>
              <a:buFont typeface="Wingdings 2" pitchFamily="18" charset="2"/>
              <a:buNone/>
            </a:pPr>
            <a:r>
              <a:rPr lang="en-US" sz="2500" smtClean="0"/>
              <a:t> </a:t>
            </a:r>
          </a:p>
          <a:p>
            <a:pPr eaLnBrk="1" hangingPunct="1">
              <a:lnSpc>
                <a:spcPct val="80000"/>
              </a:lnSpc>
            </a:pPr>
            <a:endParaRPr lang="en-US" sz="2500" smtClean="0"/>
          </a:p>
          <a:p>
            <a:pPr eaLnBrk="1" hangingPunct="1">
              <a:lnSpc>
                <a:spcPct val="80000"/>
              </a:lnSpc>
            </a:pPr>
            <a:endParaRPr lang="en-US" sz="2500" smtClean="0"/>
          </a:p>
          <a:p>
            <a:pPr eaLnBrk="1" hangingPunct="1">
              <a:lnSpc>
                <a:spcPct val="80000"/>
              </a:lnSpc>
            </a:pPr>
            <a:endParaRPr lang="en-US" sz="2500" smtClean="0"/>
          </a:p>
          <a:p>
            <a:pPr eaLnBrk="1" hangingPunct="1">
              <a:lnSpc>
                <a:spcPct val="80000"/>
              </a:lnSpc>
            </a:pPr>
            <a:r>
              <a:rPr lang="en-US" sz="1800" smtClean="0"/>
              <a:t>Nguồn: Phòng Khảo thí &amp; ĐBCL ĐHKT TP.HCM</a:t>
            </a:r>
          </a:p>
        </p:txBody>
      </p:sp>
      <p:graphicFrame>
        <p:nvGraphicFramePr>
          <p:cNvPr id="22615" name="Group 87"/>
          <p:cNvGraphicFramePr>
            <a:graphicFrameLocks noGrp="1"/>
          </p:cNvGraphicFramePr>
          <p:nvPr/>
        </p:nvGraphicFramePr>
        <p:xfrm>
          <a:off x="1143000" y="1371602"/>
          <a:ext cx="7772400" cy="4945208"/>
        </p:xfrm>
        <a:graphic>
          <a:graphicData uri="http://schemas.openxmlformats.org/drawingml/2006/table">
            <a:tbl>
              <a:tblPr/>
              <a:tblGrid>
                <a:gridCol w="1842940"/>
                <a:gridCol w="1041662"/>
                <a:gridCol w="1121790"/>
                <a:gridCol w="1362173"/>
                <a:gridCol w="1108435"/>
                <a:gridCol w="1295400"/>
              </a:tblGrid>
              <a:tr h="6946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Modules</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Conversation method</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Situation method</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Group-work discussion method</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Presentation method</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ICT application</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754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Finance market</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3754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Stock market</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53754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Securities law</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3754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Derivative stock market </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53754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Stock analysis and investment</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3754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Securities portfolio management</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47070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Finance management</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53754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Banking marketing </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1435100" y="1447800"/>
            <a:ext cx="7499350" cy="5029200"/>
          </a:xfrm>
        </p:spPr>
        <p:txBody>
          <a:bodyPr/>
          <a:lstStyle/>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r>
              <a:rPr lang="en-US" sz="2200" dirty="0" smtClean="0"/>
              <a:t>Source</a:t>
            </a:r>
            <a:r>
              <a:rPr lang="en-US" sz="1800" dirty="0" smtClean="0"/>
              <a:t>: Testing </a:t>
            </a:r>
            <a:r>
              <a:rPr lang="en-US" sz="1800" dirty="0" smtClean="0"/>
              <a:t>&amp; Quality Assurance Department, </a:t>
            </a:r>
            <a:r>
              <a:rPr lang="en-US" sz="1800" dirty="0" smtClean="0"/>
              <a:t>University of Economics, HCMC</a:t>
            </a:r>
            <a:endParaRPr lang="en-US" sz="1800" dirty="0" smtClean="0"/>
          </a:p>
          <a:p>
            <a:pPr eaLnBrk="1" hangingPunct="1">
              <a:lnSpc>
                <a:spcPct val="80000"/>
              </a:lnSpc>
            </a:pPr>
            <a:endParaRPr lang="en-US" sz="1800" dirty="0" smtClean="0"/>
          </a:p>
        </p:txBody>
      </p:sp>
      <p:graphicFrame>
        <p:nvGraphicFramePr>
          <p:cNvPr id="23642" name="Group 90"/>
          <p:cNvGraphicFramePr>
            <a:graphicFrameLocks noGrp="1"/>
          </p:cNvGraphicFramePr>
          <p:nvPr/>
        </p:nvGraphicFramePr>
        <p:xfrm>
          <a:off x="1524000" y="1295401"/>
          <a:ext cx="6934200" cy="4606281"/>
        </p:xfrm>
        <a:graphic>
          <a:graphicData uri="http://schemas.openxmlformats.org/drawingml/2006/table">
            <a:tbl>
              <a:tblPr/>
              <a:tblGrid>
                <a:gridCol w="1715679"/>
                <a:gridCol w="1072299"/>
                <a:gridCol w="1072299"/>
                <a:gridCol w="1072299"/>
                <a:gridCol w="1000812"/>
                <a:gridCol w="1000812"/>
              </a:tblGrid>
              <a:tr h="397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Banking administration</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6101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Central Banking task</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46101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Banking accounting</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46101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Monetary and  baking</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397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And securities</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46101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The legislation on payment</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46101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Banking tasks in stock market</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46101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International payment</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46101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Tasks in </a:t>
                      </a:r>
                      <a:r>
                        <a:rPr kumimoji="0" lang="en-US" sz="1600" b="1" i="0" u="none" strike="noStrike" cap="none" normalizeH="0" baseline="0" dirty="0" err="1" smtClean="0">
                          <a:ln>
                            <a:noFill/>
                          </a:ln>
                          <a:solidFill>
                            <a:srgbClr val="000000"/>
                          </a:solidFill>
                          <a:effectLst/>
                          <a:latin typeface="Times New Roman" pitchFamily="18" charset="0"/>
                          <a:cs typeface="Times New Roman" pitchFamily="18" charset="0"/>
                        </a:rPr>
                        <a:t>ommercial</a:t>
                      </a: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 bank</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3975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Credit evaluation</a:t>
                      </a:r>
                      <a:endParaRPr kumimoji="0" lang="en-US"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cs typeface="Times New Roman" pitchFamily="18" charset="0"/>
                        </a:rPr>
                        <a:t>x</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bl>
          </a:graphicData>
        </a:graphic>
      </p:graphicFrame>
      <p:sp>
        <p:nvSpPr>
          <p:cNvPr id="5" name="Rectangle 4"/>
          <p:cNvSpPr/>
          <p:nvPr/>
        </p:nvSpPr>
        <p:spPr>
          <a:xfrm>
            <a:off x="1143000" y="279737"/>
            <a:ext cx="7543800" cy="1107996"/>
          </a:xfrm>
          <a:prstGeom prst="rect">
            <a:avLst/>
          </a:prstGeom>
        </p:spPr>
        <p:txBody>
          <a:bodyPr wrap="square">
            <a:spAutoFit/>
          </a:bodyPr>
          <a:lstStyle/>
          <a:p>
            <a:r>
              <a:rPr lang="en-US" sz="2400" b="1" dirty="0" smtClean="0">
                <a:effectLst>
                  <a:outerShdw blurRad="38100" dist="38100" dir="2700000" algn="tl">
                    <a:srgbClr val="C0C0C0"/>
                  </a:outerShdw>
                </a:effectLst>
              </a:rPr>
              <a:t>3. The situation of training quality of the Banking Department at University of Economics HCMC </a:t>
            </a:r>
            <a:br>
              <a:rPr lang="en-US" sz="2400" b="1" dirty="0" smtClean="0">
                <a:effectLst>
                  <a:outerShdw blurRad="38100" dist="38100" dir="2700000" algn="tl">
                    <a:srgbClr val="C0C0C0"/>
                  </a:outerShdw>
                </a:effectLst>
              </a:rPr>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8077200" cy="1143000"/>
          </a:xfrm>
        </p:spPr>
        <p:txBody>
          <a:bodyPr vert="horz" wrap="square" lIns="91440" tIns="45720" rIns="91440" bIns="45720" numCol="1" anchorCtr="0" compatLnSpc="1">
            <a:prstTxWarp prst="textNoShape">
              <a:avLst/>
            </a:prstTxWarp>
            <a:normAutofit/>
          </a:bodyPr>
          <a:lstStyle/>
          <a:p>
            <a:pPr eaLnBrk="1" hangingPunct="1">
              <a:defRPr/>
            </a:pPr>
            <a:r>
              <a:rPr lang="en-US" sz="2400" b="1" dirty="0" smtClean="0">
                <a:effectLst>
                  <a:outerShdw blurRad="38100" dist="38100" dir="2700000" algn="tl">
                    <a:srgbClr val="C0C0C0"/>
                  </a:outerShdw>
                </a:effectLst>
                <a:latin typeface="Times New Roman" pitchFamily="18" charset="0"/>
                <a:cs typeface="Times New Roman" pitchFamily="18" charset="0"/>
              </a:rPr>
              <a:t>4. Comments and evaluation on the training quality of the Banking Department, University of Economics, HCMC</a:t>
            </a:r>
            <a:endParaRPr lang="en-US" sz="2400" dirty="0" smtClean="0">
              <a:effectLst>
                <a:outerShdw blurRad="38100" dist="38100" dir="2700000" algn="tl">
                  <a:srgbClr val="C0C0C0"/>
                </a:outerShdw>
              </a:effectLst>
            </a:endParaRPr>
          </a:p>
        </p:txBody>
      </p:sp>
      <p:sp>
        <p:nvSpPr>
          <p:cNvPr id="24579" name="Content Placeholder 2"/>
          <p:cNvSpPr>
            <a:spLocks noGrp="1"/>
          </p:cNvSpPr>
          <p:nvPr>
            <p:ph idx="1"/>
          </p:nvPr>
        </p:nvSpPr>
        <p:spPr>
          <a:xfrm>
            <a:off x="762000" y="1066800"/>
            <a:ext cx="7499350" cy="4800600"/>
          </a:xfrm>
        </p:spPr>
        <p:txBody>
          <a:bodyPr/>
          <a:lstStyle/>
          <a:p>
            <a:pPr algn="ctr" eaLnBrk="1" hangingPunct="1"/>
            <a:r>
              <a:rPr lang="en-US" sz="2000" b="1" dirty="0" smtClean="0"/>
              <a:t>Table 5</a:t>
            </a:r>
            <a:r>
              <a:rPr lang="en-US" sz="2000" b="1" dirty="0" smtClean="0"/>
              <a:t>: </a:t>
            </a:r>
            <a:r>
              <a:rPr lang="en-US" sz="2000" b="1" dirty="0" smtClean="0"/>
              <a:t>Findings of the student survey on training </a:t>
            </a:r>
            <a:r>
              <a:rPr lang="en-US" sz="2000" b="1" dirty="0" smtClean="0"/>
              <a:t>programs at the Banking Department</a:t>
            </a:r>
            <a:endParaRPr lang="en-US" sz="2000" dirty="0" smtClean="0"/>
          </a:p>
          <a:p>
            <a:pPr eaLnBrk="1" hangingPunct="1"/>
            <a:endParaRPr lang="en-US" sz="2000" dirty="0" smtClean="0"/>
          </a:p>
        </p:txBody>
      </p:sp>
      <p:graphicFrame>
        <p:nvGraphicFramePr>
          <p:cNvPr id="24649" name="Group 73"/>
          <p:cNvGraphicFramePr>
            <a:graphicFrameLocks noGrp="1"/>
          </p:cNvGraphicFramePr>
          <p:nvPr/>
        </p:nvGraphicFramePr>
        <p:xfrm>
          <a:off x="1143000" y="1752600"/>
          <a:ext cx="8001000" cy="4840924"/>
        </p:xfrm>
        <a:graphic>
          <a:graphicData uri="http://schemas.openxmlformats.org/drawingml/2006/table">
            <a:tbl>
              <a:tblPr/>
              <a:tblGrid>
                <a:gridCol w="3505200"/>
                <a:gridCol w="914400"/>
                <a:gridCol w="1143000"/>
                <a:gridCol w="1143000"/>
                <a:gridCol w="1295400"/>
              </a:tblGrid>
              <a:tr h="4270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Contents</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vi-VN"/>
                    </a:p>
                  </a:txBody>
                  <a:tcPr/>
                </a:tc>
                <a:tc hMerge="1">
                  <a:txBody>
                    <a:bodyPr/>
                    <a:lstStyle/>
                    <a:p>
                      <a:endParaRPr lang="vi-VN"/>
                    </a:p>
                  </a:txBody>
                  <a:tcPr/>
                </a:tc>
                <a:tc hMerge="1">
                  <a:txBody>
                    <a:bodyPr/>
                    <a:lstStyle/>
                    <a:p>
                      <a:endParaRPr lang="vi-VN"/>
                    </a:p>
                  </a:txBody>
                  <a:tcPr/>
                </a:tc>
              </a:tr>
              <a:tr h="427038">
                <a:tc vMerge="1">
                  <a:txBody>
                    <a:bodyPr/>
                    <a:lstStyle/>
                    <a:p>
                      <a:endParaRPr lang="vi-VN"/>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Valid</a:t>
                      </a: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Missing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Mean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Std.Deviation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31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training program meets the knowledge demands.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.859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631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training program meets the skill demands.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3.27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.972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31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 Students read through the objectives of training program.</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3.72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.901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631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training program matches with the objectives of the training program.</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3.67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.896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427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training program  is flexible.</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.934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841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training program  enables the percentage between the theory and the practice.</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2.81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1.087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1435100" y="1447800"/>
            <a:ext cx="7499350" cy="5105400"/>
          </a:xfrm>
        </p:spPr>
        <p:txBody>
          <a:bodyPr/>
          <a:lstStyle/>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a:p>
            <a:pPr eaLnBrk="1" hangingPunct="1">
              <a:lnSpc>
                <a:spcPct val="80000"/>
              </a:lnSpc>
            </a:pPr>
            <a:r>
              <a:rPr lang="en-US" sz="1800" dirty="0" smtClean="0"/>
              <a:t> </a:t>
            </a:r>
            <a:r>
              <a:rPr lang="en-US" sz="1800" dirty="0" smtClean="0"/>
              <a:t>Source</a:t>
            </a:r>
            <a:r>
              <a:rPr lang="en-US" sz="1800" dirty="0" smtClean="0"/>
              <a:t>: Testing &amp; Quality Assurance Department, University of Economics, HCMC</a:t>
            </a:r>
            <a:endParaRPr lang="en-US" sz="1800" dirty="0" smtClean="0"/>
          </a:p>
          <a:p>
            <a:pPr eaLnBrk="1" hangingPunct="1">
              <a:lnSpc>
                <a:spcPct val="80000"/>
              </a:lnSpc>
            </a:pPr>
            <a:endParaRPr lang="en-US" sz="1800" dirty="0" smtClean="0"/>
          </a:p>
        </p:txBody>
      </p:sp>
      <p:graphicFrame>
        <p:nvGraphicFramePr>
          <p:cNvPr id="25647" name="Group 47"/>
          <p:cNvGraphicFramePr>
            <a:graphicFrameLocks noGrp="1"/>
          </p:cNvGraphicFramePr>
          <p:nvPr/>
        </p:nvGraphicFramePr>
        <p:xfrm>
          <a:off x="1219200" y="1397000"/>
          <a:ext cx="7924800" cy="4468813"/>
        </p:xfrm>
        <a:graphic>
          <a:graphicData uri="http://schemas.openxmlformats.org/drawingml/2006/table">
            <a:tbl>
              <a:tblPr/>
              <a:tblGrid>
                <a:gridCol w="3886200"/>
                <a:gridCol w="1066800"/>
                <a:gridCol w="914400"/>
                <a:gridCol w="1066800"/>
                <a:gridCol w="990600"/>
              </a:tblGrid>
              <a:tr h="1241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The training program requires the application of positive teaching and learning methods.</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3.55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1.089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41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Subjects meet the demands of training program.</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3.59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.875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1241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contents of subjects are updated, innovated to meet the demands of training program.</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3.61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.873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744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number of subjects in the training program is appropriate.</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3.54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1.057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bl>
          </a:graphicData>
        </a:graphic>
      </p:graphicFrame>
      <p:sp>
        <p:nvSpPr>
          <p:cNvPr id="8" name="Title 1"/>
          <p:cNvSpPr>
            <a:spLocks noGrp="1"/>
          </p:cNvSpPr>
          <p:nvPr>
            <p:ph type="title"/>
          </p:nvPr>
        </p:nvSpPr>
        <p:spPr>
          <a:xfrm>
            <a:off x="1066800" y="0"/>
            <a:ext cx="8077200" cy="1143000"/>
          </a:xfrm>
        </p:spPr>
        <p:txBody>
          <a:bodyPr vert="horz" wrap="square" lIns="91440" tIns="45720" rIns="91440" bIns="45720" numCol="1" anchorCtr="0" compatLnSpc="1">
            <a:prstTxWarp prst="textNoShape">
              <a:avLst/>
            </a:prstTxWarp>
            <a:normAutofit/>
          </a:bodyPr>
          <a:lstStyle/>
          <a:p>
            <a:pPr eaLnBrk="1" hangingPunct="1">
              <a:defRPr/>
            </a:pPr>
            <a:r>
              <a:rPr lang="en-US" sz="2400" b="1" dirty="0" smtClean="0">
                <a:effectLst>
                  <a:outerShdw blurRad="38100" dist="38100" dir="2700000" algn="tl">
                    <a:srgbClr val="C0C0C0"/>
                  </a:outerShdw>
                </a:effectLst>
                <a:latin typeface="Times New Roman" pitchFamily="18" charset="0"/>
                <a:cs typeface="Times New Roman" pitchFamily="18" charset="0"/>
              </a:rPr>
              <a:t>4. </a:t>
            </a:r>
            <a:r>
              <a:rPr lang="en-US" sz="2400" b="1" dirty="0" smtClean="0">
                <a:effectLst>
                  <a:outerShdw blurRad="38100" dist="38100" dir="2700000" algn="tl">
                    <a:srgbClr val="C0C0C0"/>
                  </a:outerShdw>
                </a:effectLst>
                <a:latin typeface="Times New Roman" pitchFamily="18" charset="0"/>
                <a:cs typeface="Times New Roman" pitchFamily="18" charset="0"/>
              </a:rPr>
              <a:t>Comments and evaluation on the training quality of the Banking Department, University of Economics, HCMC</a:t>
            </a:r>
            <a:endParaRPr lang="en-US" sz="2400" dirty="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867650" cy="1143000"/>
          </a:xfrm>
        </p:spPr>
        <p:txBody>
          <a:bodyPr vert="horz" wrap="square" lIns="91440" tIns="45720" rIns="91440" bIns="45720" numCol="1" anchorCtr="0" compatLnSpc="1">
            <a:prstTxWarp prst="textNoShape">
              <a:avLst/>
            </a:prstTxWarp>
            <a:normAutofit/>
          </a:bodyPr>
          <a:lstStyle/>
          <a:p>
            <a:pPr eaLnBrk="1" hangingPunct="1">
              <a:defRPr/>
            </a:pPr>
            <a:r>
              <a:rPr lang="en-US" sz="2400" b="1" dirty="0" smtClean="0">
                <a:effectLst>
                  <a:outerShdw blurRad="38100" dist="38100" dir="2700000" algn="tl">
                    <a:srgbClr val="C0C0C0"/>
                  </a:outerShdw>
                </a:effectLst>
                <a:latin typeface="Times New Roman" pitchFamily="18" charset="0"/>
                <a:cs typeface="Times New Roman" pitchFamily="18" charset="0"/>
              </a:rPr>
              <a:t>4. </a:t>
            </a:r>
            <a:r>
              <a:rPr lang="en-US" sz="2400" b="1" dirty="0" smtClean="0">
                <a:effectLst>
                  <a:outerShdw blurRad="38100" dist="38100" dir="2700000" algn="tl">
                    <a:srgbClr val="C0C0C0"/>
                  </a:outerShdw>
                </a:effectLst>
                <a:latin typeface="Times New Roman" pitchFamily="18" charset="0"/>
                <a:cs typeface="Times New Roman" pitchFamily="18" charset="0"/>
              </a:rPr>
              <a:t>Comments </a:t>
            </a:r>
            <a:r>
              <a:rPr lang="en-US" sz="2400" b="1" dirty="0" smtClean="0">
                <a:effectLst>
                  <a:outerShdw blurRad="38100" dist="38100" dir="2700000" algn="tl">
                    <a:srgbClr val="C0C0C0"/>
                  </a:outerShdw>
                </a:effectLst>
                <a:latin typeface="Times New Roman" pitchFamily="18" charset="0"/>
                <a:cs typeface="Times New Roman" pitchFamily="18" charset="0"/>
              </a:rPr>
              <a:t>and evaluation on the training quality of the Banking Department, University of Economics, HCMC</a:t>
            </a:r>
            <a:endParaRPr lang="en-US" sz="2400" dirty="0" smtClean="0">
              <a:effectLst>
                <a:outerShdw blurRad="38100" dist="38100" dir="2700000" algn="tl">
                  <a:srgbClr val="C0C0C0"/>
                </a:outerShdw>
              </a:effectLst>
            </a:endParaRPr>
          </a:p>
        </p:txBody>
      </p:sp>
      <p:sp>
        <p:nvSpPr>
          <p:cNvPr id="26627" name="Content Placeholder 2"/>
          <p:cNvSpPr>
            <a:spLocks noGrp="1"/>
          </p:cNvSpPr>
          <p:nvPr>
            <p:ph idx="1"/>
          </p:nvPr>
        </p:nvSpPr>
        <p:spPr>
          <a:xfrm>
            <a:off x="1066800" y="990600"/>
            <a:ext cx="7499350" cy="4800600"/>
          </a:xfrm>
        </p:spPr>
        <p:txBody>
          <a:bodyPr/>
          <a:lstStyle/>
          <a:p>
            <a:pPr algn="ctr" eaLnBrk="1" hangingPunct="1"/>
            <a:r>
              <a:rPr lang="en-US" sz="2000" b="1" dirty="0" smtClean="0"/>
              <a:t>Table </a:t>
            </a:r>
            <a:r>
              <a:rPr lang="en-US" sz="2000" b="1" dirty="0" smtClean="0"/>
              <a:t>6 </a:t>
            </a:r>
            <a:r>
              <a:rPr lang="en-US" sz="2000" b="1" dirty="0" smtClean="0"/>
              <a:t>: Findings of student survey on the teaching methods employed at the Bankin</a:t>
            </a:r>
            <a:r>
              <a:rPr lang="en-US" sz="2000" b="1" dirty="0" smtClean="0"/>
              <a:t>g Department</a:t>
            </a:r>
            <a:endParaRPr lang="en-US" sz="2000" dirty="0" smtClean="0"/>
          </a:p>
        </p:txBody>
      </p:sp>
      <p:graphicFrame>
        <p:nvGraphicFramePr>
          <p:cNvPr id="26686" name="Group 62"/>
          <p:cNvGraphicFramePr>
            <a:graphicFrameLocks noGrp="1"/>
          </p:cNvGraphicFramePr>
          <p:nvPr/>
        </p:nvGraphicFramePr>
        <p:xfrm>
          <a:off x="1143000" y="1752600"/>
          <a:ext cx="8001000" cy="4389755"/>
        </p:xfrm>
        <a:graphic>
          <a:graphicData uri="http://schemas.openxmlformats.org/drawingml/2006/table">
            <a:tbl>
              <a:tblPr/>
              <a:tblGrid>
                <a:gridCol w="3352800"/>
                <a:gridCol w="1219200"/>
                <a:gridCol w="1143000"/>
                <a:gridCol w="1066800"/>
                <a:gridCol w="1219200"/>
              </a:tblGrid>
              <a:tr h="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Content</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vi-VN"/>
                    </a:p>
                  </a:txBody>
                  <a:tcPr/>
                </a:tc>
                <a:tc hMerge="1">
                  <a:txBody>
                    <a:bodyPr/>
                    <a:lstStyle/>
                    <a:p>
                      <a:endParaRPr lang="vi-VN"/>
                    </a:p>
                  </a:txBody>
                  <a:tcPr/>
                </a:tc>
                <a:tc hMerge="1">
                  <a:txBody>
                    <a:bodyPr/>
                    <a:lstStyle/>
                    <a:p>
                      <a:endParaRPr lang="vi-VN"/>
                    </a:p>
                  </a:txBody>
                  <a:tcPr/>
                </a:tc>
              </a:tr>
              <a:tr h="520700">
                <a:tc vMerge="1">
                  <a:txBody>
                    <a:bodyPr/>
                    <a:lstStyle/>
                    <a:p>
                      <a:endParaRPr lang="vi-VN"/>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Valid</a:t>
                      </a: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Missing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Mean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Std.Deviation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771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teaching method matches with the requirement of each subject.</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3.56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.871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771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teaching method develops the </a:t>
                      </a:r>
                      <a:r>
                        <a:rPr kumimoji="0" lang="en-US" sz="1800" b="1" i="0" u="none" strike="noStrike" cap="none" normalizeH="0" baseline="0" dirty="0" err="1" smtClean="0">
                          <a:ln>
                            <a:noFill/>
                          </a:ln>
                          <a:solidFill>
                            <a:srgbClr val="000000"/>
                          </a:solidFill>
                          <a:effectLst/>
                          <a:latin typeface="Times New Roman" pitchFamily="18" charset="0"/>
                          <a:cs typeface="Times New Roman" pitchFamily="18" charset="0"/>
                        </a:rPr>
                        <a:t>positiveness</a:t>
                      </a: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 of the learners.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3.46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.772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771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Lecturers combine the theory with the practice. </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3.69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.790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520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Lecturers show intensive knowledge. </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3.78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.802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771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Lecturers satisfactorily answer students’ questions. </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3.47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.755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9350" cy="1143000"/>
          </a:xfrm>
        </p:spPr>
        <p:txBody>
          <a:bodyPr/>
          <a:lstStyle/>
          <a:p>
            <a:pPr eaLnBrk="1" fontAlgn="auto" hangingPunct="1">
              <a:spcAft>
                <a:spcPts val="0"/>
              </a:spcAft>
              <a:defRPr/>
            </a:pPr>
            <a:r>
              <a:rPr lang="en-US" dirty="0" smtClean="0">
                <a:solidFill>
                  <a:schemeClr val="tx2">
                    <a:satMod val="130000"/>
                  </a:schemeClr>
                </a:solidFill>
                <a:latin typeface="Times New Roman" pitchFamily="18" charset="0"/>
                <a:cs typeface="Times New Roman" pitchFamily="18" charset="0"/>
              </a:rPr>
              <a:t>Content</a:t>
            </a:r>
            <a:endParaRPr lang="en-US" dirty="0">
              <a:solidFill>
                <a:schemeClr val="tx2">
                  <a:satMod val="130000"/>
                </a:schemeClr>
              </a:solidFill>
              <a:latin typeface="Times New Roman" pitchFamily="18" charset="0"/>
              <a:cs typeface="Times New Roman" pitchFamily="18" charset="0"/>
            </a:endParaRPr>
          </a:p>
        </p:txBody>
      </p:sp>
      <p:sp>
        <p:nvSpPr>
          <p:cNvPr id="10243" name="Content Placeholder 2"/>
          <p:cNvSpPr>
            <a:spLocks noGrp="1"/>
          </p:cNvSpPr>
          <p:nvPr>
            <p:ph idx="1"/>
          </p:nvPr>
        </p:nvSpPr>
        <p:spPr>
          <a:xfrm>
            <a:off x="1219200" y="838200"/>
            <a:ext cx="7499350" cy="4572000"/>
          </a:xfrm>
        </p:spPr>
        <p:txBody>
          <a:bodyPr/>
          <a:lstStyle/>
          <a:p>
            <a:pPr algn="just" eaLnBrk="1" hangingPunct="1"/>
            <a:r>
              <a:rPr lang="en-US" sz="2800" b="1" smtClean="0">
                <a:latin typeface="Times New Roman" pitchFamily="18" charset="0"/>
                <a:cs typeface="Times New Roman" pitchFamily="18" charset="0"/>
              </a:rPr>
              <a:t>1. Introduction</a:t>
            </a:r>
            <a:endParaRPr lang="en-US" sz="2800" smtClean="0">
              <a:latin typeface="Times New Roman" pitchFamily="18" charset="0"/>
              <a:cs typeface="Times New Roman" pitchFamily="18" charset="0"/>
            </a:endParaRPr>
          </a:p>
          <a:p>
            <a:pPr algn="just" eaLnBrk="1" hangingPunct="1"/>
            <a:r>
              <a:rPr lang="en-US" sz="2800" b="1" smtClean="0">
                <a:latin typeface="Times New Roman" pitchFamily="18" charset="0"/>
                <a:cs typeface="Times New Roman" pitchFamily="18" charset="0"/>
              </a:rPr>
              <a:t>2. Training quality and training quality management.</a:t>
            </a:r>
          </a:p>
          <a:p>
            <a:pPr algn="just" eaLnBrk="1" hangingPunct="1"/>
            <a:r>
              <a:rPr lang="en-US" sz="2800" b="1" smtClean="0">
                <a:latin typeface="Times New Roman" pitchFamily="18" charset="0"/>
                <a:cs typeface="Times New Roman" pitchFamily="18" charset="0"/>
              </a:rPr>
              <a:t>3. The training quality situation of the Banking Department at University of Economics HCMC.</a:t>
            </a:r>
          </a:p>
          <a:p>
            <a:pPr algn="just" eaLnBrk="1" hangingPunct="1"/>
            <a:r>
              <a:rPr lang="en-US" sz="2800" b="1" smtClean="0">
                <a:latin typeface="Times New Roman" pitchFamily="18" charset="0"/>
                <a:cs typeface="Times New Roman" pitchFamily="18" charset="0"/>
              </a:rPr>
              <a:t>4. The evaluation of training quality of the Banking Department at University of Economics HCMC.</a:t>
            </a:r>
            <a:endParaRPr lang="en-US" sz="2800" smtClean="0">
              <a:latin typeface="Times New Roman" pitchFamily="18" charset="0"/>
              <a:cs typeface="Times New Roman" pitchFamily="18" charset="0"/>
            </a:endParaRPr>
          </a:p>
          <a:p>
            <a:pPr algn="just" eaLnBrk="1" hangingPunct="1"/>
            <a:r>
              <a:rPr lang="en-US" sz="2800" b="1" smtClean="0">
                <a:latin typeface="Times New Roman" pitchFamily="18" charset="0"/>
                <a:cs typeface="Times New Roman" pitchFamily="18" charset="0"/>
              </a:rPr>
              <a:t>5. Some suggestions for improving the training quality of the Banking Department at University of Economics HCMC.</a:t>
            </a:r>
          </a:p>
          <a:p>
            <a:pPr algn="just" eaLnBrk="1" hangingPunct="1"/>
            <a:r>
              <a:rPr lang="en-US" sz="2800" b="1" smtClean="0">
                <a:latin typeface="Times New Roman" pitchFamily="18" charset="0"/>
                <a:cs typeface="Times New Roman" pitchFamily="18" charset="0"/>
              </a:rPr>
              <a:t>6. Conclusion</a:t>
            </a:r>
            <a:endParaRPr lang="en-US" sz="2800" smtClean="0">
              <a:latin typeface="Times New Roman" pitchFamily="18" charset="0"/>
              <a:cs typeface="Times New Roman" pitchFamily="18" charset="0"/>
            </a:endParaRPr>
          </a:p>
          <a:p>
            <a:pPr eaLnBrk="1" hangingPunct="1"/>
            <a:endParaRPr lang="en-US" sz="2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1435100" y="1447800"/>
            <a:ext cx="7499350" cy="5105400"/>
          </a:xfrm>
        </p:spPr>
        <p:txBody>
          <a:bodyPr/>
          <a:lstStyle/>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r>
              <a:rPr lang="en-US" sz="2200" dirty="0" smtClean="0"/>
              <a:t>Source</a:t>
            </a:r>
            <a:r>
              <a:rPr lang="en-US" sz="1800" dirty="0" smtClean="0"/>
              <a:t>: Testing &amp; Quality Assurance Department, University of Economics, HCMC</a:t>
            </a:r>
          </a:p>
          <a:p>
            <a:pPr eaLnBrk="1" hangingPunct="1">
              <a:lnSpc>
                <a:spcPct val="80000"/>
              </a:lnSpc>
            </a:pPr>
            <a:endParaRPr lang="en-US" sz="18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a:p>
            <a:pPr eaLnBrk="1" hangingPunct="1">
              <a:lnSpc>
                <a:spcPct val="80000"/>
              </a:lnSpc>
            </a:pPr>
            <a:endParaRPr lang="en-US" sz="2200" dirty="0" smtClean="0"/>
          </a:p>
        </p:txBody>
      </p:sp>
      <p:graphicFrame>
        <p:nvGraphicFramePr>
          <p:cNvPr id="27690" name="Group 42"/>
          <p:cNvGraphicFramePr>
            <a:graphicFrameLocks noGrp="1"/>
          </p:cNvGraphicFramePr>
          <p:nvPr/>
        </p:nvGraphicFramePr>
        <p:xfrm>
          <a:off x="1219200" y="1536700"/>
          <a:ext cx="7620000" cy="3797300"/>
        </p:xfrm>
        <a:graphic>
          <a:graphicData uri="http://schemas.openxmlformats.org/drawingml/2006/table">
            <a:tbl>
              <a:tblPr/>
              <a:tblGrid>
                <a:gridCol w="3200400"/>
                <a:gridCol w="1066800"/>
                <a:gridCol w="1066800"/>
                <a:gridCol w="1219200"/>
                <a:gridCol w="1066800"/>
              </a:tblGrid>
              <a:tr h="1292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Lecturers use reference materials that are updated in the lessons.</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3.72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.786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68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Lecturers distinguish and emphasize the advantages of the lessons.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3.76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.824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Lecturers encourage students to study.</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3.49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.780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774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Lecturers appropriately use the teaching facilities.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432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3.65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.887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bl>
          </a:graphicData>
        </a:graphic>
      </p:graphicFrame>
      <p:sp>
        <p:nvSpPr>
          <p:cNvPr id="6" name="Title 1"/>
          <p:cNvSpPr>
            <a:spLocks noGrp="1"/>
          </p:cNvSpPr>
          <p:nvPr>
            <p:ph type="title"/>
          </p:nvPr>
        </p:nvSpPr>
        <p:spPr>
          <a:xfrm>
            <a:off x="990600" y="0"/>
            <a:ext cx="7867650" cy="1143000"/>
          </a:xfrm>
        </p:spPr>
        <p:txBody>
          <a:bodyPr vert="horz" wrap="square" lIns="91440" tIns="45720" rIns="91440" bIns="45720" numCol="1" anchorCtr="0" compatLnSpc="1">
            <a:prstTxWarp prst="textNoShape">
              <a:avLst/>
            </a:prstTxWarp>
            <a:normAutofit/>
          </a:bodyPr>
          <a:lstStyle/>
          <a:p>
            <a:pPr eaLnBrk="1" hangingPunct="1">
              <a:defRPr/>
            </a:pPr>
            <a:r>
              <a:rPr lang="en-US" sz="2400" b="1" dirty="0" smtClean="0">
                <a:effectLst>
                  <a:outerShdw blurRad="38100" dist="38100" dir="2700000" algn="tl">
                    <a:srgbClr val="C0C0C0"/>
                  </a:outerShdw>
                </a:effectLst>
                <a:latin typeface="Times New Roman" pitchFamily="18" charset="0"/>
                <a:cs typeface="Times New Roman" pitchFamily="18" charset="0"/>
              </a:rPr>
              <a:t>4. </a:t>
            </a:r>
            <a:r>
              <a:rPr lang="en-US" sz="2400" b="1" dirty="0" smtClean="0">
                <a:effectLst>
                  <a:outerShdw blurRad="38100" dist="38100" dir="2700000" algn="tl">
                    <a:srgbClr val="C0C0C0"/>
                  </a:outerShdw>
                </a:effectLst>
                <a:latin typeface="Times New Roman" pitchFamily="18" charset="0"/>
                <a:cs typeface="Times New Roman" pitchFamily="18" charset="0"/>
              </a:rPr>
              <a:t>Comments </a:t>
            </a:r>
            <a:r>
              <a:rPr lang="en-US" sz="2400" b="1" dirty="0" smtClean="0">
                <a:effectLst>
                  <a:outerShdw blurRad="38100" dist="38100" dir="2700000" algn="tl">
                    <a:srgbClr val="C0C0C0"/>
                  </a:outerShdw>
                </a:effectLst>
                <a:latin typeface="Times New Roman" pitchFamily="18" charset="0"/>
                <a:cs typeface="Times New Roman" pitchFamily="18" charset="0"/>
              </a:rPr>
              <a:t>and evaluation on the training quality of the Banking Department, University of Economics, HCMC</a:t>
            </a:r>
            <a:endParaRPr lang="en-US" sz="2400" dirty="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p:txBody>
          <a:bodyPr/>
          <a:lstStyle/>
          <a:p>
            <a:pPr algn="ctr" eaLnBrk="1" hangingPunct="1"/>
            <a:r>
              <a:rPr lang="en-US" sz="2000" b="1" dirty="0" smtClean="0">
                <a:latin typeface="Times New Roman" pitchFamily="18" charset="0"/>
                <a:cs typeface="Times New Roman" pitchFamily="18" charset="0"/>
              </a:rPr>
              <a:t>Table </a:t>
            </a:r>
            <a:r>
              <a:rPr lang="en-US" sz="2000" b="1" dirty="0" smtClean="0">
                <a:latin typeface="Times New Roman" pitchFamily="18" charset="0"/>
                <a:cs typeface="Times New Roman" pitchFamily="18" charset="0"/>
              </a:rPr>
              <a:t>7: </a:t>
            </a:r>
            <a:r>
              <a:rPr lang="en-US" sz="2000" b="1" dirty="0" smtClean="0">
                <a:latin typeface="Times New Roman" pitchFamily="18" charset="0"/>
                <a:cs typeface="Times New Roman" pitchFamily="18" charset="0"/>
              </a:rPr>
              <a:t>Findings of employer survey on the training program of the Banking Department</a:t>
            </a:r>
            <a:endParaRPr lang="en-US" sz="2000" b="1" dirty="0" smtClean="0">
              <a:latin typeface="Times New Roman" pitchFamily="18" charset="0"/>
              <a:cs typeface="Times New Roman" pitchFamily="18" charset="0"/>
            </a:endParaRPr>
          </a:p>
          <a:p>
            <a:pPr eaLnBrk="1" hangingPunct="1"/>
            <a:endParaRPr lang="en-US" sz="2000" b="1" dirty="0" smtClean="0">
              <a:latin typeface="Times New Roman" pitchFamily="18" charset="0"/>
              <a:cs typeface="Times New Roman" pitchFamily="18" charset="0"/>
            </a:endParaRPr>
          </a:p>
          <a:p>
            <a:pPr eaLnBrk="1" hangingPunct="1"/>
            <a:endParaRPr lang="en-US" sz="1800" b="1" dirty="0" smtClean="0">
              <a:latin typeface="Times New Roman" pitchFamily="18" charset="0"/>
              <a:cs typeface="Times New Roman" pitchFamily="18" charset="0"/>
            </a:endParaRPr>
          </a:p>
          <a:p>
            <a:pPr eaLnBrk="1" hangingPunct="1"/>
            <a:endParaRPr lang="en-US" sz="1800" b="1" dirty="0" smtClean="0">
              <a:latin typeface="Times New Roman" pitchFamily="18" charset="0"/>
              <a:cs typeface="Times New Roman" pitchFamily="18" charset="0"/>
            </a:endParaRPr>
          </a:p>
          <a:p>
            <a:pPr eaLnBrk="1" hangingPunct="1"/>
            <a:endParaRPr lang="en-US" sz="1800" b="1" dirty="0" smtClean="0">
              <a:latin typeface="Times New Roman" pitchFamily="18" charset="0"/>
              <a:cs typeface="Times New Roman" pitchFamily="18" charset="0"/>
            </a:endParaRPr>
          </a:p>
          <a:p>
            <a:pPr eaLnBrk="1" hangingPunct="1"/>
            <a:endParaRPr lang="en-US" sz="1800" b="1" dirty="0" smtClean="0">
              <a:latin typeface="Times New Roman" pitchFamily="18" charset="0"/>
              <a:cs typeface="Times New Roman" pitchFamily="18" charset="0"/>
            </a:endParaRPr>
          </a:p>
          <a:p>
            <a:pPr eaLnBrk="1" hangingPunct="1"/>
            <a:endParaRPr lang="en-US" sz="1800" b="1" dirty="0" smtClean="0">
              <a:latin typeface="Times New Roman" pitchFamily="18" charset="0"/>
              <a:cs typeface="Times New Roman" pitchFamily="18" charset="0"/>
            </a:endParaRPr>
          </a:p>
          <a:p>
            <a:pPr eaLnBrk="1" hangingPunct="1"/>
            <a:endParaRPr lang="en-US" sz="1800" b="1" dirty="0" smtClean="0">
              <a:latin typeface="Times New Roman" pitchFamily="18" charset="0"/>
              <a:cs typeface="Times New Roman" pitchFamily="18" charset="0"/>
            </a:endParaRPr>
          </a:p>
          <a:p>
            <a:pPr eaLnBrk="1" hangingPunct="1"/>
            <a:endParaRPr lang="en-US" sz="1800" b="1" dirty="0" smtClean="0">
              <a:latin typeface="Times New Roman" pitchFamily="18" charset="0"/>
              <a:cs typeface="Times New Roman" pitchFamily="18" charset="0"/>
            </a:endParaRPr>
          </a:p>
          <a:p>
            <a:pPr eaLnBrk="1" hangingPunct="1"/>
            <a:endParaRPr lang="en-US" sz="1800" dirty="0" smtClean="0">
              <a:latin typeface="Times New Roman" pitchFamily="18" charset="0"/>
              <a:cs typeface="Times New Roman" pitchFamily="18" charset="0"/>
            </a:endParaRPr>
          </a:p>
          <a:p>
            <a:pPr eaLnBrk="1" hangingPunct="1"/>
            <a:endParaRPr lang="en-US" sz="1800" dirty="0" smtClean="0">
              <a:latin typeface="Times New Roman" pitchFamily="18" charset="0"/>
              <a:cs typeface="Times New Roman" pitchFamily="18" charset="0"/>
            </a:endParaRPr>
          </a:p>
          <a:p>
            <a:pPr eaLnBrk="1" hangingPunct="1"/>
            <a:endParaRPr lang="en-US" sz="1800" dirty="0" smtClean="0">
              <a:latin typeface="Times New Roman" pitchFamily="18" charset="0"/>
              <a:cs typeface="Times New Roman" pitchFamily="18" charset="0"/>
            </a:endParaRPr>
          </a:p>
          <a:p>
            <a:pPr eaLnBrk="1" hangingPunct="1">
              <a:lnSpc>
                <a:spcPct val="80000"/>
              </a:lnSpc>
            </a:pPr>
            <a:r>
              <a:rPr lang="en-US" sz="2200" dirty="0" smtClean="0"/>
              <a:t>Source</a:t>
            </a:r>
            <a:r>
              <a:rPr lang="en-US" sz="1800" dirty="0" smtClean="0"/>
              <a:t>: Testing &amp; Quality Assurance Department, University of Economics, HCMC</a:t>
            </a:r>
          </a:p>
          <a:p>
            <a:pPr eaLnBrk="1" hangingPunct="1"/>
            <a:endParaRPr lang="en-US" dirty="0" smtClean="0">
              <a:latin typeface="Times New Roman" pitchFamily="18" charset="0"/>
              <a:cs typeface="Times New Roman" pitchFamily="18" charset="0"/>
            </a:endParaRPr>
          </a:p>
        </p:txBody>
      </p:sp>
      <p:graphicFrame>
        <p:nvGraphicFramePr>
          <p:cNvPr id="28713" name="Group 41"/>
          <p:cNvGraphicFramePr>
            <a:graphicFrameLocks noGrp="1"/>
          </p:cNvGraphicFramePr>
          <p:nvPr/>
        </p:nvGraphicFramePr>
        <p:xfrm>
          <a:off x="1676400" y="2209800"/>
          <a:ext cx="6781800" cy="3581401"/>
        </p:xfrm>
        <a:graphic>
          <a:graphicData uri="http://schemas.openxmlformats.org/drawingml/2006/table">
            <a:tbl>
              <a:tblPr/>
              <a:tblGrid>
                <a:gridCol w="2667000"/>
                <a:gridCol w="990600"/>
                <a:gridCol w="990600"/>
                <a:gridCol w="914400"/>
                <a:gridCol w="1219200"/>
              </a:tblGrid>
              <a:tr h="6572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Contents</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vi-VN"/>
                    </a:p>
                  </a:txBody>
                  <a:tcPr/>
                </a:tc>
                <a:tc hMerge="1">
                  <a:txBody>
                    <a:bodyPr/>
                    <a:lstStyle/>
                    <a:p>
                      <a:endParaRPr lang="vi-VN"/>
                    </a:p>
                  </a:txBody>
                  <a:tcPr/>
                </a:tc>
                <a:tc hMerge="1">
                  <a:txBody>
                    <a:bodyPr/>
                    <a:lstStyle/>
                    <a:p>
                      <a:endParaRPr lang="vi-VN"/>
                    </a:p>
                  </a:txBody>
                  <a:tcPr/>
                </a:tc>
              </a:tr>
              <a:tr h="657225">
                <a:tc vMerge="1">
                  <a:txBody>
                    <a:bodyPr/>
                    <a:lstStyle/>
                    <a:p>
                      <a:endParaRPr lang="vi-VN"/>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Valid</a:t>
                      </a: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Missing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Mean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Std.Deviation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1293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training program meets the demands of the  department’s professional tasks.</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3.50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.502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973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The training program is flexible.</a:t>
                      </a:r>
                      <a:endParaRPr kumimoji="0" lang="en-US"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2.86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.614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bl>
          </a:graphicData>
        </a:graphic>
      </p:graphicFrame>
      <p:sp>
        <p:nvSpPr>
          <p:cNvPr id="7" name="Title 1"/>
          <p:cNvSpPr>
            <a:spLocks noGrp="1"/>
          </p:cNvSpPr>
          <p:nvPr>
            <p:ph type="title"/>
          </p:nvPr>
        </p:nvSpPr>
        <p:spPr>
          <a:xfrm>
            <a:off x="990600" y="0"/>
            <a:ext cx="7867650" cy="1143000"/>
          </a:xfrm>
        </p:spPr>
        <p:txBody>
          <a:bodyPr vert="horz" wrap="square" lIns="91440" tIns="45720" rIns="91440" bIns="45720" numCol="1" anchorCtr="0" compatLnSpc="1">
            <a:prstTxWarp prst="textNoShape">
              <a:avLst/>
            </a:prstTxWarp>
            <a:normAutofit/>
          </a:bodyPr>
          <a:lstStyle/>
          <a:p>
            <a:pPr eaLnBrk="1" hangingPunct="1">
              <a:defRPr/>
            </a:pPr>
            <a:r>
              <a:rPr lang="en-US" sz="2400" b="1" dirty="0" smtClean="0">
                <a:effectLst>
                  <a:outerShdw blurRad="38100" dist="38100" dir="2700000" algn="tl">
                    <a:srgbClr val="C0C0C0"/>
                  </a:outerShdw>
                </a:effectLst>
                <a:latin typeface="Times New Roman" pitchFamily="18" charset="0"/>
                <a:cs typeface="Times New Roman" pitchFamily="18" charset="0"/>
              </a:rPr>
              <a:t>4. </a:t>
            </a:r>
            <a:r>
              <a:rPr lang="en-US" sz="2400" b="1" dirty="0" smtClean="0">
                <a:effectLst>
                  <a:outerShdw blurRad="38100" dist="38100" dir="2700000" algn="tl">
                    <a:srgbClr val="C0C0C0"/>
                  </a:outerShdw>
                </a:effectLst>
                <a:latin typeface="Times New Roman" pitchFamily="18" charset="0"/>
                <a:cs typeface="Times New Roman" pitchFamily="18" charset="0"/>
              </a:rPr>
              <a:t>Comments </a:t>
            </a:r>
            <a:r>
              <a:rPr lang="en-US" sz="2400" b="1" dirty="0" smtClean="0">
                <a:effectLst>
                  <a:outerShdw blurRad="38100" dist="38100" dir="2700000" algn="tl">
                    <a:srgbClr val="C0C0C0"/>
                  </a:outerShdw>
                </a:effectLst>
                <a:latin typeface="Times New Roman" pitchFamily="18" charset="0"/>
                <a:cs typeface="Times New Roman" pitchFamily="18" charset="0"/>
              </a:rPr>
              <a:t>and evaluation on the training quality of the Banking Department, University of Economics, HCMC</a:t>
            </a:r>
            <a:endParaRPr lang="en-US" sz="2400" dirty="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p:txBody>
          <a:bodyPr/>
          <a:lstStyle/>
          <a:p>
            <a:pPr marL="0" algn="ctr" eaLnBrk="1" hangingPunct="1">
              <a:spcBef>
                <a:spcPct val="0"/>
              </a:spcBef>
            </a:pPr>
            <a:r>
              <a:rPr lang="en-US" sz="2000" b="1" dirty="0" smtClean="0">
                <a:latin typeface="Times New Roman" pitchFamily="18" charset="0"/>
                <a:cs typeface="Times New Roman" pitchFamily="18" charset="0"/>
              </a:rPr>
              <a:t>Table</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8 : </a:t>
            </a:r>
            <a:r>
              <a:rPr lang="en-US" sz="2000" b="1" dirty="0" smtClean="0">
                <a:latin typeface="Times New Roman" pitchFamily="18" charset="0"/>
                <a:cs typeface="Times New Roman" pitchFamily="18" charset="0"/>
              </a:rPr>
              <a:t>Findings of employer survey on the Banking Department students’ knowledge. </a:t>
            </a:r>
            <a:endParaRPr lang="en-US" sz="2000" b="1" dirty="0" smtClean="0">
              <a:latin typeface="Times New Roman" pitchFamily="18" charset="0"/>
              <a:cs typeface="Times New Roman" pitchFamily="18" charset="0"/>
            </a:endParaRPr>
          </a:p>
          <a:p>
            <a:pPr marL="0" algn="just" eaLnBrk="1" hangingPunct="1">
              <a:spcBef>
                <a:spcPct val="0"/>
              </a:spcBef>
            </a:pPr>
            <a:endParaRPr lang="en-US" sz="20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endParaRPr lang="en-US" sz="1800" b="1" dirty="0" smtClean="0">
              <a:latin typeface="Times New Roman" pitchFamily="18" charset="0"/>
              <a:cs typeface="Times New Roman" pitchFamily="18" charset="0"/>
            </a:endParaRPr>
          </a:p>
          <a:p>
            <a:pPr marL="0" algn="just" eaLnBrk="1" hangingPunct="1">
              <a:spcBef>
                <a:spcPct val="0"/>
              </a:spcBef>
            </a:pPr>
            <a:r>
              <a:rPr lang="en-US" sz="1800" dirty="0" smtClean="0"/>
              <a:t>( </a:t>
            </a:r>
            <a:r>
              <a:rPr lang="en-US" sz="1800" dirty="0" err="1" smtClean="0"/>
              <a:t>Nguồn</a:t>
            </a:r>
            <a:r>
              <a:rPr lang="en-US" sz="1800" dirty="0" smtClean="0"/>
              <a:t>: </a:t>
            </a:r>
            <a:r>
              <a:rPr lang="en-US" sz="1800" dirty="0" err="1" smtClean="0"/>
              <a:t>Phòng</a:t>
            </a:r>
            <a:r>
              <a:rPr lang="en-US" sz="1800" dirty="0" smtClean="0"/>
              <a:t> </a:t>
            </a:r>
            <a:r>
              <a:rPr lang="en-US" sz="1800" dirty="0" err="1" smtClean="0"/>
              <a:t>Khảo</a:t>
            </a:r>
            <a:r>
              <a:rPr lang="en-US" sz="1800" dirty="0" smtClean="0"/>
              <a:t> </a:t>
            </a:r>
            <a:r>
              <a:rPr lang="en-US" sz="1800" dirty="0" err="1" smtClean="0"/>
              <a:t>thí</a:t>
            </a:r>
            <a:r>
              <a:rPr lang="en-US" sz="1800" dirty="0" smtClean="0"/>
              <a:t> &amp; ĐBCL ĐHKT TP.HCM)</a:t>
            </a:r>
            <a:endParaRPr lang="en-US" sz="1800" dirty="0" smtClean="0">
              <a:latin typeface="Times New Roman" pitchFamily="18" charset="0"/>
              <a:cs typeface="Times New Roman" pitchFamily="18" charset="0"/>
            </a:endParaRPr>
          </a:p>
          <a:p>
            <a:pPr marL="0" eaLnBrk="1" hangingPunct="1"/>
            <a:endParaRPr lang="en-US" sz="1800" dirty="0" smtClean="0"/>
          </a:p>
        </p:txBody>
      </p:sp>
      <p:graphicFrame>
        <p:nvGraphicFramePr>
          <p:cNvPr id="29743" name="Group 47"/>
          <p:cNvGraphicFramePr>
            <a:graphicFrameLocks noGrp="1"/>
          </p:cNvGraphicFramePr>
          <p:nvPr/>
        </p:nvGraphicFramePr>
        <p:xfrm>
          <a:off x="1676400" y="2514600"/>
          <a:ext cx="6629400" cy="3429000"/>
        </p:xfrm>
        <a:graphic>
          <a:graphicData uri="http://schemas.openxmlformats.org/drawingml/2006/table">
            <a:tbl>
              <a:tblPr/>
              <a:tblGrid>
                <a:gridCol w="2590800"/>
                <a:gridCol w="838200"/>
                <a:gridCol w="1066800"/>
                <a:gridCol w="990600"/>
                <a:gridCol w="1143000"/>
              </a:tblGrid>
              <a:tr h="6858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Contents</a:t>
                      </a:r>
                      <a:endParaRPr kumimoji="0" lang="en-US"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vi-VN"/>
                    </a:p>
                  </a:txBody>
                  <a:tcPr/>
                </a:tc>
                <a:tc hMerge="1">
                  <a:txBody>
                    <a:bodyPr/>
                    <a:lstStyle/>
                    <a:p>
                      <a:endParaRPr lang="vi-VN"/>
                    </a:p>
                  </a:txBody>
                  <a:tcPr/>
                </a:tc>
                <a:tc hMerge="1">
                  <a:txBody>
                    <a:bodyPr/>
                    <a:lstStyle/>
                    <a:p>
                      <a:endParaRPr lang="vi-VN"/>
                    </a:p>
                  </a:txBody>
                  <a:tcPr/>
                </a:tc>
              </a:tr>
              <a:tr h="685800">
                <a:tc vMerge="1">
                  <a:txBody>
                    <a:bodyPr/>
                    <a:lstStyle/>
                    <a:p>
                      <a:endParaRPr lang="vi-VN"/>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Valid</a:t>
                      </a: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Missing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Mean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Std.Deviation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General reasoning knowledge</a:t>
                      </a:r>
                      <a:endParaRPr kumimoji="0" lang="en-US" sz="1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3.39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.491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Practical specialized knowledge. </a:t>
                      </a:r>
                      <a:endParaRPr kumimoji="0" lang="en-US" sz="1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3.50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.714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Methodology knowledge</a:t>
                      </a:r>
                      <a:endParaRPr kumimoji="0" lang="en-US" sz="1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3.11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.595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
        <p:nvSpPr>
          <p:cNvPr id="6" name="Title 1"/>
          <p:cNvSpPr>
            <a:spLocks noGrp="1"/>
          </p:cNvSpPr>
          <p:nvPr>
            <p:ph type="title"/>
          </p:nvPr>
        </p:nvSpPr>
        <p:spPr>
          <a:xfrm>
            <a:off x="990600" y="0"/>
            <a:ext cx="7867650" cy="1143000"/>
          </a:xfrm>
        </p:spPr>
        <p:txBody>
          <a:bodyPr vert="horz" wrap="square" lIns="91440" tIns="45720" rIns="91440" bIns="45720" numCol="1" anchorCtr="0" compatLnSpc="1">
            <a:prstTxWarp prst="textNoShape">
              <a:avLst/>
            </a:prstTxWarp>
            <a:normAutofit/>
          </a:bodyPr>
          <a:lstStyle/>
          <a:p>
            <a:pPr eaLnBrk="1" hangingPunct="1">
              <a:defRPr/>
            </a:pPr>
            <a:r>
              <a:rPr lang="en-US" sz="2400" b="1" dirty="0" smtClean="0">
                <a:effectLst>
                  <a:outerShdw blurRad="38100" dist="38100" dir="2700000" algn="tl">
                    <a:srgbClr val="C0C0C0"/>
                  </a:outerShdw>
                </a:effectLst>
                <a:latin typeface="Times New Roman" pitchFamily="18" charset="0"/>
                <a:cs typeface="Times New Roman" pitchFamily="18" charset="0"/>
              </a:rPr>
              <a:t>4. </a:t>
            </a:r>
            <a:r>
              <a:rPr lang="en-US" sz="2400" b="1" dirty="0" smtClean="0">
                <a:effectLst>
                  <a:outerShdw blurRad="38100" dist="38100" dir="2700000" algn="tl">
                    <a:srgbClr val="C0C0C0"/>
                  </a:outerShdw>
                </a:effectLst>
                <a:latin typeface="Times New Roman" pitchFamily="18" charset="0"/>
                <a:cs typeface="Times New Roman" pitchFamily="18" charset="0"/>
              </a:rPr>
              <a:t>Comments </a:t>
            </a:r>
            <a:r>
              <a:rPr lang="en-US" sz="2400" b="1" dirty="0" smtClean="0">
                <a:effectLst>
                  <a:outerShdw blurRad="38100" dist="38100" dir="2700000" algn="tl">
                    <a:srgbClr val="C0C0C0"/>
                  </a:outerShdw>
                </a:effectLst>
                <a:latin typeface="Times New Roman" pitchFamily="18" charset="0"/>
                <a:cs typeface="Times New Roman" pitchFamily="18" charset="0"/>
              </a:rPr>
              <a:t>and evaluation on the training quality of the Banking Department, University of Economics, HCMC</a:t>
            </a:r>
            <a:endParaRPr lang="en-US" sz="2400" dirty="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82563"/>
            <a:ext cx="7499350" cy="884237"/>
          </a:xfrm>
        </p:spPr>
        <p:txBody>
          <a:bodyPr vert="horz" wrap="square" lIns="91440" tIns="45720" rIns="91440" bIns="45720" numCol="1" anchorCtr="0" compatLnSpc="1">
            <a:prstTxWarp prst="textNoShape">
              <a:avLst/>
            </a:prstTxWarp>
            <a:normAutofit fontScale="90000"/>
          </a:bodyPr>
          <a:lstStyle/>
          <a:p>
            <a:pPr eaLnBrk="1" hangingPunct="1">
              <a:defRPr/>
            </a:pPr>
            <a:r>
              <a:rPr lang="en-US" sz="2800" b="1" dirty="0" smtClean="0">
                <a:effectLst>
                  <a:outerShdw blurRad="38100" dist="38100" dir="2700000" algn="tl">
                    <a:srgbClr val="C0C0C0"/>
                  </a:outerShdw>
                </a:effectLst>
                <a:latin typeface="Times New Roman" pitchFamily="18" charset="0"/>
                <a:cs typeface="Times New Roman" pitchFamily="18" charset="0"/>
              </a:rPr>
              <a:t>5. </a:t>
            </a:r>
            <a:r>
              <a:rPr lang="en-US" sz="2800" b="1" dirty="0" smtClean="0">
                <a:effectLst>
                  <a:outerShdw blurRad="38100" dist="38100" dir="2700000" algn="tl">
                    <a:srgbClr val="C0C0C0"/>
                  </a:outerShdw>
                </a:effectLst>
                <a:latin typeface="Times New Roman" pitchFamily="18" charset="0"/>
                <a:cs typeface="Times New Roman" pitchFamily="18" charset="0"/>
              </a:rPr>
              <a:t>Some suggestions for enhancing the training quality of the Banking Department, University of Economics, HCMC</a:t>
            </a:r>
            <a:endParaRPr lang="en-US" sz="2800" dirty="0" smtClean="0">
              <a:effectLst>
                <a:outerShdw blurRad="38100" dist="38100" dir="2700000" algn="tl">
                  <a:srgbClr val="C0C0C0"/>
                </a:outerShdw>
              </a:effectLst>
            </a:endParaRPr>
          </a:p>
        </p:txBody>
      </p:sp>
      <p:sp>
        <p:nvSpPr>
          <p:cNvPr id="30723" name="Content Placeholder 2"/>
          <p:cNvSpPr>
            <a:spLocks noGrp="1"/>
          </p:cNvSpPr>
          <p:nvPr>
            <p:ph idx="1"/>
          </p:nvPr>
        </p:nvSpPr>
        <p:spPr>
          <a:xfrm>
            <a:off x="806450" y="1143000"/>
            <a:ext cx="8489950" cy="4800600"/>
          </a:xfrm>
        </p:spPr>
        <p:txBody>
          <a:bodyPr/>
          <a:lstStyle/>
          <a:p>
            <a:pPr algn="just" eaLnBrk="1" hangingPunct="1">
              <a:lnSpc>
                <a:spcPct val="80000"/>
              </a:lnSpc>
              <a:buFont typeface="Arial" charset="0"/>
              <a:buChar char="•"/>
            </a:pPr>
            <a:r>
              <a:rPr lang="en-US" sz="2500" b="1" dirty="0" smtClean="0">
                <a:latin typeface="Times New Roman" pitchFamily="18" charset="0"/>
                <a:cs typeface="Times New Roman" pitchFamily="18" charset="0"/>
              </a:rPr>
              <a:t>Training program</a:t>
            </a:r>
            <a:endParaRPr lang="en-US" sz="2500" dirty="0" smtClean="0">
              <a:latin typeface="Times New Roman" pitchFamily="18" charset="0"/>
              <a:cs typeface="Times New Roman" pitchFamily="18" charset="0"/>
            </a:endParaRPr>
          </a:p>
          <a:p>
            <a:pPr eaLnBrk="1" hangingPunct="1">
              <a:buFont typeface="Arial" charset="0"/>
              <a:buChar char="•"/>
            </a:pPr>
            <a:r>
              <a:rPr lang="en-US" sz="2500" dirty="0" smtClean="0">
                <a:latin typeface="Times New Roman" pitchFamily="18" charset="0"/>
                <a:cs typeface="Times New Roman" pitchFamily="18" charset="0"/>
              </a:rPr>
              <a:t>Complete the higher education training programs in the trend of receiving new curriculum which are highly practical, deploy high quality training programs in both English and Vietnamese.</a:t>
            </a:r>
          </a:p>
          <a:p>
            <a:pPr eaLnBrk="1" hangingPunct="1">
              <a:buFontTx/>
              <a:buChar char="-"/>
            </a:pPr>
            <a:r>
              <a:rPr lang="en-US" sz="2500" dirty="0" smtClean="0">
                <a:latin typeface="Times New Roman" pitchFamily="18" charset="0"/>
                <a:cs typeface="Times New Roman" pitchFamily="18" charset="0"/>
              </a:rPr>
              <a:t>Regularly update the curriculum by reviewing and adjusting the training program.</a:t>
            </a:r>
          </a:p>
          <a:p>
            <a:pPr eaLnBrk="1" hangingPunct="1">
              <a:buFontTx/>
              <a:buChar char="-"/>
            </a:pPr>
            <a:r>
              <a:rPr lang="en-US" sz="2500" dirty="0" smtClean="0">
                <a:latin typeface="Times New Roman" pitchFamily="18" charset="0"/>
                <a:cs typeface="Times New Roman" pitchFamily="18" charset="0"/>
              </a:rPr>
              <a:t>Complete the unification among the specific curriculum, test bank for subjects, majors and courses.</a:t>
            </a:r>
          </a:p>
          <a:p>
            <a:pPr eaLnBrk="1" hangingPunct="1">
              <a:buFontTx/>
              <a:buChar char="-"/>
            </a:pPr>
            <a:r>
              <a:rPr lang="en-US" sz="2500" dirty="0" smtClean="0">
                <a:latin typeface="Times New Roman" pitchFamily="18" charset="0"/>
                <a:cs typeface="Times New Roman" pitchFamily="18" charset="0"/>
              </a:rPr>
              <a:t>Ensure to have enough textbooks and references for all subjects. </a:t>
            </a:r>
            <a:endParaRPr lang="vi-VN" sz="2500" dirty="0" smtClean="0">
              <a:latin typeface="Times New Roman" pitchFamily="18" charset="0"/>
              <a:cs typeface="Times New Roman" pitchFamily="18" charset="0"/>
            </a:endParaRPr>
          </a:p>
          <a:p>
            <a:pPr eaLnBrk="1" hangingPunct="1">
              <a:buFont typeface="Wingdings 2" pitchFamily="18" charset="2"/>
              <a:buNone/>
            </a:pPr>
            <a:r>
              <a:rPr lang="en-US" sz="25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Improve the postgraduate training quality and develop postgraduate programs in the international integration direction.</a:t>
            </a:r>
            <a:endParaRPr lang="en-US" sz="25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499350" cy="1143000"/>
          </a:xfrm>
        </p:spPr>
        <p:txBody>
          <a:bodyPr vert="horz" wrap="square" lIns="91440" tIns="45720" rIns="91440" bIns="45720" numCol="1" anchorCtr="0" compatLnSpc="1">
            <a:prstTxWarp prst="textNoShape">
              <a:avLst/>
            </a:prstTxWarp>
            <a:normAutofit fontScale="90000"/>
          </a:bodyPr>
          <a:lstStyle/>
          <a:p>
            <a:pPr eaLnBrk="1" hangingPunct="1">
              <a:defRPr/>
            </a:pPr>
            <a:r>
              <a:rPr lang="en-US" sz="2800" b="1" dirty="0" smtClean="0">
                <a:effectLst>
                  <a:outerShdw blurRad="38100" dist="38100" dir="2700000" algn="tl">
                    <a:srgbClr val="C0C0C0"/>
                  </a:outerShdw>
                </a:effectLst>
                <a:latin typeface="Times New Roman" pitchFamily="18" charset="0"/>
                <a:cs typeface="Times New Roman" pitchFamily="18" charset="0"/>
              </a:rPr>
              <a:t>5. Some suggestions for enhancing the training quality of the Banking Department, University of Economics, HCMC</a:t>
            </a:r>
            <a:endParaRPr lang="en-US" sz="2800" dirty="0" smtClean="0">
              <a:effectLst>
                <a:outerShdw blurRad="38100" dist="38100" dir="2700000" algn="tl">
                  <a:srgbClr val="C0C0C0"/>
                </a:outerShdw>
              </a:effectLst>
            </a:endParaRPr>
          </a:p>
        </p:txBody>
      </p:sp>
      <p:sp>
        <p:nvSpPr>
          <p:cNvPr id="31747" name="Content Placeholder 2"/>
          <p:cNvSpPr>
            <a:spLocks noGrp="1"/>
          </p:cNvSpPr>
          <p:nvPr>
            <p:ph idx="1"/>
          </p:nvPr>
        </p:nvSpPr>
        <p:spPr>
          <a:xfrm>
            <a:off x="609600" y="1447800"/>
            <a:ext cx="8324850" cy="4800600"/>
          </a:xfrm>
        </p:spPr>
        <p:txBody>
          <a:bodyPr/>
          <a:lstStyle/>
          <a:p>
            <a:pPr eaLnBrk="1" hangingPunct="1">
              <a:buFont typeface="Wingdings 2" pitchFamily="18" charset="2"/>
              <a:buNone/>
            </a:pPr>
            <a:r>
              <a:rPr lang="en-US"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Teaching methodology</a:t>
            </a:r>
            <a:endParaRPr lang="vi-VN" sz="2500" dirty="0" smtClean="0">
              <a:latin typeface="Times New Roman" pitchFamily="18" charset="0"/>
              <a:cs typeface="Times New Roman" pitchFamily="18" charset="0"/>
            </a:endParaRPr>
          </a:p>
          <a:p>
            <a:pPr eaLnBrk="1" hangingPunct="1">
              <a:buFontTx/>
              <a:buChar char="-"/>
            </a:pPr>
            <a:r>
              <a:rPr lang="en-US" sz="2500" dirty="0" smtClean="0">
                <a:latin typeface="Times New Roman" pitchFamily="18" charset="0"/>
                <a:cs typeface="Times New Roman" pitchFamily="18" charset="0"/>
              </a:rPr>
              <a:t>Regularly update the teaching methods, integrate the traditional methods and modern ones in the learner-centered perspective, enhance to use the specific situation methods or model methods by specialized </a:t>
            </a:r>
            <a:r>
              <a:rPr lang="en-US" sz="2500" dirty="0" err="1" smtClean="0">
                <a:latin typeface="Times New Roman" pitchFamily="18" charset="0"/>
                <a:cs typeface="Times New Roman" pitchFamily="18" charset="0"/>
              </a:rPr>
              <a:t>softwares</a:t>
            </a:r>
            <a:r>
              <a:rPr lang="en-US" sz="2500" dirty="0" smtClean="0">
                <a:latin typeface="Times New Roman" pitchFamily="18" charset="0"/>
                <a:cs typeface="Times New Roman" pitchFamily="18" charset="0"/>
              </a:rPr>
              <a:t>. </a:t>
            </a:r>
          </a:p>
          <a:p>
            <a:pPr eaLnBrk="1" hangingPunct="1">
              <a:buFontTx/>
              <a:buChar char="-"/>
            </a:pPr>
            <a:r>
              <a:rPr lang="en-US" sz="2500" dirty="0" smtClean="0">
                <a:latin typeface="Times New Roman" pitchFamily="18" charset="0"/>
                <a:cs typeface="Times New Roman" pitchFamily="18" charset="0"/>
              </a:rPr>
              <a:t>Make plans and invite speakers from the Management Board of the University, banks, securities companies, financial organizations to make reports on the current situations of lecturers and students in order to combine the theory and the practice. </a:t>
            </a:r>
          </a:p>
          <a:p>
            <a:pPr eaLnBrk="1" hangingPunct="1">
              <a:buFontTx/>
              <a:buChar char="-"/>
            </a:pPr>
            <a:r>
              <a:rPr lang="en-US" sz="2500" dirty="0" smtClean="0">
                <a:latin typeface="Times New Roman" pitchFamily="18" charset="0"/>
                <a:cs typeface="Times New Roman" pitchFamily="18" charset="0"/>
              </a:rPr>
              <a:t>Conduct fieldtrips</a:t>
            </a:r>
            <a:r>
              <a:rPr lang="en-US" sz="25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for students to know the practice and prepare for their internships and future jobs.</a:t>
            </a:r>
          </a:p>
          <a:p>
            <a:pPr eaLnBrk="1" hangingPunct="1">
              <a:buFontTx/>
              <a:buChar char="-"/>
            </a:pPr>
            <a:endParaRPr lang="vi-VN" sz="2500" dirty="0" smtClean="0">
              <a:latin typeface="Times New Roman" pitchFamily="18" charset="0"/>
              <a:cs typeface="Times New Roman" pitchFamily="18" charset="0"/>
            </a:endParaRPr>
          </a:p>
          <a:p>
            <a:pPr eaLnBrk="1" hangingPunct="1">
              <a:lnSpc>
                <a:spcPct val="80000"/>
              </a:lnSpc>
              <a:buFont typeface="Wingdings 2" pitchFamily="18" charset="2"/>
              <a:buNone/>
            </a:pPr>
            <a:endParaRPr lang="en-US" sz="25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1066800" y="1600200"/>
            <a:ext cx="8077200" cy="5562600"/>
          </a:xfrm>
        </p:spPr>
        <p:txBody>
          <a:bodyPr/>
          <a:lstStyle/>
          <a:p>
            <a:pPr algn="just" eaLnBrk="1" hangingPunct="1">
              <a:lnSpc>
                <a:spcPct val="80000"/>
              </a:lnSpc>
              <a:buFont typeface="Wingdings 2" pitchFamily="18" charset="2"/>
              <a:buNone/>
            </a:pPr>
            <a:r>
              <a:rPr lang="en-US"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Scientific research</a:t>
            </a:r>
            <a:endParaRPr lang="en-US" sz="2500" b="1" dirty="0" smtClean="0">
              <a:latin typeface="Times New Roman" pitchFamily="18" charset="0"/>
              <a:cs typeface="Times New Roman" pitchFamily="18" charset="0"/>
            </a:endParaRPr>
          </a:p>
          <a:p>
            <a:pPr eaLnBrk="1" hangingPunct="1">
              <a:buFontTx/>
              <a:buChar char="-"/>
            </a:pPr>
            <a:r>
              <a:rPr lang="en-US" sz="2500" dirty="0" smtClean="0">
                <a:latin typeface="Times New Roman" pitchFamily="18" charset="0"/>
                <a:cs typeface="Times New Roman" pitchFamily="18" charset="0"/>
              </a:rPr>
              <a:t>Encourage lecturers to participate actively in scientific research relating to their majors and carry out research at or all levels.</a:t>
            </a:r>
          </a:p>
          <a:p>
            <a:pPr eaLnBrk="1" hangingPunct="1">
              <a:buFontTx/>
              <a:buChar char="-"/>
            </a:pPr>
            <a:r>
              <a:rPr lang="en-US" sz="2500" dirty="0" smtClean="0">
                <a:latin typeface="Times New Roman" pitchFamily="18" charset="0"/>
                <a:cs typeface="Times New Roman" pitchFamily="18" charset="0"/>
              </a:rPr>
              <a:t>Write articles for conferences, journals in Vietnam and in other countries.</a:t>
            </a:r>
            <a:endParaRPr lang="en-US" sz="2500" dirty="0" smtClean="0">
              <a:latin typeface="Times New Roman" pitchFamily="18" charset="0"/>
              <a:cs typeface="Times New Roman" pitchFamily="18" charset="0"/>
            </a:endParaRPr>
          </a:p>
        </p:txBody>
      </p:sp>
      <p:sp>
        <p:nvSpPr>
          <p:cNvPr id="5" name="Title 1"/>
          <p:cNvSpPr>
            <a:spLocks noGrp="1"/>
          </p:cNvSpPr>
          <p:nvPr>
            <p:ph type="title"/>
          </p:nvPr>
        </p:nvSpPr>
        <p:spPr>
          <a:xfrm>
            <a:off x="1143000" y="152400"/>
            <a:ext cx="7499350" cy="1143000"/>
          </a:xfrm>
        </p:spPr>
        <p:txBody>
          <a:bodyPr vert="horz" wrap="square" lIns="91440" tIns="45720" rIns="91440" bIns="45720" numCol="1" anchorCtr="0" compatLnSpc="1">
            <a:prstTxWarp prst="textNoShape">
              <a:avLst/>
            </a:prstTxWarp>
            <a:normAutofit fontScale="90000"/>
          </a:bodyPr>
          <a:lstStyle/>
          <a:p>
            <a:pPr eaLnBrk="1" hangingPunct="1">
              <a:defRPr/>
            </a:pPr>
            <a:r>
              <a:rPr lang="en-US" sz="2800" b="1" dirty="0" smtClean="0">
                <a:effectLst>
                  <a:outerShdw blurRad="38100" dist="38100" dir="2700000" algn="tl">
                    <a:srgbClr val="C0C0C0"/>
                  </a:outerShdw>
                </a:effectLst>
                <a:latin typeface="Times New Roman" pitchFamily="18" charset="0"/>
                <a:cs typeface="Times New Roman" pitchFamily="18" charset="0"/>
              </a:rPr>
              <a:t>5. Some suggestions for enhancing the training quality of the Banking Department, University of Economics, HCMC</a:t>
            </a:r>
            <a:endParaRPr lang="en-US" sz="2800" dirty="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1066800" y="1524000"/>
            <a:ext cx="8077200" cy="5562600"/>
          </a:xfrm>
        </p:spPr>
        <p:txBody>
          <a:bodyPr/>
          <a:lstStyle/>
          <a:p>
            <a:pPr eaLnBrk="1" hangingPunct="1">
              <a:buFont typeface="Wingdings 2" pitchFamily="18" charset="2"/>
              <a:buNone/>
            </a:pPr>
            <a:r>
              <a:rPr lang="en-US" sz="2500"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Human resource development</a:t>
            </a:r>
            <a:endParaRPr lang="vi-VN" sz="2500" dirty="0" smtClean="0">
              <a:latin typeface="Times New Roman" pitchFamily="18" charset="0"/>
              <a:cs typeface="Times New Roman" pitchFamily="18" charset="0"/>
            </a:endParaRPr>
          </a:p>
          <a:p>
            <a:pPr eaLnBrk="1" hangingPunct="1">
              <a:buFontTx/>
              <a:buChar char="-"/>
            </a:pPr>
            <a:r>
              <a:rPr lang="en-US" sz="2500" dirty="0" smtClean="0">
                <a:latin typeface="Times New Roman" pitchFamily="18" charset="0"/>
                <a:cs typeface="Times New Roman" pitchFamily="18" charset="0"/>
              </a:rPr>
              <a:t>Have specific plan for new teacher recruitment, prioritize to recruit teachers who got doctor, master degrees from different resources in order to develop the human resources.</a:t>
            </a:r>
          </a:p>
          <a:p>
            <a:pPr eaLnBrk="1" hangingPunct="1">
              <a:buFontTx/>
              <a:buChar char="-"/>
            </a:pPr>
            <a:r>
              <a:rPr lang="en-US" sz="2500" dirty="0" smtClean="0">
                <a:latin typeface="Times New Roman" pitchFamily="18" charset="0"/>
                <a:cs typeface="Times New Roman" pitchFamily="18" charset="0"/>
              </a:rPr>
              <a:t>Actively participate in the </a:t>
            </a:r>
            <a:r>
              <a:rPr lang="en-US" sz="2500" dirty="0" smtClean="0">
                <a:latin typeface="Times New Roman" pitchFamily="18" charset="0"/>
                <a:cs typeface="Times New Roman" pitchFamily="18" charset="0"/>
              </a:rPr>
              <a:t>p</a:t>
            </a:r>
            <a:r>
              <a:rPr lang="en-US" sz="2500" dirty="0" smtClean="0">
                <a:latin typeface="Times New Roman" pitchFamily="18" charset="0"/>
                <a:cs typeface="Times New Roman" pitchFamily="18" charset="0"/>
              </a:rPr>
              <a:t>lan </a:t>
            </a:r>
            <a:r>
              <a:rPr lang="en-US" sz="2500" dirty="0" smtClean="0">
                <a:latin typeface="Times New Roman" pitchFamily="18" charset="0"/>
                <a:cs typeface="Times New Roman" pitchFamily="18" charset="0"/>
              </a:rPr>
              <a:t>of improving teachers’ foreign language competence and scientific research.</a:t>
            </a:r>
            <a:endParaRPr lang="en-US" sz="2500" dirty="0" smtClean="0">
              <a:latin typeface="Times New Roman" pitchFamily="18" charset="0"/>
              <a:cs typeface="Times New Roman" pitchFamily="18" charset="0"/>
            </a:endParaRPr>
          </a:p>
          <a:p>
            <a:pPr eaLnBrk="1" hangingPunct="1">
              <a:buFontTx/>
              <a:buChar char="-"/>
            </a:pPr>
            <a:r>
              <a:rPr lang="en-US" sz="2500" dirty="0" smtClean="0">
                <a:latin typeface="Times New Roman" pitchFamily="18" charset="0"/>
                <a:cs typeface="Times New Roman" pitchFamily="18" charset="0"/>
              </a:rPr>
              <a:t>Enhance the </a:t>
            </a:r>
            <a:r>
              <a:rPr lang="en-US" sz="2500" dirty="0" smtClean="0">
                <a:latin typeface="Times New Roman" pitchFamily="18" charset="0"/>
                <a:cs typeface="Times New Roman" pitchFamily="18" charset="0"/>
              </a:rPr>
              <a:t>contracts with visiting lecturers who meet the requirements of the University.</a:t>
            </a:r>
          </a:p>
          <a:p>
            <a:pPr eaLnBrk="1" hangingPunct="1">
              <a:buNone/>
            </a:pPr>
            <a:endParaRPr lang="en-US" sz="2500" b="1" dirty="0" smtClean="0">
              <a:latin typeface="Times New Roman" pitchFamily="18" charset="0"/>
              <a:cs typeface="Times New Roman" pitchFamily="18" charset="0"/>
            </a:endParaRPr>
          </a:p>
          <a:p>
            <a:pPr eaLnBrk="1" hangingPunct="1">
              <a:buNone/>
            </a:pPr>
            <a:r>
              <a:rPr lang="en-US" sz="2500" b="1" dirty="0" smtClean="0">
                <a:latin typeface="Times New Roman" pitchFamily="18" charset="0"/>
                <a:cs typeface="Times New Roman" pitchFamily="18" charset="0"/>
              </a:rPr>
              <a:t>6</a:t>
            </a:r>
            <a:r>
              <a:rPr lang="en-US"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Conclusion</a:t>
            </a:r>
            <a:endParaRPr lang="vi-VN" sz="2500" b="1" dirty="0" smtClean="0">
              <a:latin typeface="Times New Roman" pitchFamily="18" charset="0"/>
              <a:cs typeface="Times New Roman" pitchFamily="18" charset="0"/>
            </a:endParaRPr>
          </a:p>
          <a:p>
            <a:pPr eaLnBrk="1" hangingPunct="1">
              <a:buFont typeface="Wingdings 2" pitchFamily="18" charset="2"/>
              <a:buNone/>
            </a:pPr>
            <a:r>
              <a:rPr lang="en-US" sz="25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latin typeface="Times New Roman" pitchFamily="18" charset="0"/>
                <a:cs typeface="Times New Roman" pitchFamily="18" charset="0"/>
              </a:rPr>
              <a:t>References</a:t>
            </a:r>
            <a:r>
              <a:rPr lang="en-US" dirty="0" smtClean="0">
                <a:solidFill>
                  <a:schemeClr val="tx2">
                    <a:satMod val="130000"/>
                  </a:schemeClr>
                </a:solidFill>
                <a:latin typeface="Times New Roman" pitchFamily="18" charset="0"/>
                <a:cs typeface="Times New Roman" pitchFamily="18" charset="0"/>
              </a:rPr>
              <a:t/>
            </a:r>
            <a:br>
              <a:rPr lang="en-US" dirty="0" smtClean="0">
                <a:solidFill>
                  <a:schemeClr val="tx2">
                    <a:satMod val="130000"/>
                  </a:schemeClr>
                </a:solidFill>
                <a:latin typeface="Times New Roman" pitchFamily="18" charset="0"/>
                <a:cs typeface="Times New Roman" pitchFamily="18" charset="0"/>
              </a:rPr>
            </a:br>
            <a:endParaRPr lang="en-US" dirty="0">
              <a:solidFill>
                <a:schemeClr val="tx2">
                  <a:satMod val="13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435100" y="1447800"/>
            <a:ext cx="7499350" cy="5105400"/>
          </a:xfrm>
        </p:spPr>
        <p:txBody>
          <a:bodyPr>
            <a:normAutofit fontScale="62500" lnSpcReduction="20000"/>
          </a:bodyPr>
          <a:lstStyle/>
          <a:p>
            <a:pPr marL="365760" indent="-283464" eaLnBrk="1" fontAlgn="auto" hangingPunct="1">
              <a:spcAft>
                <a:spcPts val="0"/>
              </a:spcAft>
              <a:buFont typeface="Wingdings 2"/>
              <a:buChar char=""/>
              <a:defRPr/>
            </a:pPr>
            <a:r>
              <a:rPr lang="en-US" dirty="0" smtClean="0">
                <a:latin typeface="Times New Roman" pitchFamily="18" charset="0"/>
                <a:cs typeface="Times New Roman" pitchFamily="18" charset="0"/>
              </a:rPr>
              <a:t>1. Cheng, Y and Tam, W (1997) Multi-Models of Quality in Education. Quality Assurance in Education.</a:t>
            </a:r>
          </a:p>
          <a:p>
            <a:pPr marL="365760" indent="-283464" eaLnBrk="1" fontAlgn="auto" hangingPunct="1">
              <a:spcAft>
                <a:spcPts val="0"/>
              </a:spcAft>
              <a:buFont typeface="Wingdings 2"/>
              <a:buChar char=""/>
              <a:defRPr/>
            </a:pPr>
            <a:r>
              <a:rPr lang="en-US" dirty="0" smtClean="0">
                <a:latin typeface="Times New Roman" pitchFamily="18" charset="0"/>
                <a:cs typeface="Times New Roman" pitchFamily="18" charset="0"/>
              </a:rPr>
              <a:t>2.  Frazer ( 1992,1994)</a:t>
            </a:r>
          </a:p>
          <a:p>
            <a:pPr marL="365760" indent="-283464" eaLnBrk="1" fontAlgn="auto" hangingPunct="1">
              <a:spcAft>
                <a:spcPts val="0"/>
              </a:spcAft>
              <a:buFont typeface="Wingdings 2"/>
              <a:buChar char=""/>
              <a:defRPr/>
            </a:pPr>
            <a:r>
              <a:rPr lang="en-US" dirty="0" smtClean="0">
                <a:latin typeface="Times New Roman" pitchFamily="18" charset="0"/>
                <a:cs typeface="Times New Roman" pitchFamily="18" charset="0"/>
              </a:rPr>
              <a:t>3. McKay, J. and </a:t>
            </a:r>
            <a:r>
              <a:rPr lang="en-US" dirty="0" err="1" smtClean="0">
                <a:latin typeface="Times New Roman" pitchFamily="18" charset="0"/>
                <a:cs typeface="Times New Roman" pitchFamily="18" charset="0"/>
              </a:rPr>
              <a:t>Kember</a:t>
            </a:r>
            <a:r>
              <a:rPr lang="en-US" dirty="0" smtClean="0">
                <a:latin typeface="Times New Roman" pitchFamily="18" charset="0"/>
                <a:cs typeface="Times New Roman" pitchFamily="18" charset="0"/>
              </a:rPr>
              <a:t>, D. (1999) Quality Assurance Systems and Educational Development.</a:t>
            </a:r>
          </a:p>
          <a:p>
            <a:pPr marL="365760" indent="-283464" eaLnBrk="1" fontAlgn="auto" hangingPunct="1">
              <a:spcAft>
                <a:spcPts val="0"/>
              </a:spcAft>
              <a:buFont typeface="Wingdings 2"/>
              <a:buChar char=""/>
              <a:defRPr/>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Borahan</a:t>
            </a:r>
            <a:r>
              <a:rPr lang="en-US" dirty="0" smtClean="0">
                <a:latin typeface="Times New Roman" pitchFamily="18" charset="0"/>
                <a:cs typeface="Times New Roman" pitchFamily="18" charset="0"/>
              </a:rPr>
              <a:t>, N.G. and </a:t>
            </a:r>
            <a:r>
              <a:rPr lang="en-US" dirty="0" err="1" smtClean="0">
                <a:latin typeface="Times New Roman" pitchFamily="18" charset="0"/>
                <a:cs typeface="Times New Roman" pitchFamily="18" charset="0"/>
              </a:rPr>
              <a:t>Ziarati</a:t>
            </a:r>
            <a:r>
              <a:rPr lang="en-US" dirty="0" smtClean="0">
                <a:latin typeface="Times New Roman" pitchFamily="18" charset="0"/>
                <a:cs typeface="Times New Roman" pitchFamily="18" charset="0"/>
              </a:rPr>
              <a:t>, R. (2002) Developing Quality Criteria for Application in the Higher Education Sector in Turkey. Total Quality Management.</a:t>
            </a:r>
          </a:p>
          <a:p>
            <a:pPr>
              <a:defRPr/>
            </a:pPr>
            <a:r>
              <a:rPr lang="en-US" dirty="0" smtClean="0"/>
              <a:t>5.</a:t>
            </a:r>
            <a:r>
              <a:rPr lang="vi-VN" dirty="0" smtClean="0"/>
              <a:t>Peter F. OLiva (1997), </a:t>
            </a:r>
            <a:r>
              <a:rPr lang="vi-VN" i="1" dirty="0" smtClean="0"/>
              <a:t>Developing the curriculum</a:t>
            </a:r>
            <a:r>
              <a:rPr lang="vi-VN" dirty="0" smtClean="0"/>
              <a:t>, fourth edition, Longman </a:t>
            </a:r>
            <a:endParaRPr lang="en-US" dirty="0" smtClean="0"/>
          </a:p>
          <a:p>
            <a:pPr>
              <a:defRPr/>
            </a:pPr>
            <a:r>
              <a:rPr lang="en-US" dirty="0" smtClean="0"/>
              <a:t>6. Carter McNamara (1998), </a:t>
            </a:r>
            <a:r>
              <a:rPr lang="en-US" i="1" dirty="0" smtClean="0"/>
              <a:t>Basic Guide to Program Evaluation, </a:t>
            </a:r>
            <a:r>
              <a:rPr lang="en-US" i="1" dirty="0" smtClean="0"/>
              <a:t>at</a:t>
            </a:r>
            <a:r>
              <a:rPr lang="en-US" i="1" dirty="0" smtClean="0"/>
              <a:t> </a:t>
            </a:r>
            <a:r>
              <a:rPr lang="en-US" i="1" dirty="0" smtClean="0"/>
              <a:t>website </a:t>
            </a:r>
            <a:endParaRPr lang="en-US" dirty="0" smtClean="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n-US" dirty="0" smtClean="0">
                <a:latin typeface="Times New Roman" pitchFamily="18" charset="0"/>
                <a:cs typeface="Times New Roman" pitchFamily="18" charset="0"/>
              </a:rPr>
              <a:t>7. </a:t>
            </a:r>
            <a:r>
              <a:rPr lang="en-US" dirty="0" smtClean="0">
                <a:latin typeface="Times New Roman" pitchFamily="18" charset="0"/>
                <a:cs typeface="Times New Roman" pitchFamily="18" charset="0"/>
              </a:rPr>
              <a:t>Decision No </a:t>
            </a:r>
            <a:r>
              <a:rPr lang="en-US" dirty="0" smtClean="0">
                <a:latin typeface="Times New Roman" pitchFamily="18" charset="0"/>
                <a:cs typeface="Times New Roman" pitchFamily="18" charset="0"/>
              </a:rPr>
              <a:t>1999/QĐ-ĐHKT-QLKH-HTQT </a:t>
            </a:r>
            <a:r>
              <a:rPr lang="en-US" dirty="0" smtClean="0">
                <a:latin typeface="Times New Roman" pitchFamily="18" charset="0"/>
                <a:cs typeface="Times New Roman" pitchFamily="18" charset="0"/>
              </a:rPr>
              <a:t>on 19 November 2009 issued by the rector of the University of Economics, HCMC.</a:t>
            </a:r>
          </a:p>
          <a:p>
            <a:pPr marL="365760" indent="-283464" eaLnBrk="1" fontAlgn="auto" hangingPunct="1">
              <a:spcAft>
                <a:spcPts val="0"/>
              </a:spcAft>
              <a:buFont typeface="Wingdings 2"/>
              <a:buChar char=""/>
              <a:defRPr/>
            </a:pPr>
            <a:r>
              <a:rPr lang="en-US"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 . Decision No 1246/QĐ-ĐHKT-SĐH </a:t>
            </a:r>
            <a:r>
              <a:rPr lang="en-US" dirty="0" smtClean="0">
                <a:latin typeface="Times New Roman" pitchFamily="18" charset="0"/>
                <a:cs typeface="Times New Roman" pitchFamily="18" charset="0"/>
              </a:rPr>
              <a:t>on 18 February on </a:t>
            </a:r>
            <a:r>
              <a:rPr lang="en-US" dirty="0" smtClean="0">
                <a:latin typeface="Times New Roman" pitchFamily="18" charset="0"/>
                <a:cs typeface="Times New Roman" pitchFamily="18" charset="0"/>
              </a:rPr>
              <a:t>2009 issued by the rector of the </a:t>
            </a:r>
            <a:r>
              <a:rPr lang="en-US" dirty="0" smtClean="0">
                <a:latin typeface="Times New Roman" pitchFamily="18" charset="0"/>
                <a:cs typeface="Times New Roman" pitchFamily="18" charset="0"/>
              </a:rPr>
              <a:t>University </a:t>
            </a:r>
            <a:r>
              <a:rPr lang="en-US" dirty="0" smtClean="0">
                <a:latin typeface="Times New Roman" pitchFamily="18" charset="0"/>
                <a:cs typeface="Times New Roman" pitchFamily="18" charset="0"/>
              </a:rPr>
              <a:t>of Economics, HCMC.</a:t>
            </a:r>
            <a:endParaRPr lang="en-US" dirty="0" smtClean="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n-US" dirty="0" smtClean="0">
                <a:latin typeface="Times New Roman" pitchFamily="18" charset="0"/>
                <a:cs typeface="Times New Roman" pitchFamily="18" charset="0"/>
              </a:rPr>
              <a:t>9.  </a:t>
            </a:r>
            <a:r>
              <a:rPr lang="en-US" dirty="0" smtClean="0">
                <a:latin typeface="Times New Roman" pitchFamily="18" charset="0"/>
                <a:cs typeface="Times New Roman" pitchFamily="18" charset="0"/>
              </a:rPr>
              <a:t>Findings of the survey by the Testing and Quality Assurance Department, the University of Economics, HCMC.</a:t>
            </a:r>
            <a:endParaRPr lang="en-US" dirty="0" smtClean="0">
              <a:latin typeface="Times New Roman" pitchFamily="18" charset="0"/>
              <a:cs typeface="Times New Roman" pitchFamily="18" charset="0"/>
            </a:endParaRPr>
          </a:p>
          <a:p>
            <a:pPr marL="365760" indent="-283464" eaLnBrk="1" fontAlgn="auto" hangingPunct="1">
              <a:spcAft>
                <a:spcPts val="0"/>
              </a:spcAft>
              <a:buFont typeface="Wingdings 2"/>
              <a:buChar char=""/>
              <a:defRP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400" b="1" dirty="0" smtClean="0">
                <a:solidFill>
                  <a:schemeClr val="tx2">
                    <a:satMod val="130000"/>
                  </a:schemeClr>
                </a:solidFill>
                <a:latin typeface="Times New Roman" pitchFamily="18" charset="0"/>
                <a:cs typeface="Times New Roman" pitchFamily="18" charset="0"/>
              </a:rPr>
              <a:t>1. Introduction</a:t>
            </a:r>
            <a:endParaRPr lang="en-US" dirty="0">
              <a:solidFill>
                <a:schemeClr val="tx2">
                  <a:satMod val="130000"/>
                </a:schemeClr>
              </a:solidFill>
              <a:latin typeface="Times New Roman" pitchFamily="18" charset="0"/>
              <a:cs typeface="Times New Roman" pitchFamily="18" charset="0"/>
            </a:endParaRPr>
          </a:p>
        </p:txBody>
      </p:sp>
      <p:sp>
        <p:nvSpPr>
          <p:cNvPr id="11267" name="Content Placeholder 2"/>
          <p:cNvSpPr>
            <a:spLocks noGrp="1"/>
          </p:cNvSpPr>
          <p:nvPr>
            <p:ph idx="1"/>
          </p:nvPr>
        </p:nvSpPr>
        <p:spPr>
          <a:xfrm>
            <a:off x="1066800" y="1295400"/>
            <a:ext cx="7867650" cy="5715000"/>
          </a:xfrm>
        </p:spPr>
        <p:txBody>
          <a:bodyPr/>
          <a:lstStyle/>
          <a:p>
            <a:pPr algn="just" eaLnBrk="1" hangingPunct="1"/>
            <a:r>
              <a:rPr lang="en-US" smtClean="0">
                <a:latin typeface="Times New Roman" pitchFamily="18" charset="0"/>
                <a:cs typeface="Times New Roman" pitchFamily="18" charset="0"/>
              </a:rPr>
              <a:t>The Banking Department at University of Economics HCMC was established on 15 October 2003.</a:t>
            </a:r>
          </a:p>
          <a:p>
            <a:pPr algn="just" eaLnBrk="1" hangingPunct="1"/>
            <a:r>
              <a:rPr lang="en-US" smtClean="0">
                <a:latin typeface="Times New Roman" pitchFamily="18" charset="0"/>
                <a:cs typeface="Times New Roman" pitchFamily="18" charset="0"/>
              </a:rPr>
              <a:t>Majors:</a:t>
            </a:r>
          </a:p>
          <a:p>
            <a:pPr algn="just" eaLnBrk="1" hangingPunct="1">
              <a:buFont typeface="Wingdings 2" pitchFamily="18" charset="2"/>
              <a:buNone/>
            </a:pPr>
            <a:r>
              <a:rPr lang="en-US" smtClean="0">
                <a:latin typeface="Times New Roman" pitchFamily="18" charset="0"/>
                <a:cs typeface="Times New Roman" pitchFamily="18" charset="0"/>
              </a:rPr>
              <a:t>- Banking</a:t>
            </a:r>
          </a:p>
          <a:p>
            <a:pPr algn="just" eaLnBrk="1" hangingPunct="1">
              <a:buFontTx/>
              <a:buChar char="-"/>
            </a:pPr>
            <a:r>
              <a:rPr lang="en-US" smtClean="0">
                <a:latin typeface="Times New Roman" pitchFamily="18" charset="0"/>
                <a:cs typeface="Times New Roman" pitchFamily="18" charset="0"/>
              </a:rPr>
              <a:t>Securities</a:t>
            </a:r>
          </a:p>
          <a:p>
            <a:pPr algn="just" eaLnBrk="1" hangingPunct="1"/>
            <a:r>
              <a:rPr lang="en-US" smtClean="0">
                <a:latin typeface="Times New Roman" pitchFamily="18" charset="0"/>
                <a:cs typeface="Times New Roman" pitchFamily="18" charset="0"/>
              </a:rPr>
              <a:t>Programs: </a:t>
            </a:r>
          </a:p>
          <a:p>
            <a:pPr algn="just" eaLnBrk="1" hangingPunct="1">
              <a:buFontTx/>
              <a:buChar char="-"/>
            </a:pPr>
            <a:r>
              <a:rPr lang="en-US" smtClean="0">
                <a:latin typeface="Times New Roman" pitchFamily="18" charset="0"/>
                <a:cs typeface="Times New Roman" pitchFamily="18" charset="0"/>
              </a:rPr>
              <a:t>Full-time and part-time bachelor program</a:t>
            </a:r>
          </a:p>
          <a:p>
            <a:pPr algn="just" eaLnBrk="1" hangingPunct="1">
              <a:buFontTx/>
              <a:buChar char="-"/>
            </a:pPr>
            <a:r>
              <a:rPr lang="en-US" smtClean="0">
                <a:latin typeface="Times New Roman" pitchFamily="18" charset="0"/>
                <a:cs typeface="Times New Roman" pitchFamily="18" charset="0"/>
              </a:rPr>
              <a:t>Master program</a:t>
            </a:r>
          </a:p>
          <a:p>
            <a:pPr algn="just" eaLnBrk="1" hangingPunct="1">
              <a:buFontTx/>
              <a:buChar char="-"/>
            </a:pPr>
            <a:r>
              <a:rPr lang="en-US" smtClean="0">
                <a:latin typeface="Times New Roman" pitchFamily="18" charset="0"/>
                <a:cs typeface="Times New Roman" pitchFamily="18" charset="0"/>
              </a:rPr>
              <a:t>Doctorate program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000" b="1" dirty="0" smtClean="0">
                <a:solidFill>
                  <a:schemeClr val="tx2">
                    <a:satMod val="130000"/>
                  </a:schemeClr>
                </a:solidFill>
                <a:latin typeface="Times New Roman" pitchFamily="18" charset="0"/>
                <a:cs typeface="Times New Roman" pitchFamily="18" charset="0"/>
              </a:rPr>
              <a:t>1. Introduction</a:t>
            </a:r>
            <a:endParaRPr lang="en-US" dirty="0">
              <a:solidFill>
                <a:schemeClr val="tx2">
                  <a:satMod val="130000"/>
                </a:schemeClr>
              </a:solidFill>
              <a:latin typeface="Times New Roman" pitchFamily="18" charset="0"/>
              <a:cs typeface="Times New Roman" pitchFamily="18" charset="0"/>
            </a:endParaRPr>
          </a:p>
        </p:txBody>
      </p:sp>
      <p:sp>
        <p:nvSpPr>
          <p:cNvPr id="12291" name="Content Placeholder 2"/>
          <p:cNvSpPr>
            <a:spLocks noGrp="1"/>
          </p:cNvSpPr>
          <p:nvPr>
            <p:ph idx="1"/>
          </p:nvPr>
        </p:nvSpPr>
        <p:spPr>
          <a:xfrm>
            <a:off x="1143000" y="1371600"/>
            <a:ext cx="7791450" cy="5791200"/>
          </a:xfrm>
        </p:spPr>
        <p:txBody>
          <a:bodyPr/>
          <a:lstStyle/>
          <a:p>
            <a:pPr algn="just" eaLnBrk="1" hangingPunct="1">
              <a:lnSpc>
                <a:spcPct val="80000"/>
              </a:lnSpc>
            </a:pPr>
            <a:r>
              <a:rPr lang="en-US" sz="3000" dirty="0" smtClean="0">
                <a:latin typeface="Times New Roman" pitchFamily="18" charset="0"/>
                <a:cs typeface="Times New Roman" pitchFamily="18" charset="0"/>
              </a:rPr>
              <a:t>General objectives</a:t>
            </a:r>
            <a:r>
              <a:rPr lang="en-US" sz="3000" dirty="0" smtClean="0">
                <a:latin typeface="Times New Roman" pitchFamily="18" charset="0"/>
                <a:cs typeface="Times New Roman" pitchFamily="18" charset="0"/>
              </a:rPr>
              <a:t>: </a:t>
            </a:r>
          </a:p>
          <a:p>
            <a:pPr algn="just" eaLnBrk="1" hangingPunct="1">
              <a:lnSpc>
                <a:spcPct val="80000"/>
              </a:lnSpc>
              <a:buFontTx/>
              <a:buChar char="-"/>
            </a:pPr>
            <a:r>
              <a:rPr lang="en-US" sz="3000" dirty="0" smtClean="0">
                <a:latin typeface="Times New Roman" pitchFamily="18" charset="0"/>
                <a:cs typeface="Times New Roman" pitchFamily="18" charset="0"/>
              </a:rPr>
              <a:t>Becoming one of strong department of University of Economics (UE) HCMC in terms of the training scope, training quality, research and banking and securities consultant;</a:t>
            </a:r>
          </a:p>
          <a:p>
            <a:pPr algn="just" eaLnBrk="1" hangingPunct="1">
              <a:lnSpc>
                <a:spcPct val="80000"/>
              </a:lnSpc>
              <a:buFontTx/>
              <a:buChar char="-"/>
            </a:pPr>
            <a:r>
              <a:rPr lang="en-US" sz="3000" dirty="0" smtClean="0">
                <a:latin typeface="Times New Roman" pitchFamily="18" charset="0"/>
                <a:cs typeface="Times New Roman" pitchFamily="18" charset="0"/>
              </a:rPr>
              <a:t>Developing the professional teaching faculty and staff who are able to do research;</a:t>
            </a:r>
          </a:p>
          <a:p>
            <a:pPr algn="just" eaLnBrk="1" hangingPunct="1">
              <a:lnSpc>
                <a:spcPct val="80000"/>
              </a:lnSpc>
              <a:buFontTx/>
              <a:buChar char="-"/>
            </a:pPr>
            <a:r>
              <a:rPr lang="en-US" sz="3000" dirty="0" smtClean="0">
                <a:latin typeface="Times New Roman" pitchFamily="18" charset="0"/>
                <a:cs typeface="Times New Roman" pitchFamily="18" charset="0"/>
              </a:rPr>
              <a:t>Improving training programs that are suitable for higher education in the and accessible to advanced higher education in the world in order to enhance the competition competence in the </a:t>
            </a:r>
            <a:r>
              <a:rPr lang="en-US" sz="3000" dirty="0" err="1" smtClean="0">
                <a:latin typeface="Times New Roman" pitchFamily="18" charset="0"/>
                <a:cs typeface="Times New Roman" pitchFamily="18" charset="0"/>
              </a:rPr>
              <a:t>internation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intergation</a:t>
            </a:r>
            <a:r>
              <a:rPr lang="en-US" sz="3000" dirty="0" smtClean="0">
                <a:latin typeface="Times New Roman" pitchFamily="18" charset="0"/>
                <a:cs typeface="Times New Roman" pitchFamily="18" charset="0"/>
              </a:rPr>
              <a:t> process.</a:t>
            </a:r>
          </a:p>
          <a:p>
            <a:pPr algn="just" eaLnBrk="1" hangingPunct="1">
              <a:lnSpc>
                <a:spcPct val="80000"/>
              </a:lnSpc>
              <a:buFont typeface="Wingdings 2" pitchFamily="18" charset="2"/>
              <a:buNone/>
            </a:pPr>
            <a:r>
              <a:rPr lang="en-US" sz="30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457200"/>
            <a:ext cx="7499350" cy="960438"/>
          </a:xfrm>
        </p:spPr>
        <p:txBody>
          <a:bodyPr>
            <a:normAutofit fontScale="90000"/>
          </a:bodyPr>
          <a:lstStyle/>
          <a:p>
            <a:pPr eaLnBrk="1" fontAlgn="auto" hangingPunct="1">
              <a:spcAft>
                <a:spcPts val="0"/>
              </a:spcAft>
              <a:defRPr/>
            </a:pPr>
            <a:r>
              <a:rPr lang="en-US" sz="4000" b="1" dirty="0" smtClean="0">
                <a:solidFill>
                  <a:schemeClr val="tx2">
                    <a:satMod val="130000"/>
                  </a:schemeClr>
                </a:solidFill>
                <a:latin typeface="Times New Roman" pitchFamily="18" charset="0"/>
                <a:cs typeface="Times New Roman" pitchFamily="18" charset="0"/>
              </a:rPr>
              <a:t>2. Training quality and training quality management</a:t>
            </a:r>
            <a:r>
              <a:rPr lang="en-US" dirty="0" smtClean="0">
                <a:solidFill>
                  <a:schemeClr val="tx2">
                    <a:satMod val="130000"/>
                  </a:schemeClr>
                </a:solidFill>
                <a:latin typeface="Times New Roman" pitchFamily="18" charset="0"/>
                <a:cs typeface="Times New Roman" pitchFamily="18" charset="0"/>
              </a:rPr>
              <a:t/>
            </a:r>
            <a:br>
              <a:rPr lang="en-US" dirty="0" smtClean="0">
                <a:solidFill>
                  <a:schemeClr val="tx2">
                    <a:satMod val="130000"/>
                  </a:schemeClr>
                </a:solidFill>
                <a:latin typeface="Times New Roman" pitchFamily="18" charset="0"/>
                <a:cs typeface="Times New Roman" pitchFamily="18" charset="0"/>
              </a:rPr>
            </a:br>
            <a:endParaRPr lang="en-US" dirty="0">
              <a:solidFill>
                <a:schemeClr val="tx2">
                  <a:satMod val="130000"/>
                </a:schemeClr>
              </a:solidFill>
              <a:latin typeface="Times New Roman" pitchFamily="18" charset="0"/>
              <a:cs typeface="Times New Roman" pitchFamily="18" charset="0"/>
            </a:endParaRPr>
          </a:p>
        </p:txBody>
      </p:sp>
      <p:sp>
        <p:nvSpPr>
          <p:cNvPr id="13315" name="Content Placeholder 2"/>
          <p:cNvSpPr>
            <a:spLocks noGrp="1"/>
          </p:cNvSpPr>
          <p:nvPr>
            <p:ph idx="1"/>
          </p:nvPr>
        </p:nvSpPr>
        <p:spPr/>
        <p:txBody>
          <a:bodyPr/>
          <a:lstStyle/>
          <a:p>
            <a:pPr algn="just" eaLnBrk="1" hangingPunct="1"/>
            <a:r>
              <a:rPr lang="en-US" b="1" smtClean="0">
                <a:latin typeface="Times New Roman" pitchFamily="18" charset="0"/>
                <a:cs typeface="Times New Roman" pitchFamily="18" charset="0"/>
              </a:rPr>
              <a:t>Training quality</a:t>
            </a:r>
          </a:p>
          <a:p>
            <a:pPr eaLnBrk="1" hangingPunct="1">
              <a:buFont typeface="Wingdings 2" pitchFamily="18" charset="2"/>
              <a:buNone/>
            </a:pPr>
            <a:r>
              <a:rPr lang="en-US" smtClean="0">
                <a:latin typeface="Times New Roman" pitchFamily="18" charset="0"/>
                <a:cs typeface="Times New Roman" pitchFamily="18" charset="0"/>
              </a:rPr>
              <a:t> “ Training quality is a broad field which includes  criteria and results as well as the teaching and learning process, activities of departments and schools, and the concise between the training objectives and new graduates’ competences”(Frazer, 1992,1994)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b="1" dirty="0" smtClean="0">
                <a:solidFill>
                  <a:schemeClr val="tx2">
                    <a:satMod val="130000"/>
                  </a:schemeClr>
                </a:solidFill>
                <a:latin typeface="Times New Roman" pitchFamily="18" charset="0"/>
                <a:cs typeface="Times New Roman" pitchFamily="18" charset="0"/>
              </a:rPr>
              <a:t>2. The training quality and training quality management.</a:t>
            </a:r>
            <a:endParaRPr lang="en-US" sz="3200" dirty="0">
              <a:solidFill>
                <a:schemeClr val="tx2">
                  <a:satMod val="130000"/>
                </a:schemeClr>
              </a:solidFill>
              <a:latin typeface="Times New Roman" pitchFamily="18" charset="0"/>
              <a:cs typeface="Times New Roman" pitchFamily="18" charset="0"/>
            </a:endParaRPr>
          </a:p>
        </p:txBody>
      </p:sp>
      <p:sp>
        <p:nvSpPr>
          <p:cNvPr id="14339" name="Content Placeholder 2"/>
          <p:cNvSpPr>
            <a:spLocks noGrp="1"/>
          </p:cNvSpPr>
          <p:nvPr>
            <p:ph idx="1"/>
          </p:nvPr>
        </p:nvSpPr>
        <p:spPr>
          <a:xfrm>
            <a:off x="1066800" y="1828800"/>
            <a:ext cx="7924800" cy="5334000"/>
          </a:xfrm>
        </p:spPr>
        <p:txBody>
          <a:bodyPr/>
          <a:lstStyle/>
          <a:p>
            <a:pPr algn="just" eaLnBrk="1" hangingPunct="1"/>
            <a:r>
              <a:rPr lang="en-US" sz="2400" smtClean="0">
                <a:latin typeface="Times New Roman" pitchFamily="18" charset="0"/>
                <a:cs typeface="Times New Roman" pitchFamily="18" charset="0"/>
              </a:rPr>
              <a:t>For students: help them to perfect and improve their knowledge  in order to prepare for their future jobs.</a:t>
            </a:r>
          </a:p>
          <a:p>
            <a:pPr algn="just" eaLnBrk="1" hangingPunct="1"/>
            <a:r>
              <a:rPr lang="en-US" sz="2400" smtClean="0">
                <a:latin typeface="Times New Roman" pitchFamily="18" charset="0"/>
                <a:cs typeface="Times New Roman" pitchFamily="18" charset="0"/>
              </a:rPr>
              <a:t>For universities: ensure the quality and improve the training quality in order to meet the demands of the learners and the employers.</a:t>
            </a:r>
          </a:p>
          <a:p>
            <a:pPr algn="just" eaLnBrk="1" hangingPunct="1"/>
            <a:r>
              <a:rPr lang="en-US" sz="2400" smtClean="0">
                <a:latin typeface="Times New Roman" pitchFamily="18" charset="0"/>
                <a:cs typeface="Times New Roman" pitchFamily="18" charset="0"/>
              </a:rPr>
              <a:t>For the employers: they want universities to supply various demands of different professions in the market. Universities need to combine the theory with the practice to provide high quality products for job requirements.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b="1" dirty="0" smtClean="0">
                <a:solidFill>
                  <a:srgbClr val="4F271C">
                    <a:satMod val="130000"/>
                  </a:srgbClr>
                </a:solidFill>
                <a:latin typeface="Times New Roman" pitchFamily="18" charset="0"/>
                <a:cs typeface="Times New Roman" pitchFamily="18" charset="0"/>
              </a:rPr>
              <a:t>2. Training quality and training quality management</a:t>
            </a:r>
            <a:endParaRPr lang="en-US" dirty="0">
              <a:solidFill>
                <a:schemeClr val="tx2">
                  <a:satMod val="130000"/>
                </a:schemeClr>
              </a:solidFill>
              <a:latin typeface="Times New Roman" pitchFamily="18" charset="0"/>
              <a:cs typeface="Times New Roman" pitchFamily="18" charset="0"/>
            </a:endParaRPr>
          </a:p>
        </p:txBody>
      </p:sp>
      <p:sp>
        <p:nvSpPr>
          <p:cNvPr id="15363" name="Content Placeholder 2"/>
          <p:cNvSpPr>
            <a:spLocks noGrp="1"/>
          </p:cNvSpPr>
          <p:nvPr>
            <p:ph idx="1"/>
          </p:nvPr>
        </p:nvSpPr>
        <p:spPr/>
        <p:txBody>
          <a:bodyPr/>
          <a:lstStyle/>
          <a:p>
            <a:pPr algn="just" eaLnBrk="1" hangingPunct="1"/>
            <a:r>
              <a:rPr lang="en-US" b="1" smtClean="0">
                <a:latin typeface="Times New Roman" pitchFamily="18" charset="0"/>
                <a:cs typeface="Times New Roman" pitchFamily="18" charset="0"/>
              </a:rPr>
              <a:t>Training quality management</a:t>
            </a:r>
          </a:p>
          <a:p>
            <a:pPr algn="just" eaLnBrk="1" hangingPunct="1">
              <a:buFont typeface="Wingdings 2" pitchFamily="18" charset="2"/>
              <a:buNone/>
            </a:pPr>
            <a:r>
              <a:rPr lang="en-US" smtClean="0">
                <a:latin typeface="Times New Roman" pitchFamily="18" charset="0"/>
                <a:cs typeface="Times New Roman" pitchFamily="18" charset="0"/>
              </a:rPr>
              <a:t> 	is an important task and an objective in the developing process of a department or a university.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b="1" dirty="0" smtClean="0">
                <a:solidFill>
                  <a:srgbClr val="4F271C">
                    <a:satMod val="130000"/>
                  </a:srgbClr>
                </a:solidFill>
              </a:rPr>
              <a:t>2. Training quality and Training quality management</a:t>
            </a:r>
            <a:endParaRPr lang="en-US"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1435100" y="1447800"/>
            <a:ext cx="7499350" cy="5410200"/>
          </a:xfrm>
        </p:spPr>
        <p:txBody>
          <a:bodyPr/>
          <a:lstStyle/>
          <a:p>
            <a:pPr algn="just" eaLnBrk="1" hangingPunct="1">
              <a:buFont typeface="Wingdings 2" pitchFamily="18" charset="2"/>
              <a:buNone/>
            </a:pPr>
            <a:r>
              <a:rPr lang="en-US" dirty="0" smtClean="0">
                <a:latin typeface="Times New Roman" pitchFamily="18" charset="0"/>
                <a:cs typeface="Times New Roman" pitchFamily="18" charset="0"/>
              </a:rPr>
              <a:t>According to </a:t>
            </a:r>
            <a:r>
              <a:rPr lang="en-US" dirty="0" smtClean="0">
                <a:latin typeface="Times New Roman" pitchFamily="18" charset="0"/>
                <a:cs typeface="Times New Roman" pitchFamily="18" charset="0"/>
              </a:rPr>
              <a:t>Peter </a:t>
            </a:r>
            <a:r>
              <a:rPr lang="en-US" dirty="0" err="1" smtClean="0">
                <a:latin typeface="Times New Roman" pitchFamily="18" charset="0"/>
                <a:cs typeface="Times New Roman" pitchFamily="18" charset="0"/>
              </a:rPr>
              <a:t>F.Oliva</a:t>
            </a:r>
            <a:r>
              <a:rPr lang="en-US" dirty="0" smtClean="0">
                <a:latin typeface="Times New Roman" pitchFamily="18" charset="0"/>
                <a:cs typeface="Times New Roman" pitchFamily="18" charset="0"/>
              </a:rPr>
              <a:t> (1997) </a:t>
            </a:r>
            <a:r>
              <a:rPr lang="en-US" dirty="0" smtClean="0">
                <a:latin typeface="Times New Roman" pitchFamily="18" charset="0"/>
                <a:cs typeface="Times New Roman" pitchFamily="18" charset="0"/>
              </a:rPr>
              <a:t>and </a:t>
            </a:r>
            <a:r>
              <a:rPr lang="en-US" dirty="0" smtClean="0">
                <a:latin typeface="Times New Roman" pitchFamily="18" charset="0"/>
                <a:cs typeface="Times New Roman" pitchFamily="18" charset="0"/>
              </a:rPr>
              <a:t>Carter Mc </a:t>
            </a:r>
            <a:r>
              <a:rPr lang="en-US" dirty="0" err="1" smtClean="0">
                <a:latin typeface="Times New Roman" pitchFamily="18" charset="0"/>
                <a:cs typeface="Times New Roman" pitchFamily="18" charset="0"/>
              </a:rPr>
              <a:t>Namara</a:t>
            </a:r>
            <a:r>
              <a:rPr lang="en-US" dirty="0" smtClean="0">
                <a:latin typeface="Times New Roman" pitchFamily="18" charset="0"/>
                <a:cs typeface="Times New Roman" pitchFamily="18" charset="0"/>
              </a:rPr>
              <a:t> (1998</a:t>
            </a:r>
            <a:r>
              <a:rPr lang="en-US" dirty="0" smtClean="0">
                <a:latin typeface="Times New Roman" pitchFamily="18" charset="0"/>
                <a:cs typeface="Times New Roman" pitchFamily="18" charset="0"/>
              </a:rPr>
              <a:t>), training quality should be analyzed </a:t>
            </a:r>
            <a:r>
              <a:rPr lang="en-US" dirty="0" smtClean="0">
                <a:latin typeface="Times New Roman" pitchFamily="18" charset="0"/>
                <a:cs typeface="Times New Roman" pitchFamily="18" charset="0"/>
              </a:rPr>
              <a:t>basing on</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eaLnBrk="1" hangingPunct="1"/>
            <a:r>
              <a:rPr lang="en-US"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Specific objectives,</a:t>
            </a:r>
            <a:endParaRPr lang="en-US" dirty="0" smtClean="0">
              <a:latin typeface="Times New Roman" pitchFamily="18" charset="0"/>
              <a:cs typeface="Times New Roman" pitchFamily="18" charset="0"/>
            </a:endParaRPr>
          </a:p>
          <a:p>
            <a:pPr algn="just" eaLnBrk="1" hangingPunct="1"/>
            <a:r>
              <a:rPr lang="en-US"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Results, </a:t>
            </a:r>
            <a:endParaRPr lang="en-US" dirty="0" smtClean="0">
              <a:latin typeface="Times New Roman" pitchFamily="18" charset="0"/>
              <a:cs typeface="Times New Roman" pitchFamily="18" charset="0"/>
            </a:endParaRPr>
          </a:p>
          <a:p>
            <a:pPr algn="just" eaLnBrk="1" hangingPunct="1"/>
            <a:r>
              <a:rPr lang="en-US" dirty="0" smtClean="0">
                <a:latin typeface="Times New Roman" pitchFamily="18" charset="0"/>
                <a:cs typeface="Times New Roman" pitchFamily="18" charset="0"/>
              </a:rPr>
              <a:t>(3)  </a:t>
            </a:r>
            <a:r>
              <a:rPr lang="en-US" dirty="0" smtClean="0">
                <a:latin typeface="Times New Roman" pitchFamily="18" charset="0"/>
                <a:cs typeface="Times New Roman" pitchFamily="18" charset="0"/>
              </a:rPr>
              <a:t>Training performance.</a:t>
            </a:r>
            <a:endParaRPr lang="en-US" dirty="0" smtClean="0">
              <a:latin typeface="Times New Roman" pitchFamily="18" charset="0"/>
              <a:cs typeface="Times New Roman" pitchFamily="18" charset="0"/>
            </a:endParaRPr>
          </a:p>
          <a:p>
            <a:pPr algn="just" eaLnBrk="1" hangingPunct="1"/>
            <a:r>
              <a:rPr lang="en-US" dirty="0" smtClean="0">
                <a:latin typeface="Times New Roman" pitchFamily="18" charset="0"/>
                <a:cs typeface="Times New Roman" pitchFamily="18" charset="0"/>
              </a:rPr>
              <a:t>(4)  </a:t>
            </a:r>
            <a:r>
              <a:rPr lang="en-US" dirty="0" smtClean="0">
                <a:latin typeface="Times New Roman" pitchFamily="18" charset="0"/>
                <a:cs typeface="Times New Roman" pitchFamily="18" charset="0"/>
              </a:rPr>
              <a:t>Overall teaching and learning process, conditions of training performance, demand of the society and the employers, and teaching results. </a:t>
            </a:r>
            <a:endParaRPr lang="en-US" dirty="0" smtClean="0">
              <a:latin typeface="Times New Roman" pitchFamily="18" charset="0"/>
              <a:cs typeface="Times New Roman" pitchFamily="18" charset="0"/>
            </a:endParaRPr>
          </a:p>
        </p:txBody>
      </p:sp>
      <p:sp>
        <p:nvSpPr>
          <p:cNvPr id="6" name="Title 1"/>
          <p:cNvSpPr>
            <a:spLocks noGrp="1"/>
          </p:cNvSpPr>
          <p:nvPr>
            <p:ph type="title"/>
          </p:nvPr>
        </p:nvSpPr>
        <p:spPr>
          <a:xfrm>
            <a:off x="1447800" y="304800"/>
            <a:ext cx="7499350" cy="1143000"/>
          </a:xfrm>
        </p:spPr>
        <p:txBody>
          <a:bodyPr/>
          <a:lstStyle/>
          <a:p>
            <a:pPr eaLnBrk="1" fontAlgn="auto" hangingPunct="1">
              <a:spcAft>
                <a:spcPts val="0"/>
              </a:spcAft>
              <a:defRPr/>
            </a:pPr>
            <a:r>
              <a:rPr lang="en-US" sz="3200" b="1" dirty="0" smtClean="0">
                <a:solidFill>
                  <a:srgbClr val="4F271C">
                    <a:satMod val="130000"/>
                  </a:srgbClr>
                </a:solidFill>
              </a:rPr>
              <a:t>2. Training quality and Training quality management</a:t>
            </a:r>
            <a:endParaRPr lang="en-US" dirty="0">
              <a:solidFill>
                <a:schemeClr val="tx2">
                  <a:satMod val="13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578</TotalTime>
  <Words>2040</Words>
  <Application>Microsoft Office PowerPoint</Application>
  <PresentationFormat>On-screen Show (4:3)</PresentationFormat>
  <Paragraphs>550</Paragraphs>
  <Slides>27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Solstice</vt:lpstr>
      <vt:lpstr>Microsoft Office Excel 97-2003 Worksheet</vt:lpstr>
      <vt:lpstr>The Indispensable Trend in Enhancing the Training Quality of the Banking Department at University of Economics Ho Chi Minh City </vt:lpstr>
      <vt:lpstr>Content</vt:lpstr>
      <vt:lpstr>1. Introduction</vt:lpstr>
      <vt:lpstr>1. Introduction</vt:lpstr>
      <vt:lpstr>2. Training quality and training quality management </vt:lpstr>
      <vt:lpstr>2. The training quality and training quality management.</vt:lpstr>
      <vt:lpstr>2. Training quality and training quality management</vt:lpstr>
      <vt:lpstr>2. Training quality and Training quality management</vt:lpstr>
      <vt:lpstr>2. Training quality and Training quality management</vt:lpstr>
      <vt:lpstr>2. Training quality and Training quality management</vt:lpstr>
      <vt:lpstr>3. The situation of training quality of the Banking Department at University of Economics HCMC  Table 1: Full-time bachelor training program in the year-based program  </vt:lpstr>
      <vt:lpstr>  3. The situation of training quality of the Banking Department at University of Economics HCMC    Table 2: Full-time bachelor training program in the credit-based program  </vt:lpstr>
      <vt:lpstr>3. The situation of training quality of the Banking Department at University of Economics HCMC  Table 3: Master Program in the credit-based training program </vt:lpstr>
      <vt:lpstr>3. The situation of training quality of the Banking Department at University of Economics HCMC  Table 3: Master Program in the credit-based training program </vt:lpstr>
      <vt:lpstr> 3. The situation of training quality of the Banking Department at University of Economics HCMC  Table 4: Teaching methods employed at the Banking Department, UE HCMC</vt:lpstr>
      <vt:lpstr>Slide 16</vt:lpstr>
      <vt:lpstr>4. Comments and evaluation on the training quality of the Banking Department, University of Economics, HCMC</vt:lpstr>
      <vt:lpstr>4. Comments and evaluation on the training quality of the Banking Department, University of Economics, HCMC</vt:lpstr>
      <vt:lpstr>4. Comments and evaluation on the training quality of the Banking Department, University of Economics, HCMC</vt:lpstr>
      <vt:lpstr>4. Comments and evaluation on the training quality of the Banking Department, University of Economics, HCMC</vt:lpstr>
      <vt:lpstr>4. Comments and evaluation on the training quality of the Banking Department, University of Economics, HCMC</vt:lpstr>
      <vt:lpstr>4. Comments and evaluation on the training quality of the Banking Department, University of Economics, HCMC</vt:lpstr>
      <vt:lpstr>5. Some suggestions for enhancing the training quality of the Banking Department, University of Economics, HCMC</vt:lpstr>
      <vt:lpstr>5. Some suggestions for enhancing the training quality of the Banking Department, University of Economics, HCMC</vt:lpstr>
      <vt:lpstr>5. Some suggestions for enhancing the training quality of the Banking Department, University of Economics, HCMC</vt:lpstr>
      <vt:lpstr>Slide 26</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XU THẾ TẤT YẾU NÂNG CAO CHẤT LƯỢNG ĐÀO TẠO CỦA KHOA NGÂN HÀNG TRƯỜNG ĐẠI HỌC KINH TẾ TPHCM</dc:title>
  <dc:creator>HuuHuan</dc:creator>
  <cp:lastModifiedBy>ANHDK</cp:lastModifiedBy>
  <cp:revision>116</cp:revision>
  <dcterms:created xsi:type="dcterms:W3CDTF">2011-06-23T10:43:24Z</dcterms:created>
  <dcterms:modified xsi:type="dcterms:W3CDTF">2011-07-11T15:58:56Z</dcterms:modified>
</cp:coreProperties>
</file>